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9144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4890519-0739-4873-BB9B-61249546E2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76AB579-3F26-40BD-BF3F-C3C0107A7C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DB7D7E3-2961-4710-9005-2C8B1F6AC4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EA37243-2A8C-4367-88E0-E4ED17AB61A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5E0BC64-28D2-4562-AF7E-0DE424E767D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2E3E646-B897-47F2-8B86-6CE63105AF7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E626C6A-5D0A-46D0-A838-63E242A9F5D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D4F413E-ED3C-402C-9C80-75AA3055BF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562812-DC4B-4519-92E0-DB14DD96D2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88D44E-0C79-4F7F-BC85-8D39449D44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29A22A-0871-4CD4-BE40-163466FBC1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3200" b="1" i="0">
                <a:solidFill>
                  <a:srgbClr val="FF0000"/>
                </a:solidFill>
                <a:latin typeface="Microsoft JhengHei"/>
                <a:cs typeface="Microsoft JhengHei"/>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3200" b="0" i="0">
                <a:solidFill>
                  <a:srgbClr val="0033CC"/>
                </a:solidFill>
                <a:latin typeface="宋体"/>
                <a:cs typeface="宋体"/>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45"/>
              </a:lnSpc>
            </a:pPr>
            <a:fld id="{81D60167-4931-47E6-BA6A-407CBD079E47}" type="slidenum">
              <a:rPr spc="-25"/>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200" b="1" i="0">
                <a:solidFill>
                  <a:srgbClr val="FF0000"/>
                </a:solidFill>
                <a:latin typeface="Microsoft JhengHei"/>
                <a:cs typeface="Microsoft JhengHei"/>
              </a:defRPr>
            </a:lvl1pPr>
          </a:lstStyle>
          <a:p/>
        </p:txBody>
      </p:sp>
      <p:sp>
        <p:nvSpPr>
          <p:cNvPr id="3" name="Holder 3"/>
          <p:cNvSpPr>
            <a:spLocks noGrp="1"/>
          </p:cNvSpPr>
          <p:nvPr>
            <p:ph type="body" idx="1"/>
          </p:nvPr>
        </p:nvSpPr>
        <p:spPr/>
        <p:txBody>
          <a:bodyPr lIns="0" tIns="0" rIns="0" bIns="0"/>
          <a:lstStyle>
            <a:lvl1pPr>
              <a:defRPr sz="3200" b="0" i="0">
                <a:solidFill>
                  <a:srgbClr val="0033CC"/>
                </a:solidFill>
                <a:latin typeface="宋体"/>
                <a:cs typeface="宋体"/>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45"/>
              </a:lnSpc>
            </a:pPr>
            <a:fld id="{81D60167-4931-47E6-BA6A-407CBD079E47}" type="slidenum">
              <a:rPr spc="-25"/>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200" b="1" i="0">
                <a:solidFill>
                  <a:srgbClr val="FF0000"/>
                </a:solidFill>
                <a:latin typeface="Microsoft JhengHei"/>
                <a:cs typeface="Microsoft JhengHei"/>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45"/>
              </a:lnSpc>
            </a:pPr>
            <a:fld id="{81D60167-4931-47E6-BA6A-407CBD079E47}" type="slidenum">
              <a:rPr spc="-25"/>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200" b="1" i="0">
                <a:solidFill>
                  <a:srgbClr val="FF0000"/>
                </a:solidFill>
                <a:latin typeface="Microsoft JhengHei"/>
                <a:cs typeface="Microsoft JhengHei"/>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45"/>
              </a:lnSpc>
            </a:pPr>
            <a:fld id="{81D60167-4931-47E6-BA6A-407CBD079E47}" type="slidenum">
              <a:rPr spc="-25"/>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45"/>
              </a:lnSpc>
            </a:pPr>
            <a:fld id="{81D60167-4931-47E6-BA6A-407CBD079E47}" type="slidenum">
              <a:rPr spc="-25"/>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1.png" /><Relationship Id="rId7"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6"/>
          <a:stretch>
            <a:fillRect/>
          </a:stretch>
        </p:blipFill>
        <p:spPr>
          <a:xfrm>
            <a:off x="0" y="0"/>
            <a:ext cx="9144000" cy="6858000"/>
          </a:xfrm>
          <a:prstGeom prst="rect">
            <a:avLst/>
          </a:prstGeom>
        </p:spPr>
      </p:pic>
      <p:sp>
        <p:nvSpPr>
          <p:cNvPr id="2" name="Holder 2"/>
          <p:cNvSpPr>
            <a:spLocks noGrp="1"/>
          </p:cNvSpPr>
          <p:nvPr>
            <p:ph type="title"/>
          </p:nvPr>
        </p:nvSpPr>
        <p:spPr>
          <a:xfrm>
            <a:off x="535940" y="426022"/>
            <a:ext cx="7747000" cy="1684020"/>
          </a:xfrm>
          <a:prstGeom prst="rect">
            <a:avLst/>
          </a:prstGeom>
        </p:spPr>
        <p:txBody>
          <a:bodyPr wrap="square" lIns="0" tIns="0" rIns="0" bIns="0">
            <a:spAutoFit/>
          </a:bodyPr>
          <a:lstStyle>
            <a:lvl1pPr>
              <a:defRPr sz="3200" b="1" i="0">
                <a:solidFill>
                  <a:srgbClr val="FF0000"/>
                </a:solidFill>
                <a:latin typeface="Microsoft JhengHei"/>
                <a:cs typeface="Microsoft JhengHei"/>
              </a:defRPr>
            </a:lvl1pPr>
          </a:lstStyle>
          <a:p/>
        </p:txBody>
      </p:sp>
      <p:sp>
        <p:nvSpPr>
          <p:cNvPr id="3" name="Holder 3"/>
          <p:cNvSpPr>
            <a:spLocks noGrp="1"/>
          </p:cNvSpPr>
          <p:nvPr>
            <p:ph type="body" idx="1"/>
          </p:nvPr>
        </p:nvSpPr>
        <p:spPr>
          <a:xfrm>
            <a:off x="383540" y="1929384"/>
            <a:ext cx="8089900" cy="2342515"/>
          </a:xfrm>
          <a:prstGeom prst="rect">
            <a:avLst/>
          </a:prstGeom>
        </p:spPr>
        <p:txBody>
          <a:bodyPr wrap="square" lIns="0" tIns="0" rIns="0" bIns="0">
            <a:spAutoFit/>
          </a:bodyPr>
          <a:lstStyle>
            <a:lvl1pPr>
              <a:defRPr sz="3200" b="0" i="0">
                <a:solidFill>
                  <a:srgbClr val="0033CC"/>
                </a:solidFill>
                <a:latin typeface="宋体"/>
                <a:cs typeface="宋体"/>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8515067" y="6064751"/>
            <a:ext cx="287020" cy="224154"/>
          </a:xfrm>
          <a:prstGeom prst="rect">
            <a:avLst/>
          </a:prstGeom>
        </p:spPr>
        <p:txBody>
          <a:bodyPr wrap="square" lIns="0" tIns="0" rIns="0" bIns="0">
            <a:spAutoFit/>
          </a:bodyPr>
          <a:lstStyle>
            <a:defPPr>
              <a:defRPr kern="0"/>
            </a:defPPr>
            <a:lvl1pPr>
              <a:defRPr sz="1400" b="0" i="0">
                <a:solidFill>
                  <a:srgbClr val="0033CC"/>
                </a:solidFill>
                <a:latin typeface="Arial"/>
                <a:cs typeface="Arial"/>
              </a:defRPr>
            </a:lvl1pPr>
          </a:lstStyle>
          <a:p>
            <a:pPr marL="38100">
              <a:lnSpc>
                <a:spcPts val="1645"/>
              </a:lnSpc>
            </a:pPr>
            <a:fld id="{81D60167-4931-47E6-BA6A-407CBD079E47}" type="slidenum">
              <a:rPr spc="-25"/>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2.jpeg" /><Relationship Id="rId4" Type="http://schemas.openxmlformats.org/officeDocument/2006/relationships/image" Target="../media/image4.png" /><Relationship Id="rId5" Type="http://schemas.openxmlformats.org/officeDocument/2006/relationships/image" Target="../media/image5.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jpeg" /><Relationship Id="rId3" Type="http://schemas.openxmlformats.org/officeDocument/2006/relationships/image" Target="../media/image6.png" /><Relationship Id="rId4" Type="http://schemas.openxmlformats.org/officeDocument/2006/relationships/image" Target="../media/image4.png" /><Relationship Id="rId5" Type="http://schemas.openxmlformats.org/officeDocument/2006/relationships/image" Target="../media/image7.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8.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0.pn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1.pn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2.pn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3.jpeg" /><Relationship Id="rId3"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7125126031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457200" y="1052512"/>
            <a:ext cx="8507730" cy="4032250"/>
          </a:xfrm>
          <a:prstGeom prst="rect">
            <a:avLst/>
          </a:prstGeom>
          <a:ln w="9525">
            <a:solidFill>
              <a:srgbClr val="000000"/>
            </a:solidFill>
          </a:ln>
        </p:spPr>
        <p:txBody>
          <a:bodyPr vert="horz" wrap="square" lIns="0" tIns="265430" rIns="0" bIns="0" rtlCol="0">
            <a:spAutoFit/>
          </a:bodyPr>
          <a:lstStyle/>
          <a:p>
            <a:pPr algn="ctr">
              <a:lnSpc>
                <a:spcPct val="100000"/>
              </a:lnSpc>
              <a:spcBef>
                <a:spcPts val="2090"/>
              </a:spcBef>
            </a:pPr>
            <a:r>
              <a:rPr sz="4400" b="1" spc="-5">
                <a:solidFill>
                  <a:srgbClr val="FF0000"/>
                </a:solidFill>
                <a:latin typeface="Microsoft JhengHei"/>
                <a:cs typeface="Microsoft JhengHei"/>
              </a:rPr>
              <a:t>钢筋混凝土收缩裂缝机理与控制</a:t>
            </a:r>
            <a:endParaRPr sz="4400">
              <a:latin typeface="Microsoft JhengHei"/>
              <a:cs typeface="Microsoft JhengHei"/>
            </a:endParaRPr>
          </a:p>
          <a:p>
            <a:pPr>
              <a:lnSpc>
                <a:spcPct val="100000"/>
              </a:lnSpc>
              <a:spcBef>
                <a:spcPts val="15"/>
              </a:spcBef>
            </a:pPr>
            <a:endParaRPr sz="2850">
              <a:latin typeface="Microsoft JhengHei"/>
              <a:cs typeface="Microsoft JhengHei"/>
            </a:endParaRPr>
          </a:p>
          <a:p>
            <a:pPr algn="ctr">
              <a:lnSpc>
                <a:spcPct val="100000"/>
              </a:lnSpc>
            </a:pPr>
            <a:r>
              <a:rPr sz="3600" b="1" spc="-10">
                <a:solidFill>
                  <a:srgbClr val="3399FF"/>
                </a:solidFill>
                <a:latin typeface="Microsoft JhengHei"/>
                <a:cs typeface="Microsoft JhengHei"/>
              </a:rPr>
              <a:t>西南石油大学</a:t>
            </a:r>
            <a:endParaRPr sz="3600">
              <a:latin typeface="Microsoft JhengHei"/>
              <a:cs typeface="Microsoft JhengHei"/>
            </a:endParaRPr>
          </a:p>
          <a:p>
            <a:pPr algn="ctr">
              <a:lnSpc>
                <a:spcPct val="100000"/>
              </a:lnSpc>
            </a:pPr>
            <a:r>
              <a:rPr sz="3600" b="1" spc="-10">
                <a:solidFill>
                  <a:srgbClr val="3399FF"/>
                </a:solidFill>
                <a:latin typeface="Microsoft JhengHei"/>
                <a:cs typeface="Microsoft JhengHei"/>
              </a:rPr>
              <a:t>土木工程与建筑学院</a:t>
            </a:r>
            <a:endParaRPr sz="3600">
              <a:latin typeface="Microsoft JhengHei"/>
              <a:cs typeface="Microsoft JhengHei"/>
            </a:endParaRPr>
          </a:p>
          <a:p>
            <a:pPr>
              <a:lnSpc>
                <a:spcPct val="100000"/>
              </a:lnSpc>
            </a:pPr>
            <a:endParaRPr sz="2350">
              <a:latin typeface="Microsoft JhengHei"/>
              <a:cs typeface="Microsoft JhengHei"/>
            </a:endParaRPr>
          </a:p>
          <a:p>
            <a:pPr algn="ctr">
              <a:lnSpc>
                <a:spcPct val="100000"/>
              </a:lnSpc>
            </a:pPr>
            <a:r>
              <a:rPr sz="3600" b="1" spc="-25">
                <a:solidFill>
                  <a:srgbClr val="3399FF"/>
                </a:solidFill>
                <a:latin typeface="Microsoft JhengHei"/>
                <a:cs typeface="Microsoft JhengHei"/>
              </a:rPr>
              <a:t>王欣</a:t>
            </a:r>
            <a:endParaRPr sz="3600">
              <a:latin typeface="Microsoft JhengHei"/>
              <a:cs typeface="Microsoft JhengHei"/>
            </a:endParaRPr>
          </a:p>
        </p:txBody>
      </p:sp>
      <p:pic>
        <p:nvPicPr>
          <p:cNvPr id="3" name="object 3"/>
          <p:cNvPicPr/>
          <p:nvPr/>
        </p:nvPicPr>
        <p:blipFill>
          <a:blip r:embed="rId2"/>
          <a:stretch>
            <a:fillRect/>
          </a:stretch>
        </p:blipFill>
        <p:spPr>
          <a:xfrm>
            <a:off x="7378700" y="5080000"/>
            <a:ext cx="1765300" cy="1778000"/>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a:t>
            </a:fld>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463925" y="933132"/>
            <a:ext cx="2260600" cy="695960"/>
          </a:xfrm>
          <a:prstGeom prst="rect">
            <a:avLst/>
          </a:prstGeom>
        </p:spPr>
        <p:txBody>
          <a:bodyPr vert="horz" wrap="square" lIns="0" tIns="12700" rIns="0" bIns="0" rtlCol="0">
            <a:spAutoFit/>
          </a:bodyPr>
          <a:lstStyle/>
          <a:p>
            <a:pPr marL="12700">
              <a:lnSpc>
                <a:spcPct val="100000"/>
              </a:lnSpc>
              <a:spcBef>
                <a:spcPts val="100"/>
              </a:spcBef>
            </a:pPr>
            <a:r>
              <a:rPr sz="4400" b="0" spc="-15">
                <a:solidFill>
                  <a:srgbClr val="007572"/>
                </a:solidFill>
                <a:latin typeface="宋体"/>
                <a:cs typeface="宋体"/>
              </a:rPr>
              <a:t>报告思路</a:t>
            </a:r>
            <a:endParaRPr sz="4400">
              <a:latin typeface="宋体"/>
              <a:cs typeface="宋体"/>
            </a:endParaRPr>
          </a:p>
        </p:txBody>
      </p:sp>
      <p:sp>
        <p:nvSpPr>
          <p:cNvPr id="3" name="object 3"/>
          <p:cNvSpPr txBox="1"/>
          <p:nvPr/>
        </p:nvSpPr>
        <p:spPr>
          <a:xfrm>
            <a:off x="383540" y="1929384"/>
            <a:ext cx="6464300" cy="1781175"/>
          </a:xfrm>
          <a:prstGeom prst="rect">
            <a:avLst/>
          </a:prstGeom>
        </p:spPr>
        <p:txBody>
          <a:bodyPr vert="horz" wrap="square" lIns="0" tIns="109855" rIns="0" bIns="0" rtlCol="0">
            <a:spAutoFit/>
          </a:bodyPr>
          <a:lstStyle/>
          <a:p>
            <a:pPr marL="355600" indent="-342900">
              <a:lnSpc>
                <a:spcPct val="100000"/>
              </a:lnSpc>
              <a:spcBef>
                <a:spcPts val="865"/>
              </a:spcBef>
              <a:buClr>
                <a:srgbClr val="CC0066"/>
              </a:buClr>
              <a:buSzPct val="70312"/>
              <a:buFont typeface="Wingdings"/>
              <a:buChar char=""/>
              <a:tabLst>
                <a:tab pos="355600"/>
              </a:tabLst>
            </a:pPr>
            <a:r>
              <a:rPr sz="3200" b="1" spc="-5">
                <a:solidFill>
                  <a:srgbClr val="0033CC"/>
                </a:solidFill>
                <a:latin typeface="Microsoft JhengHei"/>
                <a:cs typeface="Microsoft JhengHei"/>
              </a:rPr>
              <a:t>一、研究混凝土裂缝的原因</a:t>
            </a:r>
            <a:endParaRPr sz="3200">
              <a:latin typeface="Microsoft JhengHei"/>
              <a:cs typeface="Microsoft JhengHei"/>
            </a:endParaRPr>
          </a:p>
          <a:p>
            <a:pPr marL="355600" indent="-342900">
              <a:lnSpc>
                <a:spcPct val="100000"/>
              </a:lnSpc>
              <a:spcBef>
                <a:spcPts val="770"/>
              </a:spcBef>
              <a:buClr>
                <a:srgbClr val="CC0066"/>
              </a:buClr>
              <a:buSzPct val="70312"/>
              <a:buFont typeface="Wingdings"/>
              <a:buChar char=""/>
              <a:tabLst>
                <a:tab pos="355600"/>
              </a:tabLst>
            </a:pPr>
            <a:r>
              <a:rPr sz="3200" b="1" spc="-5">
                <a:solidFill>
                  <a:srgbClr val="0033CC"/>
                </a:solidFill>
                <a:latin typeface="Microsoft JhengHei"/>
                <a:cs typeface="Microsoft JhengHei"/>
              </a:rPr>
              <a:t>二、钢筋混凝土收缩裂缝产生原因</a:t>
            </a:r>
            <a:endParaRPr sz="3200">
              <a:latin typeface="Microsoft JhengHei"/>
              <a:cs typeface="Microsoft JhengHei"/>
            </a:endParaRPr>
          </a:p>
          <a:p>
            <a:pPr marL="355600" indent="-342900">
              <a:lnSpc>
                <a:spcPct val="100000"/>
              </a:lnSpc>
              <a:spcBef>
                <a:spcPts val="765"/>
              </a:spcBef>
              <a:buClr>
                <a:srgbClr val="CC0066"/>
              </a:buClr>
              <a:buSzPct val="70312"/>
              <a:buFont typeface="Wingdings"/>
              <a:buChar char=""/>
              <a:tabLst>
                <a:tab pos="355600"/>
              </a:tabLst>
            </a:pPr>
            <a:r>
              <a:rPr sz="3200" b="1" spc="-5">
                <a:solidFill>
                  <a:srgbClr val="0033CC"/>
                </a:solidFill>
                <a:latin typeface="Microsoft JhengHei"/>
                <a:cs typeface="Microsoft JhengHei"/>
              </a:rPr>
              <a:t>三、钢筋混凝土收缩裂缝的控制</a:t>
            </a:r>
            <a:endParaRPr sz="3200">
              <a:latin typeface="Microsoft JhengHei"/>
              <a:cs typeface="Microsoft JhengHei"/>
            </a:endParaRPr>
          </a:p>
        </p:txBody>
      </p:sp>
      <p:pic>
        <p:nvPicPr>
          <p:cNvPr id="4" name="object 4"/>
          <p:cNvPicPr/>
          <p:nvPr/>
        </p:nvPicPr>
        <p:blipFill>
          <a:blip r:embed="rId2"/>
          <a:stretch>
            <a:fillRect/>
          </a:stretch>
        </p:blipFill>
        <p:spPr>
          <a:xfrm>
            <a:off x="7378700" y="5080000"/>
            <a:ext cx="1765300" cy="1778000"/>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2</a:t>
            </a:fld>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894012" y="717232"/>
            <a:ext cx="3378200" cy="695960"/>
          </a:xfrm>
          <a:prstGeom prst="rect">
            <a:avLst/>
          </a:prstGeom>
        </p:spPr>
        <p:txBody>
          <a:bodyPr vert="horz" wrap="square" lIns="0" tIns="12700" rIns="0" bIns="0" rtlCol="0">
            <a:spAutoFit/>
          </a:bodyPr>
          <a:lstStyle/>
          <a:p>
            <a:pPr marL="12700">
              <a:lnSpc>
                <a:spcPct val="100000"/>
              </a:lnSpc>
              <a:spcBef>
                <a:spcPts val="100"/>
              </a:spcBef>
            </a:pPr>
            <a:r>
              <a:rPr sz="4400" b="0" spc="-10">
                <a:solidFill>
                  <a:srgbClr val="007572"/>
                </a:solidFill>
                <a:latin typeface="宋体"/>
                <a:cs typeface="宋体"/>
              </a:rPr>
              <a:t>一、研究原因</a:t>
            </a:r>
            <a:endParaRPr sz="4400">
              <a:latin typeface="宋体"/>
              <a:cs typeface="宋体"/>
            </a:endParaRPr>
          </a:p>
        </p:txBody>
      </p:sp>
      <p:sp>
        <p:nvSpPr>
          <p:cNvPr id="3" name="object 3"/>
          <p:cNvSpPr txBox="1"/>
          <p:nvPr/>
        </p:nvSpPr>
        <p:spPr>
          <a:xfrm>
            <a:off x="258128" y="2106295"/>
            <a:ext cx="8089900" cy="2463800"/>
          </a:xfrm>
          <a:prstGeom prst="rect">
            <a:avLst/>
          </a:prstGeom>
        </p:spPr>
        <p:txBody>
          <a:bodyPr vert="horz" wrap="square" lIns="0" tIns="12700" rIns="0" bIns="0" rtlCol="0">
            <a:spAutoFit/>
          </a:bodyPr>
          <a:lstStyle/>
          <a:p>
            <a:pPr marL="355600" indent="-342900">
              <a:lnSpc>
                <a:spcPct val="100000"/>
              </a:lnSpc>
              <a:spcBef>
                <a:spcPts val="100"/>
              </a:spcBef>
              <a:buClr>
                <a:srgbClr val="CC0066"/>
              </a:buClr>
              <a:buSzPct val="70312"/>
              <a:buFont typeface="Wingdings"/>
              <a:buChar char=""/>
              <a:tabLst>
                <a:tab pos="355600"/>
              </a:tabLst>
            </a:pPr>
            <a:r>
              <a:rPr sz="3200" b="1" spc="-5">
                <a:solidFill>
                  <a:srgbClr val="0033CC"/>
                </a:solidFill>
                <a:latin typeface="Microsoft JhengHei"/>
                <a:cs typeface="Microsoft JhengHei"/>
              </a:rPr>
              <a:t>混凝土作为目前用量最大的一种建筑材料，</a:t>
            </a:r>
            <a:endParaRPr sz="3200">
              <a:latin typeface="Microsoft JhengHei"/>
              <a:cs typeface="Microsoft JhengHei"/>
            </a:endParaRPr>
          </a:p>
          <a:p>
            <a:pPr marL="355600" marR="5080" algn="just">
              <a:lnSpc>
                <a:spcPct val="100000"/>
              </a:lnSpc>
            </a:pPr>
            <a:r>
              <a:rPr sz="3200" b="1" spc="-5">
                <a:solidFill>
                  <a:srgbClr val="0033CC"/>
                </a:solidFill>
                <a:latin typeface="Microsoft JhengHei"/>
                <a:cs typeface="Microsoft JhengHei"/>
              </a:rPr>
              <a:t>其最大的缺点就是易产生裂缝。目前混凝土结构裂缝问题，是混凝土工程建设普遍的技术问题。而混凝土结构的破坏和建筑物的倒塌也都是从结构裂缝的扩展开始而引起的。</a:t>
            </a:r>
            <a:endParaRPr sz="3200">
              <a:latin typeface="Microsoft JhengHei"/>
              <a:cs typeface="Microsoft JhengHei"/>
            </a:endParaRPr>
          </a:p>
        </p:txBody>
      </p:sp>
      <p:pic>
        <p:nvPicPr>
          <p:cNvPr id="4" name="object 4"/>
          <p:cNvPicPr/>
          <p:nvPr/>
        </p:nvPicPr>
        <p:blipFill>
          <a:blip r:embed="rId2"/>
          <a:stretch>
            <a:fillRect/>
          </a:stretch>
        </p:blipFill>
        <p:spPr>
          <a:xfrm>
            <a:off x="7378700" y="5080000"/>
            <a:ext cx="1765300" cy="1778000"/>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3</a:t>
            </a:fld>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402590" y="1431131"/>
            <a:ext cx="8153400" cy="3926840"/>
          </a:xfrm>
          <a:prstGeom prst="rect">
            <a:avLst/>
          </a:prstGeom>
        </p:spPr>
        <p:txBody>
          <a:bodyPr vert="horz" wrap="square" lIns="0" tIns="12700" rIns="0" bIns="0" rtlCol="0">
            <a:spAutoFit/>
          </a:bodyPr>
          <a:lstStyle/>
          <a:p>
            <a:pPr marL="12700" marR="5080">
              <a:lnSpc>
                <a:spcPct val="100000"/>
              </a:lnSpc>
              <a:spcBef>
                <a:spcPts val="100"/>
              </a:spcBef>
            </a:pPr>
            <a:r>
              <a:rPr sz="3200" b="1" spc="55">
                <a:solidFill>
                  <a:srgbClr val="0033CC"/>
                </a:solidFill>
                <a:latin typeface="微软雅黑"/>
                <a:cs typeface="微软雅黑"/>
              </a:rPr>
              <a:t>如地下工程(</a:t>
            </a:r>
            <a:r>
              <a:rPr sz="3200" b="1" spc="-5">
                <a:solidFill>
                  <a:srgbClr val="0033CC"/>
                </a:solidFill>
                <a:latin typeface="微软雅黑"/>
                <a:cs typeface="微软雅黑"/>
              </a:rPr>
              <a:t>地下室、地下仓库、地下人防工程等)，若出现裂缝，将会产生大量的渗水。使地下工程的使用性能降低或不能使用；而厂房和住宅、办公楼的墙、板、柱、粱出现裂缝后，影响外观，使用寿命。有严重裂缝的建筑物将会威胁到人们的生命和财产安全。故在某些施工验收规范和工程都是不允许混凝土结构</a:t>
            </a:r>
            <a:r>
              <a:rPr sz="3200" b="1" spc="-10">
                <a:solidFill>
                  <a:srgbClr val="0033CC"/>
                </a:solidFill>
                <a:latin typeface="微软雅黑"/>
                <a:cs typeface="微软雅黑"/>
              </a:rPr>
              <a:t>出现有明显的裂缝。</a:t>
            </a:r>
            <a:endParaRPr sz="3200">
              <a:latin typeface="微软雅黑"/>
              <a:cs typeface="微软雅黑"/>
            </a:endParaRPr>
          </a:p>
        </p:txBody>
      </p:sp>
      <p:pic>
        <p:nvPicPr>
          <p:cNvPr id="3" name="object 3"/>
          <p:cNvPicPr/>
          <p:nvPr/>
        </p:nvPicPr>
        <p:blipFill>
          <a:blip r:embed="rId2"/>
          <a:stretch>
            <a:fillRect/>
          </a:stretch>
        </p:blipFill>
        <p:spPr>
          <a:xfrm>
            <a:off x="7378700" y="5080000"/>
            <a:ext cx="1765300" cy="1778000"/>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4</a:t>
            </a:fld>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395287" y="260350"/>
            <a:ext cx="8229600" cy="6050280"/>
          </a:xfrm>
          <a:custGeom>
            <a:rect l="l" t="t" r="r" b="b"/>
            <a:pathLst>
              <a:path w="8229600" h="6050280">
                <a:moveTo>
                  <a:pt x="0" y="0"/>
                </a:moveTo>
                <a:lnTo>
                  <a:pt x="8229599" y="0"/>
                </a:lnTo>
                <a:lnTo>
                  <a:pt x="8229599" y="6049961"/>
                </a:lnTo>
                <a:lnTo>
                  <a:pt x="0" y="6049961"/>
                </a:lnTo>
                <a:lnTo>
                  <a:pt x="0" y="0"/>
                </a:lnTo>
                <a:close/>
              </a:path>
            </a:pathLst>
          </a:custGeom>
          <a:ln w="9525">
            <a:solidFill>
              <a:srgbClr val="000000"/>
            </a:solidFill>
          </a:ln>
        </p:spPr>
        <p:txBody>
          <a:bodyPr wrap="square" lIns="0" tIns="0" rIns="0" bIns="0" rtlCol="0"/>
          <a:lstStyle/>
          <a:p/>
        </p:txBody>
      </p:sp>
      <p:sp>
        <p:nvSpPr>
          <p:cNvPr id="3" name="object 3"/>
          <p:cNvSpPr txBox="1">
            <a:spLocks noGrp="1"/>
          </p:cNvSpPr>
          <p:nvPr>
            <p:ph type="title"/>
          </p:nvPr>
        </p:nvSpPr>
        <p:spPr>
          <a:xfrm>
            <a:off x="1423988" y="310832"/>
            <a:ext cx="6172200" cy="695960"/>
          </a:xfrm>
          <a:prstGeom prst="rect">
            <a:avLst/>
          </a:prstGeom>
        </p:spPr>
        <p:txBody>
          <a:bodyPr vert="horz" wrap="square" lIns="0" tIns="12700" rIns="0" bIns="0" rtlCol="0">
            <a:spAutoFit/>
          </a:bodyPr>
          <a:lstStyle/>
          <a:p>
            <a:pPr marL="12700">
              <a:lnSpc>
                <a:spcPct val="100000"/>
              </a:lnSpc>
              <a:spcBef>
                <a:spcPts val="100"/>
              </a:spcBef>
            </a:pPr>
            <a:r>
              <a:rPr sz="4400" b="0" spc="-5">
                <a:solidFill>
                  <a:srgbClr val="007572"/>
                </a:solidFill>
                <a:latin typeface="宋体"/>
                <a:cs typeface="宋体"/>
              </a:rPr>
              <a:t>二、收缩裂缝产生的原因</a:t>
            </a:r>
            <a:endParaRPr sz="4400">
              <a:latin typeface="宋体"/>
              <a:cs typeface="宋体"/>
            </a:endParaRPr>
          </a:p>
        </p:txBody>
      </p:sp>
      <p:sp>
        <p:nvSpPr>
          <p:cNvPr id="4" name="object 4"/>
          <p:cNvSpPr txBox="1"/>
          <p:nvPr/>
        </p:nvSpPr>
        <p:spPr>
          <a:xfrm>
            <a:off x="474028" y="976630"/>
            <a:ext cx="7950200" cy="4317365"/>
          </a:xfrm>
          <a:prstGeom prst="rect">
            <a:avLst/>
          </a:prstGeom>
        </p:spPr>
        <p:txBody>
          <a:bodyPr vert="horz" wrap="square" lIns="0" tIns="109855" rIns="0" bIns="0" rtlCol="0">
            <a:spAutoFit/>
          </a:bodyPr>
          <a:lstStyle/>
          <a:p>
            <a:pPr marL="12700">
              <a:lnSpc>
                <a:spcPct val="100000"/>
              </a:lnSpc>
              <a:spcBef>
                <a:spcPts val="865"/>
              </a:spcBef>
            </a:pPr>
            <a:r>
              <a:rPr sz="3200" b="1">
                <a:solidFill>
                  <a:srgbClr val="FF0000"/>
                </a:solidFill>
                <a:latin typeface="微软雅黑"/>
                <a:cs typeface="微软雅黑"/>
              </a:rPr>
              <a:t>收缩裂缝</a:t>
            </a:r>
            <a:r>
              <a:rPr sz="3200" b="1" spc="-5">
                <a:solidFill>
                  <a:srgbClr val="0033CC"/>
                </a:solidFill>
                <a:latin typeface="微软雅黑"/>
                <a:cs typeface="微软雅黑"/>
              </a:rPr>
              <a:t>分为自收缩裂缝和干燥收缩裂缝</a:t>
            </a:r>
            <a:endParaRPr sz="3200">
              <a:latin typeface="微软雅黑"/>
              <a:cs typeface="微软雅黑"/>
            </a:endParaRPr>
          </a:p>
          <a:p>
            <a:pPr marL="355600" marR="5080" indent="673100">
              <a:lnSpc>
                <a:spcPct val="100000"/>
              </a:lnSpc>
              <a:spcBef>
                <a:spcPts val="770"/>
              </a:spcBef>
            </a:pPr>
            <a:r>
              <a:rPr sz="3200" b="1" spc="-5">
                <a:solidFill>
                  <a:srgbClr val="0033CC"/>
                </a:solidFill>
                <a:latin typeface="微软雅黑"/>
                <a:cs typeface="微软雅黑"/>
              </a:rPr>
              <a:t>当表面失水速率超过实际泌水速率时，新拌混凝土迅速干燥。如果近表面的混凝土已经稠硬，不能流动，但其强度又不足以抵抗因收缩受到限制所引起的应力时，</a:t>
            </a:r>
            <a:r>
              <a:rPr sz="3200" b="1" spc="-10">
                <a:solidFill>
                  <a:srgbClr val="0033CC"/>
                </a:solidFill>
                <a:latin typeface="微软雅黑"/>
                <a:cs typeface="微软雅黑"/>
              </a:rPr>
              <a:t>就产生开裂</a:t>
            </a:r>
            <a:endParaRPr sz="3200">
              <a:latin typeface="微软雅黑"/>
              <a:cs typeface="微软雅黑"/>
            </a:endParaRPr>
          </a:p>
          <a:p>
            <a:pPr>
              <a:lnSpc>
                <a:spcPct val="100000"/>
              </a:lnSpc>
              <a:spcBef>
                <a:spcPts val="30"/>
              </a:spcBef>
            </a:pPr>
            <a:endParaRPr sz="2900">
              <a:latin typeface="微软雅黑"/>
              <a:cs typeface="微软雅黑"/>
            </a:endParaRPr>
          </a:p>
          <a:p>
            <a:pPr marL="1028065">
              <a:lnSpc>
                <a:spcPct val="100000"/>
              </a:lnSpc>
            </a:pPr>
            <a:r>
              <a:rPr sz="3200" b="1" spc="-175">
                <a:solidFill>
                  <a:srgbClr val="0033CC"/>
                </a:solidFill>
                <a:latin typeface="微软雅黑"/>
                <a:cs typeface="微软雅黑"/>
              </a:rPr>
              <a:t>泌水速率&lt;</a:t>
            </a:r>
            <a:r>
              <a:rPr sz="3200" b="1" spc="-10">
                <a:solidFill>
                  <a:srgbClr val="0033CC"/>
                </a:solidFill>
                <a:latin typeface="微软雅黑"/>
                <a:cs typeface="微软雅黑"/>
              </a:rPr>
              <a:t>蒸发速率→开裂</a:t>
            </a:r>
            <a:endParaRPr sz="3200">
              <a:latin typeface="微软雅黑"/>
              <a:cs typeface="微软雅黑"/>
            </a:endParaRPr>
          </a:p>
        </p:txBody>
      </p:sp>
      <p:grpSp>
        <p:nvGrpSpPr>
          <p:cNvPr id="5" name="object 5"/>
          <p:cNvGrpSpPr/>
          <p:nvPr/>
        </p:nvGrpSpPr>
        <p:grpSpPr>
          <a:xfrm>
            <a:off x="1182686" y="1839912"/>
            <a:ext cx="7961630" cy="5018405"/>
            <a:chOff x="1182686" y="1839912"/>
            <a:chExt cx="7961630" cy="5018405"/>
          </a:xfrm>
        </p:grpSpPr>
        <p:pic>
          <p:nvPicPr>
            <p:cNvPr id="6" name="object 6"/>
            <p:cNvPicPr/>
            <p:nvPr/>
          </p:nvPicPr>
          <p:blipFill>
            <a:blip r:embed="rId2"/>
            <a:stretch>
              <a:fillRect/>
            </a:stretch>
          </p:blipFill>
          <p:spPr>
            <a:xfrm>
              <a:off x="4114800" y="3321050"/>
              <a:ext cx="914400" cy="215900"/>
            </a:xfrm>
            <a:prstGeom prst="rect">
              <a:avLst/>
            </a:prstGeom>
          </p:spPr>
        </p:pic>
        <p:pic>
          <p:nvPicPr>
            <p:cNvPr id="7" name="object 7"/>
            <p:cNvPicPr/>
            <p:nvPr/>
          </p:nvPicPr>
          <p:blipFill>
            <a:blip r:embed="rId3"/>
            <a:stretch>
              <a:fillRect/>
            </a:stretch>
          </p:blipFill>
          <p:spPr>
            <a:xfrm>
              <a:off x="7378700" y="5080000"/>
              <a:ext cx="1765300" cy="1778000"/>
            </a:xfrm>
            <a:prstGeom prst="rect">
              <a:avLst/>
            </a:prstGeom>
          </p:spPr>
        </p:pic>
        <p:pic>
          <p:nvPicPr>
            <p:cNvPr id="8" name="object 8"/>
            <p:cNvPicPr/>
            <p:nvPr/>
          </p:nvPicPr>
          <p:blipFill>
            <a:blip r:embed="rId4"/>
            <a:stretch>
              <a:fillRect/>
            </a:stretch>
          </p:blipFill>
          <p:spPr>
            <a:xfrm>
              <a:off x="1182686" y="4937124"/>
              <a:ext cx="188913" cy="188912"/>
            </a:xfrm>
            <a:prstGeom prst="rect">
              <a:avLst/>
            </a:prstGeom>
          </p:spPr>
        </p:pic>
        <p:pic>
          <p:nvPicPr>
            <p:cNvPr id="9" name="object 9"/>
            <p:cNvPicPr/>
            <p:nvPr/>
          </p:nvPicPr>
          <p:blipFill>
            <a:blip r:embed="rId5"/>
            <a:stretch>
              <a:fillRect/>
            </a:stretch>
          </p:blipFill>
          <p:spPr>
            <a:xfrm>
              <a:off x="1254124" y="1839912"/>
              <a:ext cx="188913" cy="188913"/>
            </a:xfrm>
            <a:prstGeom prst="rect">
              <a:avLst/>
            </a:prstGeom>
          </p:spPr>
        </p:pic>
      </p:gr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5</a:t>
            </a:fld>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323850" y="836612"/>
            <a:ext cx="8229600" cy="4997450"/>
          </a:xfrm>
          <a:custGeom>
            <a:rect l="l" t="t" r="r" b="b"/>
            <a:pathLst>
              <a:path w="8229600" h="4997450">
                <a:moveTo>
                  <a:pt x="0" y="0"/>
                </a:moveTo>
                <a:lnTo>
                  <a:pt x="8229600" y="0"/>
                </a:lnTo>
                <a:lnTo>
                  <a:pt x="8229600" y="4997450"/>
                </a:lnTo>
                <a:lnTo>
                  <a:pt x="0" y="4997450"/>
                </a:lnTo>
                <a:lnTo>
                  <a:pt x="0" y="0"/>
                </a:lnTo>
                <a:close/>
              </a:path>
            </a:pathLst>
          </a:custGeom>
          <a:ln w="9525">
            <a:solidFill>
              <a:srgbClr val="000000"/>
            </a:solidFill>
          </a:ln>
        </p:spPr>
        <p:txBody>
          <a:bodyPr wrap="square" lIns="0" tIns="0" rIns="0" bIns="0" rtlCol="0"/>
          <a:lstStyle/>
          <a:p/>
        </p:txBody>
      </p:sp>
      <p:sp>
        <p:nvSpPr>
          <p:cNvPr id="3" name="object 3"/>
          <p:cNvSpPr txBox="1"/>
          <p:nvPr/>
        </p:nvSpPr>
        <p:spPr>
          <a:xfrm>
            <a:off x="402590" y="1370012"/>
            <a:ext cx="7950200" cy="3342004"/>
          </a:xfrm>
          <a:prstGeom prst="rect">
            <a:avLst/>
          </a:prstGeom>
        </p:spPr>
        <p:txBody>
          <a:bodyPr vert="horz" wrap="square" lIns="0" tIns="109855" rIns="0" bIns="0" rtlCol="0">
            <a:spAutoFit/>
          </a:bodyPr>
          <a:lstStyle/>
          <a:p>
            <a:pPr marL="12700">
              <a:lnSpc>
                <a:spcPct val="100000"/>
              </a:lnSpc>
              <a:spcBef>
                <a:spcPts val="865"/>
              </a:spcBef>
            </a:pPr>
            <a:r>
              <a:rPr sz="3200" b="1" spc="-20">
                <a:solidFill>
                  <a:srgbClr val="FF0000"/>
                </a:solidFill>
                <a:latin typeface="微软雅黑"/>
                <a:cs typeface="微软雅黑"/>
              </a:rPr>
              <a:t>自收缩</a:t>
            </a:r>
            <a:endParaRPr sz="3200">
              <a:latin typeface="微软雅黑"/>
              <a:cs typeface="微软雅黑"/>
            </a:endParaRPr>
          </a:p>
          <a:p>
            <a:pPr marL="355600" marR="5080" indent="673100">
              <a:lnSpc>
                <a:spcPct val="100000"/>
              </a:lnSpc>
              <a:spcBef>
                <a:spcPts val="770"/>
              </a:spcBef>
            </a:pPr>
            <a:r>
              <a:rPr sz="3200" b="1" spc="-5">
                <a:solidFill>
                  <a:srgbClr val="0033CC"/>
                </a:solidFill>
                <a:latin typeface="微软雅黑"/>
                <a:cs typeface="微软雅黑"/>
              </a:rPr>
              <a:t>在与外界没有水分交换的条件下，混凝土内部自干燥作用引起的宏观体积收缩</a:t>
            </a:r>
            <a:endParaRPr sz="3200">
              <a:latin typeface="微软雅黑"/>
              <a:cs typeface="微软雅黑"/>
            </a:endParaRPr>
          </a:p>
          <a:p>
            <a:pPr marL="1028065" marR="5080">
              <a:lnSpc>
                <a:spcPct val="120000"/>
              </a:lnSpc>
            </a:pPr>
            <a:r>
              <a:rPr sz="3200" b="1" spc="-5">
                <a:solidFill>
                  <a:srgbClr val="0033CC"/>
                </a:solidFill>
                <a:latin typeface="微软雅黑"/>
                <a:cs typeface="微软雅黑"/>
              </a:rPr>
              <a:t>混凝土的自收缩在初凝以后开始产生</a:t>
            </a:r>
            <a:r>
              <a:rPr sz="3200" b="1" spc="-50">
                <a:solidFill>
                  <a:srgbClr val="0033CC"/>
                </a:solidFill>
                <a:latin typeface="微软雅黑"/>
                <a:cs typeface="微软雅黑"/>
              </a:rPr>
              <a:t> </a:t>
            </a:r>
            <a:r>
              <a:rPr sz="3200" b="1" spc="-5">
                <a:solidFill>
                  <a:srgbClr val="0033CC"/>
                </a:solidFill>
                <a:latin typeface="微软雅黑"/>
                <a:cs typeface="微软雅黑"/>
              </a:rPr>
              <a:t>自收缩大小与水胶比、胶凝材料组成、</a:t>
            </a:r>
            <a:endParaRPr sz="3200">
              <a:latin typeface="微软雅黑"/>
              <a:cs typeface="微软雅黑"/>
            </a:endParaRPr>
          </a:p>
          <a:p>
            <a:pPr marL="355600">
              <a:lnSpc>
                <a:spcPct val="100000"/>
              </a:lnSpc>
            </a:pPr>
            <a:r>
              <a:rPr sz="3200" b="1" spc="-5">
                <a:solidFill>
                  <a:srgbClr val="0033CC"/>
                </a:solidFill>
                <a:latin typeface="微软雅黑"/>
                <a:cs typeface="微软雅黑"/>
              </a:rPr>
              <a:t>减水剂品种与掺量、骨料品种与比例有关</a:t>
            </a:r>
            <a:endParaRPr sz="3200">
              <a:latin typeface="微软雅黑"/>
              <a:cs typeface="微软雅黑"/>
            </a:endParaRPr>
          </a:p>
        </p:txBody>
      </p:sp>
      <p:grpSp>
        <p:nvGrpSpPr>
          <p:cNvPr id="4" name="object 4"/>
          <p:cNvGrpSpPr/>
          <p:nvPr/>
        </p:nvGrpSpPr>
        <p:grpSpPr>
          <a:xfrm>
            <a:off x="966786" y="2200275"/>
            <a:ext cx="8114030" cy="4594225"/>
            <a:chOff x="966786" y="2200275"/>
            <a:chExt cx="8114030" cy="4594225"/>
          </a:xfrm>
        </p:grpSpPr>
        <p:pic>
          <p:nvPicPr>
            <p:cNvPr id="5" name="object 5"/>
            <p:cNvPicPr/>
            <p:nvPr/>
          </p:nvPicPr>
          <p:blipFill>
            <a:blip r:embed="rId2"/>
            <a:stretch>
              <a:fillRect/>
            </a:stretch>
          </p:blipFill>
          <p:spPr>
            <a:xfrm>
              <a:off x="7315200" y="5016500"/>
              <a:ext cx="1765300" cy="1778000"/>
            </a:xfrm>
            <a:prstGeom prst="rect">
              <a:avLst/>
            </a:prstGeom>
          </p:spPr>
        </p:pic>
        <p:pic>
          <p:nvPicPr>
            <p:cNvPr id="6" name="object 6"/>
            <p:cNvPicPr/>
            <p:nvPr/>
          </p:nvPicPr>
          <p:blipFill>
            <a:blip r:embed="rId3"/>
            <a:stretch>
              <a:fillRect/>
            </a:stretch>
          </p:blipFill>
          <p:spPr>
            <a:xfrm>
              <a:off x="966786" y="2200275"/>
              <a:ext cx="188913" cy="190499"/>
            </a:xfrm>
            <a:prstGeom prst="rect">
              <a:avLst/>
            </a:prstGeom>
          </p:spPr>
        </p:pic>
        <p:pic>
          <p:nvPicPr>
            <p:cNvPr id="7" name="object 7"/>
            <p:cNvPicPr/>
            <p:nvPr/>
          </p:nvPicPr>
          <p:blipFill>
            <a:blip r:embed="rId4"/>
            <a:stretch>
              <a:fillRect/>
            </a:stretch>
          </p:blipFill>
          <p:spPr>
            <a:xfrm>
              <a:off x="966786" y="3279774"/>
              <a:ext cx="188913" cy="188912"/>
            </a:xfrm>
            <a:prstGeom prst="rect">
              <a:avLst/>
            </a:prstGeom>
          </p:spPr>
        </p:pic>
        <p:pic>
          <p:nvPicPr>
            <p:cNvPr id="8" name="object 8"/>
            <p:cNvPicPr/>
            <p:nvPr/>
          </p:nvPicPr>
          <p:blipFill>
            <a:blip r:embed="rId5"/>
            <a:stretch>
              <a:fillRect/>
            </a:stretch>
          </p:blipFill>
          <p:spPr>
            <a:xfrm>
              <a:off x="966786" y="3929061"/>
              <a:ext cx="188913" cy="188912"/>
            </a:xfrm>
            <a:prstGeom prst="rect">
              <a:avLst/>
            </a:prstGeom>
          </p:spPr>
        </p:pic>
      </p:gr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6</a:t>
            </a:fld>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457200" y="765175"/>
            <a:ext cx="8229600" cy="4895850"/>
          </a:xfrm>
          <a:custGeom>
            <a:rect l="l" t="t" r="r" b="b"/>
            <a:pathLst>
              <a:path w="8229600" h="4895850">
                <a:moveTo>
                  <a:pt x="0" y="0"/>
                </a:moveTo>
                <a:lnTo>
                  <a:pt x="8229600" y="0"/>
                </a:lnTo>
                <a:lnTo>
                  <a:pt x="8229600" y="4895850"/>
                </a:lnTo>
                <a:lnTo>
                  <a:pt x="0" y="4895850"/>
                </a:lnTo>
                <a:lnTo>
                  <a:pt x="0" y="0"/>
                </a:lnTo>
                <a:close/>
              </a:path>
            </a:pathLst>
          </a:custGeom>
          <a:ln w="9525">
            <a:solidFill>
              <a:srgbClr val="000000"/>
            </a:solidFill>
          </a:ln>
        </p:spPr>
        <p:txBody>
          <a:bodyPr wrap="square" lIns="0" tIns="0" rIns="0" bIns="0" rtlCol="0"/>
          <a:lstStyle/>
          <a:p/>
        </p:txBody>
      </p:sp>
      <p:sp>
        <p:nvSpPr>
          <p:cNvPr id="3" name="object 3"/>
          <p:cNvSpPr txBox="1"/>
          <p:nvPr/>
        </p:nvSpPr>
        <p:spPr>
          <a:xfrm>
            <a:off x="535940" y="1298574"/>
            <a:ext cx="7747000" cy="3634740"/>
          </a:xfrm>
          <a:prstGeom prst="rect">
            <a:avLst/>
          </a:prstGeom>
        </p:spPr>
        <p:txBody>
          <a:bodyPr vert="horz" wrap="square" lIns="0" tIns="109855" rIns="0" bIns="0" rtlCol="0">
            <a:spAutoFit/>
          </a:bodyPr>
          <a:lstStyle/>
          <a:p>
            <a:pPr marL="12700">
              <a:lnSpc>
                <a:spcPct val="100000"/>
              </a:lnSpc>
              <a:spcBef>
                <a:spcPts val="865"/>
              </a:spcBef>
            </a:pPr>
            <a:r>
              <a:rPr sz="3200" b="1" spc="-10">
                <a:solidFill>
                  <a:srgbClr val="FF0000"/>
                </a:solidFill>
                <a:latin typeface="Microsoft JhengHei"/>
                <a:cs typeface="Microsoft JhengHei"/>
              </a:rPr>
              <a:t>自收缩机理</a:t>
            </a:r>
            <a:endParaRPr sz="3200">
              <a:latin typeface="Microsoft JhengHei"/>
              <a:cs typeface="Microsoft JhengHei"/>
            </a:endParaRPr>
          </a:p>
          <a:p>
            <a:pPr marL="355600" marR="5080" indent="469900" algn="just">
              <a:lnSpc>
                <a:spcPct val="100000"/>
              </a:lnSpc>
              <a:spcBef>
                <a:spcPts val="770"/>
              </a:spcBef>
            </a:pPr>
            <a:r>
              <a:rPr sz="3200" b="1" spc="-5">
                <a:solidFill>
                  <a:srgbClr val="0033CC"/>
                </a:solidFill>
                <a:latin typeface="Microsoft JhengHei"/>
                <a:cs typeface="Microsoft JhengHei"/>
              </a:rPr>
              <a:t>水化反应进行过程中，一部分拌合水由化学反应消耗，一部分填充凝胶孔。当水灰比较大时，凝胶孔基本上充满水，自身收缩很小；水灰比较小时，凝胶孔内部只有部分充满水，形成弯月面，外界的压力</a:t>
            </a:r>
            <a:r>
              <a:rPr sz="3200" b="1" spc="-10">
                <a:solidFill>
                  <a:srgbClr val="0033CC"/>
                </a:solidFill>
                <a:latin typeface="Microsoft JhengHei"/>
                <a:cs typeface="Microsoft JhengHei"/>
              </a:rPr>
              <a:t>使水泥浆体收缩。</a:t>
            </a:r>
            <a:endParaRPr sz="3200">
              <a:latin typeface="Microsoft JhengHei"/>
              <a:cs typeface="Microsoft JhengHei"/>
            </a:endParaRPr>
          </a:p>
        </p:txBody>
      </p:sp>
      <p:pic>
        <p:nvPicPr>
          <p:cNvPr id="4" name="object 4"/>
          <p:cNvPicPr/>
          <p:nvPr/>
        </p:nvPicPr>
        <p:blipFill>
          <a:blip r:embed="rId2"/>
          <a:stretch>
            <a:fillRect/>
          </a:stretch>
        </p:blipFill>
        <p:spPr>
          <a:xfrm>
            <a:off x="7315200" y="5016500"/>
            <a:ext cx="1765300" cy="1778000"/>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7</a:t>
            </a:fld>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383540" y="1163002"/>
            <a:ext cx="8191500" cy="4463415"/>
          </a:xfrm>
          <a:prstGeom prst="rect">
            <a:avLst/>
          </a:prstGeom>
        </p:spPr>
        <p:txBody>
          <a:bodyPr vert="horz" wrap="square" lIns="0" tIns="97790" rIns="0" bIns="0" rtlCol="0">
            <a:spAutoFit/>
          </a:bodyPr>
          <a:lstStyle/>
          <a:p>
            <a:pPr marL="12700">
              <a:lnSpc>
                <a:spcPct val="100000"/>
              </a:lnSpc>
              <a:spcBef>
                <a:spcPts val="770"/>
              </a:spcBef>
            </a:pPr>
            <a:r>
              <a:rPr sz="2800" b="1" spc="-15">
                <a:solidFill>
                  <a:srgbClr val="FF0000"/>
                </a:solidFill>
                <a:latin typeface="Microsoft JhengHei"/>
                <a:cs typeface="Microsoft JhengHei"/>
              </a:rPr>
              <a:t>干燥收缩</a:t>
            </a:r>
            <a:endParaRPr sz="2800">
              <a:latin typeface="Microsoft JhengHei"/>
              <a:cs typeface="Microsoft JhengHei"/>
            </a:endParaRPr>
          </a:p>
          <a:p>
            <a:pPr marL="354965" marR="5080" indent="-342900" algn="just">
              <a:lnSpc>
                <a:spcPct val="100000"/>
              </a:lnSpc>
              <a:spcBef>
                <a:spcPts val="675"/>
              </a:spcBef>
              <a:buClr>
                <a:srgbClr val="CC0066"/>
              </a:buClr>
              <a:buSzPct val="71428"/>
              <a:buFont typeface="Wingdings"/>
              <a:buChar char=""/>
              <a:tabLst>
                <a:tab pos="355600"/>
              </a:tabLst>
            </a:pPr>
            <a:r>
              <a:rPr sz="2800" b="1" spc="-5">
                <a:solidFill>
                  <a:srgbClr val="0033CC"/>
                </a:solidFill>
                <a:latin typeface="Microsoft JhengHei"/>
                <a:cs typeface="Microsoft JhengHei"/>
              </a:rPr>
              <a:t>干燥收缩是水泥基混凝土的固有特性，是混凝土在未饱和空气中向外界散失水分而产生的收缩。浇注时呈流动状态的混合介质，硬化后呈固体状态。除了硬化生成硅酸钙等固体物质，这是一个化学过程以外，还伴随着一个蒸发失水干燥的物理过程，养护不好就出现干燥收缩裂缝。混凝土内的固体水泥浆体体积会随含水量而改变。而骨料对水泥浆体体积的变化则起很大的约束作用，使混凝土的体积变化远低于水泥浆体的体积变化。</a:t>
            </a:r>
            <a:endParaRPr sz="2800">
              <a:latin typeface="Microsoft JhengHei"/>
              <a:cs typeface="Microsoft JhengHei"/>
            </a:endParaRPr>
          </a:p>
        </p:txBody>
      </p:sp>
      <p:pic>
        <p:nvPicPr>
          <p:cNvPr id="3" name="object 3"/>
          <p:cNvPicPr/>
          <p:nvPr/>
        </p:nvPicPr>
        <p:blipFill>
          <a:blip r:embed="rId2"/>
          <a:stretch>
            <a:fillRect/>
          </a:stretch>
        </p:blipFill>
        <p:spPr>
          <a:xfrm>
            <a:off x="7378700" y="5080000"/>
            <a:ext cx="1765300" cy="1778000"/>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8</a:t>
            </a:fld>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457200" y="404811"/>
            <a:ext cx="8229600" cy="5723255"/>
          </a:xfrm>
          <a:custGeom>
            <a:rect l="l" t="t" r="r" b="b"/>
            <a:pathLst>
              <a:path w="8229600" h="5723255">
                <a:moveTo>
                  <a:pt x="0" y="0"/>
                </a:moveTo>
                <a:lnTo>
                  <a:pt x="8229600" y="0"/>
                </a:lnTo>
                <a:lnTo>
                  <a:pt x="8229600" y="5722938"/>
                </a:lnTo>
                <a:lnTo>
                  <a:pt x="0" y="5722938"/>
                </a:lnTo>
                <a:lnTo>
                  <a:pt x="0" y="0"/>
                </a:lnTo>
                <a:close/>
              </a:path>
            </a:pathLst>
          </a:custGeom>
          <a:ln w="9525">
            <a:solidFill>
              <a:srgbClr val="000000"/>
            </a:solidFill>
          </a:ln>
        </p:spPr>
        <p:txBody>
          <a:bodyPr wrap="square" lIns="0" tIns="0" rIns="0" bIns="0" rtlCol="0"/>
          <a:lstStyle/>
          <a:p/>
        </p:txBody>
      </p:sp>
      <p:sp>
        <p:nvSpPr>
          <p:cNvPr id="3" name="object 3"/>
          <p:cNvSpPr txBox="1">
            <a:spLocks noGrp="1"/>
          </p:cNvSpPr>
          <p:nvPr>
            <p:ph type="title"/>
          </p:nvPr>
        </p:nvSpPr>
        <p:spPr>
          <a:prstGeom prst="rect">
            <a:avLst/>
          </a:prstGeom>
        </p:spPr>
        <p:txBody>
          <a:bodyPr vert="horz" wrap="square" lIns="0" tIns="622425" rIns="0" bIns="0" rtlCol="0">
            <a:spAutoFit/>
          </a:bodyPr>
          <a:lstStyle/>
          <a:p>
            <a:pPr marL="12700">
              <a:lnSpc>
                <a:spcPct val="100000"/>
              </a:lnSpc>
              <a:spcBef>
                <a:spcPts val="100"/>
              </a:spcBef>
            </a:pPr>
            <a:r>
              <a:rPr spc="-20"/>
              <a:t>自身收缩与干燥收缩占总收缩的比例(%)</a:t>
            </a:r>
          </a:p>
        </p:txBody>
      </p:sp>
      <p:grpSp>
        <p:nvGrpSpPr>
          <p:cNvPr id="4" name="object 4"/>
          <p:cNvGrpSpPr/>
          <p:nvPr/>
        </p:nvGrpSpPr>
        <p:grpSpPr>
          <a:xfrm>
            <a:off x="825500" y="2209799"/>
            <a:ext cx="8255000" cy="4584700"/>
            <a:chOff x="825500" y="2209799"/>
            <a:chExt cx="8255000" cy="4584700"/>
          </a:xfrm>
        </p:grpSpPr>
        <p:pic>
          <p:nvPicPr>
            <p:cNvPr id="5" name="object 5"/>
            <p:cNvPicPr/>
            <p:nvPr/>
          </p:nvPicPr>
          <p:blipFill>
            <a:blip r:embed="rId2"/>
            <a:stretch>
              <a:fillRect/>
            </a:stretch>
          </p:blipFill>
          <p:spPr>
            <a:xfrm>
              <a:off x="825500" y="2209799"/>
              <a:ext cx="7191375" cy="2000250"/>
            </a:xfrm>
            <a:prstGeom prst="rect">
              <a:avLst/>
            </a:prstGeom>
          </p:spPr>
        </p:pic>
        <p:pic>
          <p:nvPicPr>
            <p:cNvPr id="6" name="object 6"/>
            <p:cNvPicPr/>
            <p:nvPr/>
          </p:nvPicPr>
          <p:blipFill>
            <a:blip r:embed="rId3"/>
            <a:stretch>
              <a:fillRect/>
            </a:stretch>
          </p:blipFill>
          <p:spPr>
            <a:xfrm>
              <a:off x="7315200" y="5016500"/>
              <a:ext cx="1765300" cy="1778000"/>
            </a:xfrm>
            <a:prstGeom prst="rect">
              <a:avLst/>
            </a:prstGeom>
          </p:spPr>
        </p:pic>
      </p:gr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9</a:t>
            </a:fld>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647700" y="926782"/>
            <a:ext cx="7848600" cy="695960"/>
          </a:xfrm>
          <a:prstGeom prst="rect">
            <a:avLst/>
          </a:prstGeom>
        </p:spPr>
        <p:txBody>
          <a:bodyPr vert="horz" wrap="square" lIns="0" tIns="12700" rIns="0" bIns="0" rtlCol="0">
            <a:spAutoFit/>
          </a:bodyPr>
          <a:lstStyle/>
          <a:p>
            <a:pPr marL="12700">
              <a:lnSpc>
                <a:spcPct val="100000"/>
              </a:lnSpc>
              <a:spcBef>
                <a:spcPts val="100"/>
              </a:spcBef>
            </a:pPr>
            <a:r>
              <a:rPr sz="4400" b="0" spc="-5">
                <a:solidFill>
                  <a:srgbClr val="007572"/>
                </a:solidFill>
                <a:latin typeface="宋体"/>
                <a:cs typeface="宋体"/>
              </a:rPr>
              <a:t>影响混凝土干燥收缩的主要因素</a:t>
            </a:r>
            <a:endParaRPr sz="4400">
              <a:latin typeface="宋体"/>
              <a:cs typeface="宋体"/>
            </a:endParaRPr>
          </a:p>
        </p:txBody>
      </p:sp>
      <p:sp>
        <p:nvSpPr>
          <p:cNvPr id="3" name="object 3"/>
          <p:cNvSpPr txBox="1"/>
          <p:nvPr/>
        </p:nvSpPr>
        <p:spPr>
          <a:xfrm>
            <a:off x="383540" y="2002994"/>
            <a:ext cx="1813560" cy="513080"/>
          </a:xfrm>
          <a:prstGeom prst="rect">
            <a:avLst/>
          </a:prstGeom>
        </p:spPr>
        <p:txBody>
          <a:bodyPr vert="horz" wrap="square" lIns="0" tIns="12700" rIns="0" bIns="0" rtlCol="0">
            <a:spAutoFit/>
          </a:bodyPr>
          <a:lstStyle/>
          <a:p>
            <a:pPr marL="355600" indent="-342900">
              <a:lnSpc>
                <a:spcPct val="100000"/>
              </a:lnSpc>
              <a:spcBef>
                <a:spcPts val="100"/>
              </a:spcBef>
              <a:buClr>
                <a:srgbClr val="CC0066"/>
              </a:buClr>
              <a:buSzPct val="70312"/>
              <a:buFont typeface="Wingdings"/>
              <a:buChar char=""/>
              <a:tabLst>
                <a:tab pos="355600"/>
              </a:tabLst>
            </a:pPr>
            <a:r>
              <a:rPr sz="3200">
                <a:solidFill>
                  <a:srgbClr val="0033CC"/>
                </a:solidFill>
                <a:latin typeface="Arial"/>
                <a:cs typeface="Arial"/>
              </a:rPr>
              <a:t>1</a:t>
            </a:r>
            <a:r>
              <a:rPr sz="3200" spc="-20">
                <a:solidFill>
                  <a:srgbClr val="0033CC"/>
                </a:solidFill>
                <a:latin typeface="宋体"/>
                <a:cs typeface="宋体"/>
              </a:rPr>
              <a:t>、水泥</a:t>
            </a:r>
            <a:endParaRPr sz="3200">
              <a:latin typeface="宋体"/>
              <a:cs typeface="宋体"/>
            </a:endParaRPr>
          </a:p>
        </p:txBody>
      </p:sp>
      <p:pic>
        <p:nvPicPr>
          <p:cNvPr id="4" name="object 4"/>
          <p:cNvPicPr/>
          <p:nvPr/>
        </p:nvPicPr>
        <p:blipFill>
          <a:blip r:embed="rId2"/>
          <a:stretch>
            <a:fillRect/>
          </a:stretch>
        </p:blipFill>
        <p:spPr>
          <a:xfrm>
            <a:off x="330200" y="2705100"/>
            <a:ext cx="4608512" cy="2565400"/>
          </a:xfrm>
          <a:prstGeom prst="rect">
            <a:avLst/>
          </a:prstGeom>
        </p:spPr>
      </p:pic>
      <p:pic>
        <p:nvPicPr>
          <p:cNvPr id="5" name="object 5"/>
          <p:cNvPicPr/>
          <p:nvPr/>
        </p:nvPicPr>
        <p:blipFill>
          <a:blip r:embed="rId3"/>
          <a:stretch>
            <a:fillRect/>
          </a:stretch>
        </p:blipFill>
        <p:spPr>
          <a:xfrm>
            <a:off x="7378700" y="5080000"/>
            <a:ext cx="1765300" cy="1778000"/>
          </a:xfrm>
          <a:prstGeom prst="rect">
            <a:avLst/>
          </a:prstGeom>
        </p:spPr>
      </p:pic>
      <p:sp>
        <p:nvSpPr>
          <p:cNvPr id="6" name="object 6"/>
          <p:cNvSpPr txBox="1"/>
          <p:nvPr/>
        </p:nvSpPr>
        <p:spPr>
          <a:xfrm>
            <a:off x="5011102" y="2101532"/>
            <a:ext cx="3073400" cy="3073400"/>
          </a:xfrm>
          <a:prstGeom prst="rect">
            <a:avLst/>
          </a:prstGeom>
        </p:spPr>
        <p:txBody>
          <a:bodyPr vert="horz" wrap="square" lIns="0" tIns="12700" rIns="0" bIns="0" rtlCol="0">
            <a:spAutoFit/>
          </a:bodyPr>
          <a:lstStyle/>
          <a:p>
            <a:pPr marL="12700" marR="5080" algn="just">
              <a:lnSpc>
                <a:spcPct val="100000"/>
              </a:lnSpc>
              <a:spcBef>
                <a:spcPts val="100"/>
              </a:spcBef>
            </a:pPr>
            <a:r>
              <a:rPr sz="2000" spc="-5">
                <a:solidFill>
                  <a:srgbClr val="0033CC"/>
                </a:solidFill>
                <a:latin typeface="宋体"/>
                <a:cs typeface="宋体"/>
              </a:rPr>
              <a:t>可以肯定的是水泥中的石膏比值对收缩值有重大影响，水泥制造厂通过优化石膏含量来调节由于水泥组分不同造成的收缩差异。此外，水泥细度愈大；收缩量会有所增加，但其影响不大。如果有条件的话采用低热水泥可能是减小干缩裂缝的最有效</a:t>
            </a:r>
            <a:r>
              <a:rPr sz="2000" spc="-10">
                <a:solidFill>
                  <a:srgbClr val="0033CC"/>
                </a:solidFill>
                <a:latin typeface="宋体"/>
                <a:cs typeface="宋体"/>
              </a:rPr>
              <a:t>的措施之一</a:t>
            </a:r>
            <a:endParaRPr sz="2000">
              <a:latin typeface="宋体"/>
              <a:cs typeface="宋体"/>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10</a:t>
            </a:fld>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383540" y="1014299"/>
            <a:ext cx="8389620" cy="4463415"/>
          </a:xfrm>
          <a:prstGeom prst="rect">
            <a:avLst/>
          </a:prstGeom>
        </p:spPr>
        <p:txBody>
          <a:bodyPr vert="horz" wrap="square" lIns="0" tIns="12700" rIns="0" bIns="0" rtlCol="0">
            <a:spAutoFit/>
          </a:bodyPr>
          <a:lstStyle/>
          <a:p>
            <a:pPr marL="355600" indent="-342900" algn="just">
              <a:lnSpc>
                <a:spcPct val="100000"/>
              </a:lnSpc>
              <a:spcBef>
                <a:spcPts val="100"/>
              </a:spcBef>
              <a:buClr>
                <a:srgbClr val="CC0066"/>
              </a:buClr>
              <a:buSzPct val="71428"/>
              <a:buFont typeface="Wingdings"/>
              <a:buChar char=""/>
              <a:tabLst>
                <a:tab pos="355600"/>
              </a:tabLst>
            </a:pPr>
            <a:r>
              <a:rPr sz="2800">
                <a:solidFill>
                  <a:srgbClr val="0033CC"/>
                </a:solidFill>
                <a:latin typeface="Arial"/>
                <a:cs typeface="Arial"/>
              </a:rPr>
              <a:t>2</a:t>
            </a:r>
            <a:r>
              <a:rPr sz="2800" spc="-5">
                <a:solidFill>
                  <a:srgbClr val="0033CC"/>
                </a:solidFill>
                <a:latin typeface="宋体"/>
                <a:cs typeface="宋体"/>
              </a:rPr>
              <a:t>、骨料类型和骨料用量</a:t>
            </a:r>
            <a:endParaRPr sz="2800">
              <a:latin typeface="宋体"/>
              <a:cs typeface="宋体"/>
            </a:endParaRPr>
          </a:p>
          <a:p>
            <a:pPr marL="354965" marR="202565" indent="-342900" algn="just">
              <a:lnSpc>
                <a:spcPct val="81300"/>
              </a:lnSpc>
              <a:spcBef>
                <a:spcPts val="625"/>
              </a:spcBef>
              <a:buSzPct val="96428"/>
              <a:buAutoNum type="arabicPlain"/>
              <a:tabLst>
                <a:tab pos="922655"/>
              </a:tabLst>
            </a:pPr>
            <a:r>
              <a:rPr sz="2800">
                <a:solidFill>
                  <a:srgbClr val="0033CC"/>
                </a:solidFill>
                <a:latin typeface="宋体"/>
                <a:cs typeface="宋体"/>
              </a:rPr>
              <a:t>粗、细骨料占混凝土总体积的</a:t>
            </a:r>
            <a:r>
              <a:rPr sz="2800" spc="-10">
                <a:solidFill>
                  <a:srgbClr val="0033CC"/>
                </a:solidFill>
                <a:latin typeface="Arial"/>
                <a:cs typeface="Arial"/>
              </a:rPr>
              <a:t>65%—75</a:t>
            </a:r>
            <a:r>
              <a:rPr sz="2800" spc="-25">
                <a:solidFill>
                  <a:srgbClr val="0033CC"/>
                </a:solidFill>
                <a:latin typeface="宋体"/>
                <a:cs typeface="宋体"/>
              </a:rPr>
              <a:t>％，对</a:t>
            </a:r>
            <a:r>
              <a:rPr sz="2800" spc="-5">
                <a:solidFill>
                  <a:srgbClr val="0033CC"/>
                </a:solidFill>
                <a:latin typeface="宋体"/>
                <a:cs typeface="宋体"/>
              </a:rPr>
              <a:t>混凝土的收缩有很大影响。粗、细骨料限制了水泥浆体的自由收缩，使混凝土的收缩量减少到只有浆体收缩量的几分之一。</a:t>
            </a:r>
            <a:endParaRPr sz="2800">
              <a:latin typeface="宋体"/>
              <a:cs typeface="宋体"/>
            </a:endParaRPr>
          </a:p>
          <a:p>
            <a:pPr marL="354965" marR="5080" indent="-342900">
              <a:lnSpc>
                <a:spcPct val="80800"/>
              </a:lnSpc>
              <a:spcBef>
                <a:spcPts val="509"/>
              </a:spcBef>
              <a:buSzPct val="96428"/>
              <a:buAutoNum type="arabicPlain"/>
              <a:tabLst>
                <a:tab pos="922655"/>
              </a:tabLst>
            </a:pPr>
            <a:r>
              <a:rPr sz="2800" spc="-5">
                <a:solidFill>
                  <a:srgbClr val="0033CC"/>
                </a:solidFill>
                <a:latin typeface="宋体"/>
                <a:cs typeface="宋体"/>
              </a:rPr>
              <a:t>骨料的弹性模量越高，减少收缩作用越明显，骨料的吸水性反映了骨料孔隙率的大小，也影响骨</a:t>
            </a:r>
            <a:r>
              <a:rPr sz="2800">
                <a:solidFill>
                  <a:srgbClr val="0033CC"/>
                </a:solidFill>
                <a:latin typeface="宋体"/>
                <a:cs typeface="宋体"/>
              </a:rPr>
              <a:t>料的弹性模量．弹性模量低的吸水率通常较高，表</a:t>
            </a:r>
            <a:r>
              <a:rPr sz="2800" spc="-50">
                <a:solidFill>
                  <a:srgbClr val="0033CC"/>
                </a:solidFill>
                <a:latin typeface="Arial"/>
                <a:cs typeface="Arial"/>
              </a:rPr>
              <a:t>1</a:t>
            </a:r>
            <a:r>
              <a:rPr sz="2800" spc="-5">
                <a:solidFill>
                  <a:srgbClr val="0033CC"/>
                </a:solidFill>
                <a:latin typeface="宋体"/>
                <a:cs typeface="宋体"/>
              </a:rPr>
              <a:t>是用同一种水泥、相同的用水量配制的不同骨料混凝土的收缩值比较。砂岩、板岩、石英岩收缩值较大，而花岗岩、石灰岩要好些。</a:t>
            </a:r>
            <a:endParaRPr sz="2800">
              <a:latin typeface="宋体"/>
              <a:cs typeface="宋体"/>
            </a:endParaRPr>
          </a:p>
          <a:p>
            <a:pPr marL="922019" indent="-909955">
              <a:lnSpc>
                <a:spcPts val="3225"/>
              </a:lnSpc>
              <a:buSzPct val="96428"/>
              <a:buAutoNum type="arabicPlain"/>
              <a:tabLst>
                <a:tab pos="922655"/>
              </a:tabLst>
            </a:pPr>
            <a:r>
              <a:rPr sz="2800" spc="-5">
                <a:solidFill>
                  <a:srgbClr val="0033CC"/>
                </a:solidFill>
                <a:latin typeface="宋体"/>
                <a:cs typeface="宋体"/>
              </a:rPr>
              <a:t>骨料用量大和最大粒径多的可减少收</a:t>
            </a:r>
            <a:endParaRPr sz="2800">
              <a:latin typeface="宋体"/>
              <a:cs typeface="宋体"/>
            </a:endParaRPr>
          </a:p>
        </p:txBody>
      </p:sp>
      <p:sp>
        <p:nvSpPr>
          <p:cNvPr id="3" name="object 3"/>
          <p:cNvSpPr txBox="1"/>
          <p:nvPr/>
        </p:nvSpPr>
        <p:spPr>
          <a:xfrm>
            <a:off x="6994807" y="5088173"/>
            <a:ext cx="711200" cy="355600"/>
          </a:xfrm>
          <a:prstGeom prst="rect">
            <a:avLst/>
          </a:prstGeom>
        </p:spPr>
        <p:txBody>
          <a:bodyPr vert="horz" wrap="square" lIns="0" tIns="0" rIns="0" bIns="0" rtlCol="0">
            <a:spAutoFit/>
          </a:bodyPr>
          <a:lstStyle/>
          <a:p>
            <a:pPr>
              <a:lnSpc>
                <a:spcPts val="2800"/>
              </a:lnSpc>
            </a:pPr>
            <a:r>
              <a:rPr sz="2800" spc="-25">
                <a:solidFill>
                  <a:srgbClr val="0033CC"/>
                </a:solidFill>
                <a:latin typeface="宋体"/>
                <a:cs typeface="宋体"/>
              </a:rPr>
              <a:t>缩。</a:t>
            </a:r>
            <a:endParaRPr sz="2800">
              <a:latin typeface="宋体"/>
              <a:cs typeface="宋体"/>
            </a:endParaRPr>
          </a:p>
        </p:txBody>
      </p:sp>
      <p:pic>
        <p:nvPicPr>
          <p:cNvPr id="4" name="object 4"/>
          <p:cNvPicPr/>
          <p:nvPr/>
        </p:nvPicPr>
        <p:blipFill>
          <a:blip r:embed="rId2"/>
          <a:stretch>
            <a:fillRect/>
          </a:stretch>
        </p:blipFill>
        <p:spPr>
          <a:xfrm>
            <a:off x="7378700" y="5080000"/>
            <a:ext cx="1765300" cy="1778000"/>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11</a:t>
            </a:fld>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1548209" y="929844"/>
            <a:ext cx="6054090" cy="513080"/>
          </a:xfrm>
          <a:prstGeom prst="rect">
            <a:avLst/>
          </a:prstGeom>
        </p:spPr>
        <p:txBody>
          <a:bodyPr vert="horz" wrap="square" lIns="0" tIns="12700" rIns="0" bIns="0" rtlCol="0">
            <a:spAutoFit/>
          </a:bodyPr>
          <a:lstStyle/>
          <a:p>
            <a:pPr marL="12700">
              <a:lnSpc>
                <a:spcPct val="100000"/>
              </a:lnSpc>
              <a:spcBef>
                <a:spcPts val="100"/>
              </a:spcBef>
            </a:pPr>
            <a:r>
              <a:rPr b="0">
                <a:solidFill>
                  <a:srgbClr val="0033CC"/>
                </a:solidFill>
                <a:latin typeface="宋体"/>
                <a:cs typeface="宋体"/>
              </a:rPr>
              <a:t>表</a:t>
            </a:r>
            <a:r>
              <a:rPr b="0">
                <a:solidFill>
                  <a:srgbClr val="0033CC"/>
                </a:solidFill>
                <a:latin typeface="Arial"/>
                <a:cs typeface="Arial"/>
              </a:rPr>
              <a:t>1 </a:t>
            </a:r>
            <a:r>
              <a:rPr b="0" spc="-5">
                <a:solidFill>
                  <a:srgbClr val="0033CC"/>
                </a:solidFill>
                <a:latin typeface="宋体"/>
                <a:cs typeface="宋体"/>
              </a:rPr>
              <a:t>同一水泥不同参数测定收缩值</a:t>
            </a:r>
          </a:p>
        </p:txBody>
      </p:sp>
      <p:pic>
        <p:nvPicPr>
          <p:cNvPr id="3" name="object 3"/>
          <p:cNvPicPr/>
          <p:nvPr/>
        </p:nvPicPr>
        <p:blipFill>
          <a:blip r:embed="rId2"/>
          <a:stretch>
            <a:fillRect/>
          </a:stretch>
        </p:blipFill>
        <p:spPr>
          <a:xfrm>
            <a:off x="825500" y="1993899"/>
            <a:ext cx="6961189" cy="2257425"/>
          </a:xfrm>
          <a:prstGeom prst="rect">
            <a:avLst/>
          </a:prstGeom>
        </p:spPr>
      </p:pic>
      <p:pic>
        <p:nvPicPr>
          <p:cNvPr id="4" name="object 4"/>
          <p:cNvPicPr/>
          <p:nvPr/>
        </p:nvPicPr>
        <p:blipFill>
          <a:blip r:embed="rId3"/>
          <a:stretch>
            <a:fillRect/>
          </a:stretch>
        </p:blipFill>
        <p:spPr>
          <a:xfrm>
            <a:off x="7378700" y="5080000"/>
            <a:ext cx="1765300" cy="1778000"/>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12</a:t>
            </a:fld>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402590" y="976769"/>
            <a:ext cx="8086090" cy="1196340"/>
          </a:xfrm>
          <a:prstGeom prst="rect">
            <a:avLst/>
          </a:prstGeom>
        </p:spPr>
        <p:txBody>
          <a:bodyPr vert="horz" wrap="square" lIns="0" tIns="109855" rIns="0" bIns="0" rtlCol="0">
            <a:spAutoFit/>
          </a:bodyPr>
          <a:lstStyle/>
          <a:p>
            <a:pPr marL="355600" indent="-342900">
              <a:lnSpc>
                <a:spcPct val="100000"/>
              </a:lnSpc>
              <a:spcBef>
                <a:spcPts val="865"/>
              </a:spcBef>
              <a:buClr>
                <a:srgbClr val="CC0066"/>
              </a:buClr>
              <a:buSzPct val="70312"/>
              <a:buFont typeface="Wingdings"/>
              <a:buChar char=""/>
              <a:tabLst>
                <a:tab pos="355600"/>
              </a:tabLst>
            </a:pPr>
            <a:r>
              <a:rPr sz="3200">
                <a:solidFill>
                  <a:srgbClr val="0033CC"/>
                </a:solidFill>
                <a:latin typeface="Arial"/>
                <a:cs typeface="Arial"/>
              </a:rPr>
              <a:t>3</a:t>
            </a:r>
            <a:r>
              <a:rPr sz="3200" spc="-5">
                <a:solidFill>
                  <a:srgbClr val="0033CC"/>
                </a:solidFill>
                <a:latin typeface="宋体"/>
                <a:cs typeface="宋体"/>
              </a:rPr>
              <a:t>、用水量、水泥用量、水灰比</a:t>
            </a:r>
            <a:endParaRPr sz="3200">
              <a:latin typeface="宋体"/>
              <a:cs typeface="宋体"/>
            </a:endParaRPr>
          </a:p>
          <a:p>
            <a:pPr marL="351155">
              <a:lnSpc>
                <a:spcPct val="100000"/>
              </a:lnSpc>
              <a:spcBef>
                <a:spcPts val="770"/>
              </a:spcBef>
            </a:pPr>
            <a:r>
              <a:rPr sz="3200" spc="-5">
                <a:solidFill>
                  <a:srgbClr val="0033CC"/>
                </a:solidFill>
                <a:latin typeface="宋体"/>
                <a:cs typeface="宋体"/>
              </a:rPr>
              <a:t>用水量及水泥用量是影响干缩的重要因素。</a:t>
            </a:r>
            <a:endParaRPr sz="3200">
              <a:latin typeface="宋体"/>
              <a:cs typeface="宋体"/>
            </a:endParaRPr>
          </a:p>
        </p:txBody>
      </p:sp>
      <p:pic>
        <p:nvPicPr>
          <p:cNvPr id="3" name="object 3"/>
          <p:cNvPicPr/>
          <p:nvPr/>
        </p:nvPicPr>
        <p:blipFill>
          <a:blip r:embed="rId2"/>
          <a:stretch>
            <a:fillRect/>
          </a:stretch>
        </p:blipFill>
        <p:spPr>
          <a:xfrm>
            <a:off x="0" y="2273300"/>
            <a:ext cx="3887787" cy="3324225"/>
          </a:xfrm>
          <a:prstGeom prst="rect">
            <a:avLst/>
          </a:prstGeom>
        </p:spPr>
      </p:pic>
      <p:pic>
        <p:nvPicPr>
          <p:cNvPr id="4" name="object 4"/>
          <p:cNvPicPr/>
          <p:nvPr/>
        </p:nvPicPr>
        <p:blipFill>
          <a:blip r:embed="rId3"/>
          <a:stretch>
            <a:fillRect/>
          </a:stretch>
        </p:blipFill>
        <p:spPr>
          <a:xfrm>
            <a:off x="7378700" y="5080000"/>
            <a:ext cx="1765300" cy="1778000"/>
          </a:xfrm>
          <a:prstGeom prst="rect">
            <a:avLst/>
          </a:prstGeom>
        </p:spPr>
      </p:pic>
      <p:sp>
        <p:nvSpPr>
          <p:cNvPr id="5" name="object 5"/>
          <p:cNvSpPr txBox="1"/>
          <p:nvPr/>
        </p:nvSpPr>
        <p:spPr>
          <a:xfrm>
            <a:off x="787325" y="2461895"/>
            <a:ext cx="6611620" cy="3526154"/>
          </a:xfrm>
          <a:prstGeom prst="rect">
            <a:avLst/>
          </a:prstGeom>
        </p:spPr>
        <p:txBody>
          <a:bodyPr vert="horz" wrap="square" lIns="0" tIns="12700" rIns="0" bIns="0" rtlCol="0">
            <a:spAutoFit/>
          </a:bodyPr>
          <a:lstStyle/>
          <a:p>
            <a:pPr marL="3804285" marR="5080" algn="just">
              <a:lnSpc>
                <a:spcPct val="100000"/>
              </a:lnSpc>
              <a:spcBef>
                <a:spcPts val="100"/>
              </a:spcBef>
            </a:pPr>
            <a:r>
              <a:rPr sz="2000" spc="-5">
                <a:solidFill>
                  <a:srgbClr val="0033CC"/>
                </a:solidFill>
                <a:latin typeface="宋体"/>
                <a:cs typeface="宋体"/>
              </a:rPr>
              <a:t>如能在增加水泥量的同时减少混凝土的砂率，混凝土的收缩值仍可做到没有明显变化。增加水灰比也使收缩值增加，这从用水量、水泥用量和水灰比三者之中只有二个是独立的关系就可推知，其中影响</a:t>
            </a:r>
            <a:r>
              <a:rPr sz="2000" spc="-10">
                <a:solidFill>
                  <a:srgbClr val="0033CC"/>
                </a:solidFill>
                <a:latin typeface="宋体"/>
                <a:cs typeface="宋体"/>
              </a:rPr>
              <a:t>最大的是用水量。</a:t>
            </a:r>
            <a:endParaRPr sz="2000">
              <a:latin typeface="宋体"/>
              <a:cs typeface="宋体"/>
            </a:endParaRPr>
          </a:p>
          <a:p>
            <a:pPr>
              <a:lnSpc>
                <a:spcPct val="100000"/>
              </a:lnSpc>
              <a:spcBef>
                <a:spcPts val="20"/>
              </a:spcBef>
            </a:pPr>
            <a:endParaRPr sz="2950">
              <a:latin typeface="宋体"/>
              <a:cs typeface="宋体"/>
            </a:endParaRPr>
          </a:p>
          <a:p>
            <a:pPr marL="12700">
              <a:lnSpc>
                <a:spcPct val="100000"/>
              </a:lnSpc>
            </a:pPr>
            <a:r>
              <a:rPr sz="1800">
                <a:solidFill>
                  <a:srgbClr val="0033CC"/>
                </a:solidFill>
                <a:latin typeface="宋体"/>
                <a:cs typeface="宋体"/>
              </a:rPr>
              <a:t>图</a:t>
            </a:r>
            <a:r>
              <a:rPr sz="1800">
                <a:solidFill>
                  <a:srgbClr val="0033CC"/>
                </a:solidFill>
                <a:latin typeface="Arial"/>
                <a:cs typeface="Arial"/>
              </a:rPr>
              <a:t>2 </a:t>
            </a:r>
            <a:r>
              <a:rPr sz="1800" spc="-5">
                <a:solidFill>
                  <a:srgbClr val="0033CC"/>
                </a:solidFill>
                <a:latin typeface="宋体"/>
                <a:cs typeface="宋体"/>
              </a:rPr>
              <a:t>混凝土用水量及水泥用量与干缩的关系</a:t>
            </a:r>
            <a:endParaRPr sz="1800">
              <a:latin typeface="宋体"/>
              <a:cs typeface="宋体"/>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13</a:t>
            </a:fld>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83540" y="953770"/>
            <a:ext cx="3683000" cy="513080"/>
          </a:xfrm>
          <a:prstGeom prst="rect">
            <a:avLst/>
          </a:prstGeom>
        </p:spPr>
        <p:txBody>
          <a:bodyPr vert="horz" wrap="square" lIns="0" tIns="12700" rIns="0" bIns="0" rtlCol="0">
            <a:spAutoFit/>
          </a:bodyPr>
          <a:lstStyle/>
          <a:p>
            <a:pPr marL="12700">
              <a:lnSpc>
                <a:spcPct val="100000"/>
              </a:lnSpc>
              <a:spcBef>
                <a:spcPts val="100"/>
              </a:spcBef>
            </a:pPr>
            <a:r>
              <a:rPr b="0" spc="-10">
                <a:solidFill>
                  <a:srgbClr val="0033CC"/>
                </a:solidFill>
                <a:latin typeface="宋体"/>
                <a:cs typeface="宋体"/>
              </a:rPr>
              <a:t>水灰比对干缩的影响</a:t>
            </a:r>
          </a:p>
        </p:txBody>
      </p:sp>
      <p:pic>
        <p:nvPicPr>
          <p:cNvPr id="3" name="object 3"/>
          <p:cNvPicPr/>
          <p:nvPr/>
        </p:nvPicPr>
        <p:blipFill>
          <a:blip r:embed="rId2"/>
          <a:stretch>
            <a:fillRect/>
          </a:stretch>
        </p:blipFill>
        <p:spPr>
          <a:xfrm>
            <a:off x="762000" y="1562100"/>
            <a:ext cx="3857625" cy="3476625"/>
          </a:xfrm>
          <a:prstGeom prst="rect">
            <a:avLst/>
          </a:prstGeom>
        </p:spPr>
      </p:pic>
      <p:sp>
        <p:nvSpPr>
          <p:cNvPr id="4" name="object 4"/>
          <p:cNvSpPr txBox="1"/>
          <p:nvPr/>
        </p:nvSpPr>
        <p:spPr>
          <a:xfrm>
            <a:off x="799231" y="5111467"/>
            <a:ext cx="2959735" cy="299720"/>
          </a:xfrm>
          <a:prstGeom prst="rect">
            <a:avLst/>
          </a:prstGeom>
        </p:spPr>
        <p:txBody>
          <a:bodyPr vert="horz" wrap="square" lIns="0" tIns="12700" rIns="0" bIns="0" rtlCol="0">
            <a:spAutoFit/>
          </a:bodyPr>
          <a:lstStyle/>
          <a:p>
            <a:pPr marL="12700">
              <a:lnSpc>
                <a:spcPct val="100000"/>
              </a:lnSpc>
              <a:spcBef>
                <a:spcPts val="100"/>
              </a:spcBef>
            </a:pPr>
            <a:r>
              <a:rPr sz="1800">
                <a:solidFill>
                  <a:srgbClr val="0033CC"/>
                </a:solidFill>
                <a:latin typeface="宋体"/>
                <a:cs typeface="宋体"/>
              </a:rPr>
              <a:t>图</a:t>
            </a:r>
            <a:r>
              <a:rPr sz="1800">
                <a:solidFill>
                  <a:srgbClr val="0033CC"/>
                </a:solidFill>
                <a:latin typeface="Arial"/>
                <a:cs typeface="Arial"/>
              </a:rPr>
              <a:t>3 </a:t>
            </a:r>
            <a:r>
              <a:rPr sz="1800" spc="-5">
                <a:solidFill>
                  <a:srgbClr val="0033CC"/>
                </a:solidFill>
                <a:latin typeface="宋体"/>
                <a:cs typeface="宋体"/>
              </a:rPr>
              <a:t>水灰比对水泥浆干缩影响</a:t>
            </a:r>
            <a:endParaRPr sz="1800">
              <a:latin typeface="宋体"/>
              <a:cs typeface="宋体"/>
            </a:endParaRPr>
          </a:p>
        </p:txBody>
      </p:sp>
      <p:pic>
        <p:nvPicPr>
          <p:cNvPr id="5" name="object 5"/>
          <p:cNvPicPr/>
          <p:nvPr/>
        </p:nvPicPr>
        <p:blipFill>
          <a:blip r:embed="rId3"/>
          <a:stretch>
            <a:fillRect/>
          </a:stretch>
        </p:blipFill>
        <p:spPr>
          <a:xfrm>
            <a:off x="7378700" y="5080000"/>
            <a:ext cx="1765300" cy="1778000"/>
          </a:xfrm>
          <a:prstGeom prst="rect">
            <a:avLst/>
          </a:prstGeom>
        </p:spPr>
      </p:pic>
      <p:sp>
        <p:nvSpPr>
          <p:cNvPr id="6" name="object 6"/>
          <p:cNvSpPr txBox="1"/>
          <p:nvPr/>
        </p:nvSpPr>
        <p:spPr>
          <a:xfrm>
            <a:off x="5298440" y="2156797"/>
            <a:ext cx="2495550" cy="1753235"/>
          </a:xfrm>
          <a:prstGeom prst="rect">
            <a:avLst/>
          </a:prstGeom>
        </p:spPr>
        <p:txBody>
          <a:bodyPr vert="horz" wrap="square" lIns="0" tIns="5715" rIns="0" bIns="0" rtlCol="0">
            <a:spAutoFit/>
          </a:bodyPr>
          <a:lstStyle/>
          <a:p>
            <a:pPr marL="12700" marR="5080">
              <a:lnSpc>
                <a:spcPct val="101600"/>
              </a:lnSpc>
              <a:spcBef>
                <a:spcPts val="45"/>
              </a:spcBef>
            </a:pPr>
            <a:r>
              <a:rPr sz="2800">
                <a:solidFill>
                  <a:srgbClr val="0033CC"/>
                </a:solidFill>
                <a:latin typeface="宋体"/>
                <a:cs typeface="宋体"/>
              </a:rPr>
              <a:t>图</a:t>
            </a:r>
            <a:r>
              <a:rPr sz="2800">
                <a:solidFill>
                  <a:srgbClr val="0033CC"/>
                </a:solidFill>
                <a:latin typeface="Arial"/>
                <a:cs typeface="Arial"/>
              </a:rPr>
              <a:t>3</a:t>
            </a:r>
            <a:r>
              <a:rPr sz="2800">
                <a:solidFill>
                  <a:srgbClr val="0033CC"/>
                </a:solidFill>
                <a:latin typeface="宋体"/>
                <a:cs typeface="宋体"/>
              </a:rPr>
              <a:t>显示</a:t>
            </a:r>
            <a:r>
              <a:rPr sz="2800" spc="-10">
                <a:solidFill>
                  <a:srgbClr val="0033CC"/>
                </a:solidFill>
                <a:latin typeface="Arial"/>
                <a:cs typeface="Arial"/>
              </a:rPr>
              <a:t>365</a:t>
            </a:r>
            <a:r>
              <a:rPr sz="2800" spc="-50">
                <a:solidFill>
                  <a:srgbClr val="0033CC"/>
                </a:solidFill>
                <a:latin typeface="宋体"/>
                <a:cs typeface="宋体"/>
              </a:rPr>
              <a:t>天</a:t>
            </a:r>
            <a:r>
              <a:rPr sz="2800">
                <a:solidFill>
                  <a:srgbClr val="0033CC"/>
                </a:solidFill>
                <a:latin typeface="宋体"/>
                <a:cs typeface="宋体"/>
              </a:rPr>
              <a:t>龄期水灰比</a:t>
            </a:r>
            <a:r>
              <a:rPr sz="2800" spc="-20">
                <a:solidFill>
                  <a:srgbClr val="0033CC"/>
                </a:solidFill>
                <a:latin typeface="Arial"/>
                <a:cs typeface="Arial"/>
              </a:rPr>
              <a:t>0.65</a:t>
            </a:r>
            <a:r>
              <a:rPr sz="2800">
                <a:solidFill>
                  <a:srgbClr val="0033CC"/>
                </a:solidFill>
                <a:latin typeface="宋体"/>
                <a:cs typeface="宋体"/>
              </a:rPr>
              <a:t>较</a:t>
            </a:r>
            <a:r>
              <a:rPr sz="2800" spc="-10">
                <a:solidFill>
                  <a:srgbClr val="0033CC"/>
                </a:solidFill>
                <a:latin typeface="Arial"/>
                <a:cs typeface="Arial"/>
              </a:rPr>
              <a:t>0.26</a:t>
            </a:r>
            <a:r>
              <a:rPr sz="2800" spc="-15">
                <a:solidFill>
                  <a:srgbClr val="0033CC"/>
                </a:solidFill>
                <a:latin typeface="宋体"/>
                <a:cs typeface="宋体"/>
              </a:rPr>
              <a:t>者其干缩</a:t>
            </a:r>
            <a:r>
              <a:rPr sz="2800" spc="-10">
                <a:solidFill>
                  <a:srgbClr val="0033CC"/>
                </a:solidFill>
                <a:latin typeface="宋体"/>
                <a:cs typeface="宋体"/>
              </a:rPr>
              <a:t>值大一倍。</a:t>
            </a:r>
            <a:endParaRPr sz="2800">
              <a:latin typeface="宋体"/>
              <a:cs typeface="宋体"/>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14</a:t>
            </a:fld>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383540" y="832308"/>
            <a:ext cx="8492490" cy="3170555"/>
          </a:xfrm>
          <a:prstGeom prst="rect">
            <a:avLst/>
          </a:prstGeom>
        </p:spPr>
        <p:txBody>
          <a:bodyPr vert="horz" wrap="square" lIns="0" tIns="109855" rIns="0" bIns="0" rtlCol="0">
            <a:spAutoFit/>
          </a:bodyPr>
          <a:lstStyle/>
          <a:p>
            <a:pPr marL="355600" indent="-342900">
              <a:lnSpc>
                <a:spcPct val="100000"/>
              </a:lnSpc>
              <a:spcBef>
                <a:spcPts val="865"/>
              </a:spcBef>
              <a:buClr>
                <a:srgbClr val="CC0066"/>
              </a:buClr>
              <a:buSzPct val="70312"/>
              <a:buFont typeface="Wingdings"/>
              <a:buChar char=""/>
              <a:tabLst>
                <a:tab pos="355600"/>
              </a:tabLst>
            </a:pPr>
            <a:r>
              <a:rPr sz="3200">
                <a:solidFill>
                  <a:srgbClr val="0033CC"/>
                </a:solidFill>
                <a:latin typeface="Arial"/>
                <a:cs typeface="Arial"/>
              </a:rPr>
              <a:t>4</a:t>
            </a:r>
            <a:r>
              <a:rPr sz="3200" spc="-5">
                <a:solidFill>
                  <a:srgbClr val="0033CC"/>
                </a:solidFill>
                <a:latin typeface="宋体"/>
                <a:cs typeface="宋体"/>
              </a:rPr>
              <a:t>、粉煤灰等火山灰质掺料</a:t>
            </a:r>
            <a:endParaRPr sz="3200">
              <a:latin typeface="宋体"/>
              <a:cs typeface="宋体"/>
            </a:endParaRPr>
          </a:p>
          <a:p>
            <a:pPr marL="354965" marR="5080" indent="-4445">
              <a:lnSpc>
                <a:spcPct val="101200"/>
              </a:lnSpc>
              <a:spcBef>
                <a:spcPts val="725"/>
              </a:spcBef>
            </a:pPr>
            <a:r>
              <a:rPr sz="3200">
                <a:solidFill>
                  <a:srgbClr val="0033CC"/>
                </a:solidFill>
                <a:latin typeface="宋体"/>
                <a:cs typeface="宋体"/>
              </a:rPr>
              <a:t>火山灰质矿物掺台料的种类较多，成份不一，有些会使需水量增大从而加大收缩，有的即使不影响用水量也会增加收缩量。也有不少试验资料认为粉煤灰混凝土的收缩量比不掺粉煤灰的混凝土要小些。</a:t>
            </a:r>
            <a:endParaRPr sz="3200">
              <a:latin typeface="宋体"/>
              <a:cs typeface="宋体"/>
            </a:endParaRPr>
          </a:p>
        </p:txBody>
      </p:sp>
      <p:pic>
        <p:nvPicPr>
          <p:cNvPr id="3" name="object 3"/>
          <p:cNvPicPr/>
          <p:nvPr/>
        </p:nvPicPr>
        <p:blipFill>
          <a:blip r:embed="rId2"/>
          <a:stretch>
            <a:fillRect/>
          </a:stretch>
        </p:blipFill>
        <p:spPr>
          <a:xfrm>
            <a:off x="7378700" y="5080000"/>
            <a:ext cx="1765300" cy="1778000"/>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15</a:t>
            </a:fld>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901700" y="1485900"/>
            <a:ext cx="7208837" cy="3390900"/>
          </a:xfrm>
          <a:prstGeom prst="rect">
            <a:avLst/>
          </a:prstGeom>
        </p:spPr>
      </p:pic>
      <p:sp>
        <p:nvSpPr>
          <p:cNvPr id="3" name="object 3"/>
          <p:cNvSpPr txBox="1"/>
          <p:nvPr/>
        </p:nvSpPr>
        <p:spPr>
          <a:xfrm>
            <a:off x="3406140" y="4987643"/>
            <a:ext cx="3188335" cy="299720"/>
          </a:xfrm>
          <a:prstGeom prst="rect">
            <a:avLst/>
          </a:prstGeom>
        </p:spPr>
        <p:txBody>
          <a:bodyPr vert="horz" wrap="square" lIns="0" tIns="12700" rIns="0" bIns="0" rtlCol="0">
            <a:spAutoFit/>
          </a:bodyPr>
          <a:lstStyle/>
          <a:p>
            <a:pPr marL="12700">
              <a:lnSpc>
                <a:spcPct val="100000"/>
              </a:lnSpc>
              <a:spcBef>
                <a:spcPts val="100"/>
              </a:spcBef>
            </a:pPr>
            <a:r>
              <a:rPr sz="1800">
                <a:solidFill>
                  <a:srgbClr val="0033CC"/>
                </a:solidFill>
                <a:latin typeface="宋体"/>
                <a:cs typeface="宋体"/>
              </a:rPr>
              <a:t>图</a:t>
            </a:r>
            <a:r>
              <a:rPr sz="1800">
                <a:solidFill>
                  <a:srgbClr val="0033CC"/>
                </a:solidFill>
                <a:latin typeface="Arial"/>
                <a:cs typeface="Arial"/>
              </a:rPr>
              <a:t>4 </a:t>
            </a:r>
            <a:r>
              <a:rPr sz="1800" spc="-5">
                <a:solidFill>
                  <a:srgbClr val="0033CC"/>
                </a:solidFill>
                <a:latin typeface="宋体"/>
                <a:cs typeface="宋体"/>
              </a:rPr>
              <a:t>粉煤灰混凝土的自收缩曲线</a:t>
            </a:r>
            <a:endParaRPr sz="1800">
              <a:latin typeface="宋体"/>
              <a:cs typeface="宋体"/>
            </a:endParaRPr>
          </a:p>
        </p:txBody>
      </p:sp>
      <p:pic>
        <p:nvPicPr>
          <p:cNvPr id="4" name="object 4"/>
          <p:cNvPicPr/>
          <p:nvPr/>
        </p:nvPicPr>
        <p:blipFill>
          <a:blip r:embed="rId3"/>
          <a:stretch>
            <a:fillRect/>
          </a:stretch>
        </p:blipFill>
        <p:spPr>
          <a:xfrm>
            <a:off x="7378700" y="5080000"/>
            <a:ext cx="1765300" cy="1778000"/>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45"/>
              </a:lnSpc>
            </a:pPr>
            <a:fld id="{81D60167-4931-47E6-BA6A-407CBD079E47}" type="slidenum">
              <a:rPr spc="-25"/>
              <a:t>16</a:t>
            </a:fld>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https://d.book118.com/067125126031006043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17</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17</vt:i4>
      </vt:variant>
    </vt:vector>
  </HeadingPairs>
  <TitlesOfParts>
    <vt:vector baseType="lpstr" size="24">
      <vt:lpstr>Arial</vt:lpstr>
      <vt:lpstr>Calibri</vt:lpstr>
      <vt:lpstr>Microsoft JhengHei</vt:lpstr>
      <vt:lpstr>宋体</vt:lpstr>
      <vt:lpstr>Wingdings</vt:lpstr>
      <vt:lpstr>微软雅黑</vt:lpstr>
      <vt:lpstr>Office Theme</vt:lpstr>
      <vt:lpstr>PowerPoint Presentation</vt:lpstr>
      <vt:lpstr>报告思路</vt:lpstr>
      <vt:lpstr>一、研究原因</vt:lpstr>
      <vt:lpstr>PowerPoint Presentation</vt:lpstr>
      <vt:lpstr>二、收缩裂缝产生的原因</vt:lpstr>
      <vt:lpstr>PowerPoint Presentation</vt:lpstr>
      <vt:lpstr>PowerPoint Presentation</vt:lpstr>
      <vt:lpstr>PowerPoint Presentation</vt:lpstr>
      <vt:lpstr>自身收缩与干燥收缩占总收缩的比例(%)</vt:lpstr>
      <vt:lpstr>影响混凝土干燥收缩的主要因素</vt:lpstr>
      <vt:lpstr>PowerPoint Presentation</vt:lpstr>
      <vt:lpstr>表1 同一水泥不同参数测定收缩值</vt:lpstr>
      <vt:lpstr>PowerPoint Presentation</vt:lpstr>
      <vt:lpstr>水灰比对干缩的影响</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2024-09-16T22:12:15.195</cp:lastPrinted>
  <dcterms:created xsi:type="dcterms:W3CDTF">2024-09-16T14:12:15Z</dcterms:created>
  <dcterms:modified xsi:type="dcterms:W3CDTF">2024-09-16T14:12:16Z</dcterms:modified>
</cp:coreProperties>
</file>