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0AE9E-42FD-4DD3-983C-315872012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3081D-60AA-44B7-8188-0E158FDF9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2B722C-7FD8-4258-8DD4-86B925630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AAC45E-C9A7-4072-839D-DCFE869DF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DB53E3-9CE0-40AD-AF5B-51149AC80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EAEA0F-4772-46D6-8B95-CADEDDE3B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E76E66-C074-4F3D-BD94-1E9A9652E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DA1F5-4AFF-4D57-8964-2FA4891E7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85EB1-1B1E-4BCA-AB3A-7373F087A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D4074-7A82-48ED-8E78-82C3DA425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1462D-D245-4D67-BAB8-E6C5A3DA5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25154110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"/>
          <p:cNvSpPr/>
          <p:nvPr/>
        </p:nvSpPr>
        <p:spPr>
          <a:xfrm>
            <a:off x="11703814" y="1197349"/>
            <a:ext cx="47625" cy="4463301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94400" y="2324100"/>
            <a:ext cx="5757040" cy="4104245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208738" y="1116503"/>
            <a:ext cx="3959225" cy="7435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51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捡垃圾计划</a:t>
            </a:r>
            <a:r>
              <a:rPr sz="5100" spc="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</a:t>
            </a:r>
            <a:endParaRPr lang="Microsoft YaHei" altLang="Microsoft YaHei" sz="5100"/>
          </a:p>
        </p:txBody>
      </p:sp>
      <p:sp>
        <p:nvSpPr>
          <p:cNvPr id="5" name="path"/>
          <p:cNvSpPr/>
          <p:nvPr/>
        </p:nvSpPr>
        <p:spPr>
          <a:xfrm>
            <a:off x="10959927" y="429653"/>
            <a:ext cx="791511" cy="791507"/>
          </a:xfrm>
          <a:custGeom>
            <a:rect l="0" t="0" r="0" b="0"/>
            <a:pathLst>
              <a:path w="1246" h="1246">
                <a:moveTo>
                  <a:pt x="37" y="37"/>
                </a:moveTo>
                <a:cubicBezTo>
                  <a:pt x="684" y="37"/>
                  <a:pt x="1208" y="561"/>
                  <a:pt x="1208" y="1208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path"/>
          <p:cNvSpPr/>
          <p:nvPr/>
        </p:nvSpPr>
        <p:spPr>
          <a:xfrm>
            <a:off x="440560" y="429653"/>
            <a:ext cx="791507" cy="791509"/>
          </a:xfrm>
          <a:custGeom>
            <a:rect l="0" t="0" r="0" b="0"/>
            <a:pathLst>
              <a:path w="1246" h="1246">
                <a:moveTo>
                  <a:pt x="37" y="1208"/>
                </a:moveTo>
                <a:cubicBezTo>
                  <a:pt x="37" y="561"/>
                  <a:pt x="561" y="37"/>
                  <a:pt x="1208" y="37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path"/>
          <p:cNvSpPr/>
          <p:nvPr/>
        </p:nvSpPr>
        <p:spPr>
          <a:xfrm>
            <a:off x="440560" y="5636837"/>
            <a:ext cx="791508" cy="791507"/>
          </a:xfrm>
          <a:custGeom>
            <a:rect l="0" t="0" r="0" b="0"/>
            <a:pathLst>
              <a:path w="1246" h="1246">
                <a:moveTo>
                  <a:pt x="1208" y="1208"/>
                </a:moveTo>
                <a:cubicBezTo>
                  <a:pt x="561" y="1208"/>
                  <a:pt x="37" y="684"/>
                  <a:pt x="37" y="37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1208256" y="6380720"/>
            <a:ext cx="9775486" cy="476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rect"/>
          <p:cNvSpPr/>
          <p:nvPr/>
        </p:nvSpPr>
        <p:spPr>
          <a:xfrm>
            <a:off x="1208255" y="429653"/>
            <a:ext cx="9775486" cy="476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rect"/>
          <p:cNvSpPr/>
          <p:nvPr/>
        </p:nvSpPr>
        <p:spPr>
          <a:xfrm>
            <a:off x="440560" y="1197349"/>
            <a:ext cx="47625" cy="4463300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path"/>
          <p:cNvSpPr/>
          <p:nvPr/>
        </p:nvSpPr>
        <p:spPr>
          <a:xfrm>
            <a:off x="1221802" y="4523252"/>
            <a:ext cx="365760" cy="365760"/>
          </a:xfrm>
          <a:custGeom>
            <a:rect l="0" t="0" r="0" b="0"/>
            <a:pathLst>
              <a:path w="576" h="576">
                <a:moveTo>
                  <a:pt x="0" y="288"/>
                </a:moveTo>
                <a:cubicBezTo>
                  <a:pt x="0" y="128"/>
                  <a:pt x="128" y="0"/>
                  <a:pt x="288" y="0"/>
                </a:cubicBez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cubicBezTo>
                  <a:pt x="447" y="0"/>
                  <a:pt x="576" y="128"/>
                  <a:pt x="576" y="287"/>
                </a:cubicBezTo>
                <a:lnTo>
                  <a:pt x="576" y="287"/>
                </a:lnTo>
                <a:cubicBezTo>
                  <a:pt x="576" y="287"/>
                  <a:pt x="576" y="288"/>
                  <a:pt x="576" y="288"/>
                </a:cubicBezTo>
                <a:lnTo>
                  <a:pt x="576" y="288"/>
                </a:lnTo>
                <a:lnTo>
                  <a:pt x="576" y="287"/>
                </a:lnTo>
                <a:lnTo>
                  <a:pt x="576" y="287"/>
                </a:lnTo>
                <a:cubicBezTo>
                  <a:pt x="576" y="447"/>
                  <a:pt x="447" y="576"/>
                  <a:pt x="288" y="576"/>
                </a:cubicBezTo>
                <a:lnTo>
                  <a:pt x="288" y="576"/>
                </a:lnTo>
                <a:cubicBezTo>
                  <a:pt x="128" y="576"/>
                  <a:pt x="0" y="447"/>
                  <a:pt x="0" y="288"/>
                </a:cubicBezTo>
                <a:lnTo>
                  <a:pt x="0" y="288"/>
                </a:lnTo>
                <a:close/>
                <a:moveTo>
                  <a:pt x="144" y="288"/>
                </a:moveTo>
                <a:cubicBezTo>
                  <a:pt x="144" y="367"/>
                  <a:pt x="208" y="432"/>
                  <a:pt x="288" y="432"/>
                </a:cubicBezTo>
                <a:lnTo>
                  <a:pt x="288" y="432"/>
                </a:lnTo>
                <a:lnTo>
                  <a:pt x="288" y="431"/>
                </a:lnTo>
                <a:lnTo>
                  <a:pt x="288" y="431"/>
                </a:lnTo>
                <a:cubicBezTo>
                  <a:pt x="367" y="431"/>
                  <a:pt x="432" y="367"/>
                  <a:pt x="432" y="287"/>
                </a:cubicBezTo>
                <a:lnTo>
                  <a:pt x="432" y="287"/>
                </a:lnTo>
                <a:lnTo>
                  <a:pt x="432" y="287"/>
                </a:lnTo>
                <a:lnTo>
                  <a:pt x="432" y="287"/>
                </a:lnTo>
                <a:cubicBezTo>
                  <a:pt x="432" y="208"/>
                  <a:pt x="367" y="143"/>
                  <a:pt x="288" y="143"/>
                </a:cubicBezTo>
                <a:lnTo>
                  <a:pt x="288" y="143"/>
                </a:lnTo>
                <a:cubicBezTo>
                  <a:pt x="288" y="143"/>
                  <a:pt x="288" y="143"/>
                  <a:pt x="288" y="143"/>
                </a:cubicBezTo>
                <a:lnTo>
                  <a:pt x="288" y="143"/>
                </a:lnTo>
                <a:lnTo>
                  <a:pt x="288" y="143"/>
                </a:lnTo>
                <a:lnTo>
                  <a:pt x="288" y="143"/>
                </a:lnTo>
                <a:cubicBezTo>
                  <a:pt x="208" y="143"/>
                  <a:pt x="144" y="208"/>
                  <a:pt x="144" y="287"/>
                </a:cubicBezTo>
                <a:lnTo>
                  <a:pt x="144" y="288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path"/>
          <p:cNvSpPr/>
          <p:nvPr/>
        </p:nvSpPr>
        <p:spPr>
          <a:xfrm>
            <a:off x="1221802" y="5065667"/>
            <a:ext cx="365760" cy="365760"/>
          </a:xfrm>
          <a:custGeom>
            <a:rect l="0" t="0" r="0" b="0"/>
            <a:pathLst>
              <a:path w="576" h="576">
                <a:moveTo>
                  <a:pt x="0" y="288"/>
                </a:moveTo>
                <a:cubicBezTo>
                  <a:pt x="0" y="128"/>
                  <a:pt x="128" y="0"/>
                  <a:pt x="288" y="0"/>
                </a:cubicBez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cubicBezTo>
                  <a:pt x="447" y="0"/>
                  <a:pt x="576" y="128"/>
                  <a:pt x="576" y="288"/>
                </a:cubicBezTo>
                <a:lnTo>
                  <a:pt x="576" y="288"/>
                </a:lnTo>
                <a:cubicBezTo>
                  <a:pt x="576" y="288"/>
                  <a:pt x="576" y="288"/>
                  <a:pt x="576" y="288"/>
                </a:cubicBezTo>
                <a:lnTo>
                  <a:pt x="576" y="288"/>
                </a:lnTo>
                <a:lnTo>
                  <a:pt x="576" y="288"/>
                </a:lnTo>
                <a:lnTo>
                  <a:pt x="576" y="288"/>
                </a:lnTo>
                <a:cubicBezTo>
                  <a:pt x="576" y="447"/>
                  <a:pt x="447" y="576"/>
                  <a:pt x="288" y="576"/>
                </a:cubicBezTo>
                <a:lnTo>
                  <a:pt x="288" y="576"/>
                </a:lnTo>
                <a:cubicBezTo>
                  <a:pt x="128" y="576"/>
                  <a:pt x="0" y="447"/>
                  <a:pt x="0" y="288"/>
                </a:cubicBezTo>
                <a:lnTo>
                  <a:pt x="0" y="288"/>
                </a:lnTo>
                <a:close/>
                <a:moveTo>
                  <a:pt x="144" y="288"/>
                </a:moveTo>
                <a:cubicBezTo>
                  <a:pt x="144" y="367"/>
                  <a:pt x="208" y="432"/>
                  <a:pt x="288" y="432"/>
                </a:cubicBezTo>
                <a:lnTo>
                  <a:pt x="288" y="432"/>
                </a:lnTo>
                <a:lnTo>
                  <a:pt x="288" y="431"/>
                </a:lnTo>
                <a:lnTo>
                  <a:pt x="288" y="431"/>
                </a:lnTo>
                <a:cubicBezTo>
                  <a:pt x="367" y="431"/>
                  <a:pt x="432" y="367"/>
                  <a:pt x="432" y="287"/>
                </a:cubicBezTo>
                <a:lnTo>
                  <a:pt x="432" y="287"/>
                </a:lnTo>
                <a:lnTo>
                  <a:pt x="432" y="287"/>
                </a:lnTo>
                <a:lnTo>
                  <a:pt x="432" y="287"/>
                </a:lnTo>
                <a:cubicBezTo>
                  <a:pt x="432" y="208"/>
                  <a:pt x="367" y="143"/>
                  <a:pt x="288" y="143"/>
                </a:cubicBezTo>
                <a:lnTo>
                  <a:pt x="288" y="143"/>
                </a:lnTo>
                <a:cubicBezTo>
                  <a:pt x="288" y="143"/>
                  <a:pt x="288" y="143"/>
                  <a:pt x="288" y="143"/>
                </a:cubicBezTo>
                <a:lnTo>
                  <a:pt x="288" y="143"/>
                </a:lnTo>
                <a:lnTo>
                  <a:pt x="288" y="143"/>
                </a:lnTo>
                <a:lnTo>
                  <a:pt x="288" y="143"/>
                </a:lnTo>
                <a:cubicBezTo>
                  <a:pt x="208" y="143"/>
                  <a:pt x="144" y="208"/>
                  <a:pt x="144" y="287"/>
                </a:cubicBezTo>
                <a:lnTo>
                  <a:pt x="144" y="288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6503815" y="1389026"/>
            <a:ext cx="3565525" cy="41960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413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背景与目标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11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策划与准备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11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传推广策略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5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执行方案</a:t>
            </a:r>
            <a:endParaRPr lang="Microsoft YaHei" altLang="Microsoft YaHei" sz="2400"/>
          </a:p>
          <a:p>
            <a:pPr marL="12700" algn="l" rtl="0" eaLnBrk="0">
              <a:lnSpc>
                <a:spcPct val="90000"/>
              </a:lnSpc>
              <a:spcBef>
                <a:spcPts val="1702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统计与分析报告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35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知识普及教育计划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87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单位与资源整合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1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回顾与未来发展规划</a:t>
            </a:r>
            <a:endParaRPr lang="Microsoft YaHei" altLang="Microsoft YaHei" sz="2400"/>
          </a:p>
        </p:txBody>
      </p:sp>
      <p:sp>
        <p:nvSpPr>
          <p:cNvPr id="15" name="textbox 15"/>
          <p:cNvSpPr/>
          <p:nvPr/>
        </p:nvSpPr>
        <p:spPr>
          <a:xfrm>
            <a:off x="150444" y="638707"/>
            <a:ext cx="2042160" cy="641794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894"/>
              </a:lnSpc>
            </a:pPr>
            <a:endParaRPr lang="Arial" altLang="Arial" sz="100"/>
          </a:p>
          <a:p>
            <a:pPr marL="12700" algn="l" rtl="0" eaLnBrk="0">
              <a:lnSpc>
                <a:spcPts val="15879"/>
              </a:lnSpc>
            </a:pPr>
            <a:r>
              <a:rPr sz="12300" spc="-80">
                <a:solidFill>
                  <a:srgbClr val="FFFFFF">
                    <a:alpha val="45882"/>
                  </a:srgbClr>
                </a:solidFill>
                <a:latin typeface="Microsoft YaHei"/>
                <a:ea typeface="Microsoft YaHei"/>
                <a:cs typeface="Microsoft YaHei"/>
              </a:rPr>
              <a:t>content</a:t>
            </a:r>
            <a:r>
              <a:rPr sz="12300" spc="-20">
                <a:solidFill>
                  <a:srgbClr val="FFFFFF">
                    <a:alpha val="45882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12300"/>
          </a:p>
        </p:txBody>
      </p:sp>
      <p:sp>
        <p:nvSpPr>
          <p:cNvPr id="16" name="textbox 16"/>
          <p:cNvSpPr/>
          <p:nvPr/>
        </p:nvSpPr>
        <p:spPr>
          <a:xfrm>
            <a:off x="2978537" y="3120963"/>
            <a:ext cx="2233929" cy="1265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  <a:spcBef>
                <a:spcPts val="1"/>
              </a:spcBef>
            </a:pPr>
            <a:r>
              <a:rPr sz="9200" spc="-510">
                <a:ln w="254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  <a:endParaRPr lang="Microsoft YaHei" altLang="Microsoft YaHei" sz="920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60975" y="1372744"/>
            <a:ext cx="76200" cy="411031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9"/>
          <p:cNvSpPr/>
          <p:nvPr/>
        </p:nvSpPr>
        <p:spPr>
          <a:xfrm>
            <a:off x="1205680" y="1115418"/>
            <a:ext cx="4691379" cy="4792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286"/>
              </a:lnSpc>
            </a:pPr>
            <a:endParaRPr lang="Arial" altLang="Arial" sz="100"/>
          </a:p>
          <a:p>
            <a:pPr marL="42817" algn="l" rtl="0" eaLnBrk="0">
              <a:lnSpc>
                <a:spcPct val="86000"/>
              </a:lnSpc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7600"/>
          </a:p>
          <a:p>
            <a:pPr algn="l" rtl="0" eaLnBrk="0">
              <a:lnSpc>
                <a:spcPct val="161000"/>
              </a:lnSpc>
            </a:pPr>
            <a:endParaRPr lang="Arial" altLang="Arial" sz="1000"/>
          </a:p>
          <a:p>
            <a:pPr marL="12700" algn="l" rtl="0" eaLnBrk="0">
              <a:lnSpc>
                <a:spcPct val="90000"/>
              </a:lnSpc>
              <a:spcBef>
                <a:spcPts val="1142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</a:t>
            </a:r>
            <a:endParaRPr lang="Microsoft YaHei" altLang="Microsoft YaHei" sz="38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marL="44760" algn="l" rtl="0" eaLnBrk="0">
              <a:lnSpc>
                <a:spcPct val="85000"/>
              </a:lnSpc>
              <a:spcBef>
                <a:spcPts val="3"/>
              </a:spcBef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6085579" y="1448346"/>
            <a:ext cx="5270353" cy="4832415"/>
            <a:chExt cx="5270353" cy="4832415"/>
          </a:xfrm>
        </p:grpSpPr>
        <p:sp>
          <p:nvSpPr>
            <p:cNvPr id="21" name="path"/>
            <p:cNvSpPr/>
            <p:nvPr/>
          </p:nvSpPr>
          <p:spPr>
            <a:xfrm>
              <a:off x="928730" y="0"/>
              <a:ext cx="4341623" cy="4832415"/>
            </a:xfrm>
            <a:custGeom>
              <a:rect l="0" t="0" r="0" b="0"/>
              <a:pathLst>
                <a:path w="6837" h="7609">
                  <a:moveTo>
                    <a:pt x="2508" y="3805"/>
                  </a:moveTo>
                  <a:lnTo>
                    <a:pt x="3436" y="1950"/>
                  </a:lnTo>
                  <a:lnTo>
                    <a:pt x="5909" y="1950"/>
                  </a:lnTo>
                  <a:lnTo>
                    <a:pt x="6837" y="3805"/>
                  </a:lnTo>
                  <a:lnTo>
                    <a:pt x="5909" y="5660"/>
                  </a:lnTo>
                  <a:lnTo>
                    <a:pt x="3436" y="5660"/>
                  </a:lnTo>
                  <a:lnTo>
                    <a:pt x="2508" y="3805"/>
                  </a:lnTo>
                  <a:close/>
                </a:path>
                <a:path w="6837" h="7609">
                  <a:moveTo>
                    <a:pt x="0" y="0"/>
                  </a:moveTo>
                  <a:lnTo>
                    <a:pt x="2508" y="0"/>
                  </a:lnTo>
                  <a:lnTo>
                    <a:pt x="5017" y="3805"/>
                  </a:lnTo>
                  <a:lnTo>
                    <a:pt x="2508" y="7610"/>
                  </a:lnTo>
                  <a:lnTo>
                    <a:pt x="0" y="7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0" y="0"/>
              <a:ext cx="4248500" cy="4832415"/>
            </a:xfrm>
            <a:custGeom>
              <a:rect l="0" t="0" r="0" b="0"/>
              <a:pathLst>
                <a:path w="6690" h="7609">
                  <a:moveTo>
                    <a:pt x="0" y="1914"/>
                  </a:moveTo>
                  <a:lnTo>
                    <a:pt x="1462" y="0"/>
                  </a:lnTo>
                  <a:lnTo>
                    <a:pt x="2925" y="1914"/>
                  </a:lnTo>
                  <a:lnTo>
                    <a:pt x="1462" y="3828"/>
                  </a:lnTo>
                  <a:lnTo>
                    <a:pt x="0" y="1914"/>
                  </a:lnTo>
                  <a:close/>
                </a:path>
                <a:path w="6690" h="7609">
                  <a:moveTo>
                    <a:pt x="0" y="5695"/>
                  </a:moveTo>
                  <a:lnTo>
                    <a:pt x="1462" y="3781"/>
                  </a:lnTo>
                  <a:lnTo>
                    <a:pt x="2925" y="5695"/>
                  </a:lnTo>
                  <a:lnTo>
                    <a:pt x="1462" y="7610"/>
                  </a:lnTo>
                  <a:lnTo>
                    <a:pt x="0" y="5695"/>
                  </a:lnTo>
                  <a:close/>
                </a:path>
                <a:path w="6690" h="7609">
                  <a:moveTo>
                    <a:pt x="3860" y="3805"/>
                  </a:moveTo>
                  <a:lnTo>
                    <a:pt x="5275" y="1950"/>
                  </a:lnTo>
                  <a:lnTo>
                    <a:pt x="6690" y="3805"/>
                  </a:lnTo>
                  <a:lnTo>
                    <a:pt x="5275" y="5660"/>
                  </a:lnTo>
                  <a:lnTo>
                    <a:pt x="3860" y="3805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596940" y="842710"/>
              <a:ext cx="3052919" cy="3016830"/>
            </a:xfrm>
            <a:custGeom>
              <a:rect l="0" t="0" r="0" b="0"/>
              <a:pathLst>
                <a:path w="4807" h="4750">
                  <a:moveTo>
                    <a:pt x="70" y="271"/>
                  </a:moveTo>
                  <a:lnTo>
                    <a:pt x="522" y="0"/>
                  </a:lnTo>
                  <a:lnTo>
                    <a:pt x="974" y="271"/>
                  </a:lnTo>
                  <a:lnTo>
                    <a:pt x="974" y="361"/>
                  </a:lnTo>
                  <a:lnTo>
                    <a:pt x="70" y="361"/>
                  </a:lnTo>
                  <a:lnTo>
                    <a:pt x="70" y="271"/>
                  </a:lnTo>
                  <a:close/>
                  <a:moveTo>
                    <a:pt x="70" y="813"/>
                  </a:moveTo>
                  <a:lnTo>
                    <a:pt x="974" y="813"/>
                  </a:lnTo>
                  <a:lnTo>
                    <a:pt x="974" y="904"/>
                  </a:lnTo>
                  <a:lnTo>
                    <a:pt x="70" y="904"/>
                  </a:lnTo>
                  <a:lnTo>
                    <a:pt x="70" y="813"/>
                  </a:lnTo>
                  <a:close/>
                  <a:moveTo>
                    <a:pt x="160" y="723"/>
                  </a:moveTo>
                  <a:lnTo>
                    <a:pt x="884" y="723"/>
                  </a:lnTo>
                  <a:lnTo>
                    <a:pt x="884" y="813"/>
                  </a:lnTo>
                  <a:lnTo>
                    <a:pt x="160" y="813"/>
                  </a:lnTo>
                  <a:lnTo>
                    <a:pt x="160" y="723"/>
                  </a:lnTo>
                  <a:close/>
                  <a:moveTo>
                    <a:pt x="160" y="361"/>
                  </a:moveTo>
                  <a:lnTo>
                    <a:pt x="341" y="361"/>
                  </a:lnTo>
                  <a:lnTo>
                    <a:pt x="341" y="723"/>
                  </a:lnTo>
                  <a:lnTo>
                    <a:pt x="160" y="723"/>
                  </a:lnTo>
                  <a:lnTo>
                    <a:pt x="160" y="361"/>
                  </a:lnTo>
                  <a:close/>
                  <a:moveTo>
                    <a:pt x="432" y="361"/>
                  </a:moveTo>
                  <a:lnTo>
                    <a:pt x="612" y="361"/>
                  </a:lnTo>
                  <a:lnTo>
                    <a:pt x="612" y="723"/>
                  </a:lnTo>
                  <a:lnTo>
                    <a:pt x="432" y="723"/>
                  </a:lnTo>
                  <a:lnTo>
                    <a:pt x="432" y="361"/>
                  </a:lnTo>
                  <a:close/>
                  <a:moveTo>
                    <a:pt x="703" y="361"/>
                  </a:moveTo>
                  <a:lnTo>
                    <a:pt x="884" y="361"/>
                  </a:lnTo>
                  <a:lnTo>
                    <a:pt x="884" y="723"/>
                  </a:lnTo>
                  <a:lnTo>
                    <a:pt x="703" y="723"/>
                  </a:lnTo>
                  <a:lnTo>
                    <a:pt x="703" y="361"/>
                  </a:lnTo>
                  <a:close/>
                </a:path>
                <a:path w="4807" h="4750">
                  <a:moveTo>
                    <a:pt x="940" y="4646"/>
                  </a:moveTo>
                  <a:lnTo>
                    <a:pt x="1045" y="4646"/>
                  </a:lnTo>
                  <a:lnTo>
                    <a:pt x="1045" y="4698"/>
                  </a:lnTo>
                  <a:lnTo>
                    <a:pt x="1045" y="4698"/>
                  </a:lnTo>
                  <a:cubicBezTo>
                    <a:pt x="1045" y="4727"/>
                    <a:pt x="1021" y="4750"/>
                    <a:pt x="992" y="4750"/>
                  </a:cubicBezTo>
                  <a:lnTo>
                    <a:pt x="992" y="4750"/>
                  </a:lnTo>
                  <a:lnTo>
                    <a:pt x="992" y="4750"/>
                  </a:lnTo>
                  <a:lnTo>
                    <a:pt x="52" y="4750"/>
                  </a:lnTo>
                  <a:lnTo>
                    <a:pt x="52" y="4750"/>
                  </a:lnTo>
                  <a:cubicBezTo>
                    <a:pt x="23" y="4750"/>
                    <a:pt x="0" y="4727"/>
                    <a:pt x="0" y="4698"/>
                  </a:cubicBezTo>
                  <a:lnTo>
                    <a:pt x="0" y="4698"/>
                  </a:lnTo>
                  <a:lnTo>
                    <a:pt x="0" y="4698"/>
                  </a:lnTo>
                  <a:lnTo>
                    <a:pt x="0" y="4646"/>
                  </a:lnTo>
                  <a:lnTo>
                    <a:pt x="104" y="4646"/>
                  </a:lnTo>
                  <a:lnTo>
                    <a:pt x="104" y="4019"/>
                  </a:lnTo>
                  <a:lnTo>
                    <a:pt x="104" y="4019"/>
                  </a:lnTo>
                  <a:cubicBezTo>
                    <a:pt x="104" y="3961"/>
                    <a:pt x="151" y="3914"/>
                    <a:pt x="209" y="3914"/>
                  </a:cubicBezTo>
                  <a:lnTo>
                    <a:pt x="209" y="3914"/>
                  </a:lnTo>
                  <a:lnTo>
                    <a:pt x="836" y="3914"/>
                  </a:lnTo>
                  <a:lnTo>
                    <a:pt x="836" y="3914"/>
                  </a:lnTo>
                  <a:cubicBezTo>
                    <a:pt x="893" y="3914"/>
                    <a:pt x="940" y="3961"/>
                    <a:pt x="940" y="4019"/>
                  </a:cubicBezTo>
                  <a:lnTo>
                    <a:pt x="940" y="4019"/>
                  </a:lnTo>
                  <a:lnTo>
                    <a:pt x="940" y="4019"/>
                  </a:lnTo>
                  <a:lnTo>
                    <a:pt x="940" y="4646"/>
                  </a:lnTo>
                  <a:close/>
                  <a:moveTo>
                    <a:pt x="209" y="4019"/>
                  </a:moveTo>
                  <a:lnTo>
                    <a:pt x="209" y="4489"/>
                  </a:lnTo>
                  <a:lnTo>
                    <a:pt x="836" y="4489"/>
                  </a:lnTo>
                  <a:lnTo>
                    <a:pt x="836" y="4019"/>
                  </a:lnTo>
                  <a:lnTo>
                    <a:pt x="209" y="4019"/>
                  </a:lnTo>
                  <a:close/>
                  <a:moveTo>
                    <a:pt x="418" y="4594"/>
                  </a:moveTo>
                  <a:lnTo>
                    <a:pt x="418" y="4646"/>
                  </a:lnTo>
                  <a:lnTo>
                    <a:pt x="627" y="4646"/>
                  </a:lnTo>
                  <a:lnTo>
                    <a:pt x="627" y="4594"/>
                  </a:lnTo>
                  <a:lnTo>
                    <a:pt x="418" y="4594"/>
                  </a:lnTo>
                  <a:close/>
                </a:path>
                <a:path w="4807" h="4750">
                  <a:moveTo>
                    <a:pt x="4241" y="2094"/>
                  </a:moveTo>
                  <a:lnTo>
                    <a:pt x="4241" y="2005"/>
                  </a:lnTo>
                  <a:lnTo>
                    <a:pt x="4335" y="2005"/>
                  </a:lnTo>
                  <a:lnTo>
                    <a:pt x="4335" y="2761"/>
                  </a:lnTo>
                  <a:lnTo>
                    <a:pt x="4807" y="2761"/>
                  </a:lnTo>
                  <a:lnTo>
                    <a:pt x="4618" y="2950"/>
                  </a:lnTo>
                  <a:lnTo>
                    <a:pt x="3957" y="2950"/>
                  </a:lnTo>
                  <a:lnTo>
                    <a:pt x="3863" y="2761"/>
                  </a:lnTo>
                  <a:lnTo>
                    <a:pt x="4241" y="2761"/>
                  </a:lnTo>
                  <a:lnTo>
                    <a:pt x="4241" y="2666"/>
                  </a:lnTo>
                  <a:lnTo>
                    <a:pt x="3863" y="2666"/>
                  </a:lnTo>
                  <a:lnTo>
                    <a:pt x="3863" y="2654"/>
                  </a:lnTo>
                  <a:lnTo>
                    <a:pt x="3863" y="2654"/>
                  </a:lnTo>
                  <a:cubicBezTo>
                    <a:pt x="4039" y="2512"/>
                    <a:pt x="4171" y="2321"/>
                    <a:pt x="4238" y="2102"/>
                  </a:cubicBezTo>
                  <a:lnTo>
                    <a:pt x="4238" y="2102"/>
                  </a:lnTo>
                  <a:lnTo>
                    <a:pt x="4241" y="2094"/>
                  </a:lnTo>
                  <a:close/>
                  <a:moveTo>
                    <a:pt x="4806" y="2666"/>
                  </a:moveTo>
                  <a:lnTo>
                    <a:pt x="4335" y="2666"/>
                  </a:lnTo>
                  <a:lnTo>
                    <a:pt x="4335" y="2649"/>
                  </a:lnTo>
                  <a:lnTo>
                    <a:pt x="4335" y="2649"/>
                  </a:lnTo>
                  <a:cubicBezTo>
                    <a:pt x="4395" y="2561"/>
                    <a:pt x="4430" y="2453"/>
                    <a:pt x="4430" y="2336"/>
                  </a:cubicBezTo>
                  <a:lnTo>
                    <a:pt x="4430" y="2336"/>
                  </a:lnTo>
                  <a:cubicBezTo>
                    <a:pt x="4430" y="2219"/>
                    <a:pt x="4395" y="2110"/>
                    <a:pt x="4334" y="2020"/>
                  </a:cubicBezTo>
                  <a:lnTo>
                    <a:pt x="4334" y="2020"/>
                  </a:lnTo>
                  <a:lnTo>
                    <a:pt x="4335" y="2022"/>
                  </a:lnTo>
                  <a:lnTo>
                    <a:pt x="4335" y="2013"/>
                  </a:lnTo>
                  <a:lnTo>
                    <a:pt x="4335" y="2013"/>
                  </a:lnTo>
                  <a:cubicBezTo>
                    <a:pt x="4600" y="2122"/>
                    <a:pt x="4787" y="2370"/>
                    <a:pt x="4806" y="2664"/>
                  </a:cubicBezTo>
                  <a:lnTo>
                    <a:pt x="4806" y="2664"/>
                  </a:lnTo>
                  <a:lnTo>
                    <a:pt x="4806" y="266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textbox 24"/>
          <p:cNvSpPr/>
          <p:nvPr/>
        </p:nvSpPr>
        <p:spPr>
          <a:xfrm>
            <a:off x="1173876" y="1650120"/>
            <a:ext cx="4560570" cy="22606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256"/>
              </a:lnSpc>
            </a:pPr>
            <a:endParaRPr lang="Arial" altLang="Arial" sz="100"/>
          </a:p>
          <a:p>
            <a:pPr marL="14910" algn="l" rtl="0" eaLnBrk="0">
              <a:lnSpc>
                <a:spcPct val="91000"/>
              </a:lnSpc>
            </a:pPr>
            <a:r>
              <a:rPr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垃圾污</a:t>
            </a:r>
            <a:r>
              <a:rPr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染日益严重</a:t>
            </a:r>
            <a:endParaRPr lang="Microsoft YaHei" altLang="Microsoft YaHei" sz="1800"/>
          </a:p>
          <a:p>
            <a:pPr marL="12700" indent="10858" algn="l" rtl="0" eaLnBrk="0">
              <a:lnSpc>
                <a:spcPct val="122000"/>
              </a:lnSpc>
              <a:spcBef>
                <a:spcPts val="125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随着人口增长和消费模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式的改变，垃圾产生量不断增  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加，对环境造成严重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污染。</a:t>
            </a:r>
            <a:endParaRPr lang="Microsoft YaHei" altLang="Microsoft YaHei" sz="15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marL="15367" algn="l" rtl="0" eaLnBrk="0">
              <a:lnSpc>
                <a:spcPct val="91000"/>
              </a:lnSpc>
              <a:spcBef>
                <a:spcPts val="551"/>
              </a:spcBef>
            </a:pPr>
            <a:r>
              <a:rPr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资源浪</a:t>
            </a:r>
            <a:r>
              <a:rPr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费问题突出</a:t>
            </a:r>
            <a:endParaRPr lang="Microsoft YaHei" altLang="Microsoft YaHei" sz="18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4605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大量可回收资源被当作垃圾丢弃，资源浪费现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严重。</a:t>
            </a:r>
            <a:endParaRPr lang="Microsoft YaHei" altLang="Microsoft YaHei" sz="1500"/>
          </a:p>
        </p:txBody>
      </p:sp>
      <p:sp>
        <p:nvSpPr>
          <p:cNvPr id="25" name="textbox 25"/>
          <p:cNvSpPr/>
          <p:nvPr/>
        </p:nvSpPr>
        <p:spPr>
          <a:xfrm>
            <a:off x="1175400" y="4757255"/>
            <a:ext cx="4368800" cy="7181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13"/>
              </a:lnSpc>
            </a:pPr>
            <a:endParaRPr lang="Arial" altLang="Arial" sz="100"/>
          </a:p>
          <a:p>
            <a:pPr marL="13386" algn="l" rtl="0" eaLnBrk="0">
              <a:lnSpc>
                <a:spcPct val="92000"/>
              </a:lnSpc>
            </a:pPr>
            <a:r>
              <a:rPr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环保意</a:t>
            </a:r>
            <a:r>
              <a:rPr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识有待提高</a:t>
            </a:r>
            <a:endParaRPr lang="Microsoft YaHei" altLang="Microsoft YaHei" sz="18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1"/>
              </a:spcBef>
            </a:pP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公众对环保问题的关注度不够，环保意识有待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高。</a:t>
            </a:r>
            <a:endParaRPr lang="Microsoft YaHei" altLang="Microsoft YaHei" sz="1500"/>
          </a:p>
        </p:txBody>
      </p:sp>
      <p:sp>
        <p:nvSpPr>
          <p:cNvPr id="26" name="textbox 26"/>
          <p:cNvSpPr/>
          <p:nvPr/>
        </p:nvSpPr>
        <p:spPr>
          <a:xfrm>
            <a:off x="1210920" y="378266"/>
            <a:ext cx="3449954" cy="4438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41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现状及挑战</a:t>
            </a:r>
            <a:endParaRPr lang="Microsoft YaHei" altLang="Microsoft YaHei" sz="30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27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3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3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4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7" name="path"/>
          <p:cNvSpPr/>
          <p:nvPr/>
        </p:nvSpPr>
        <p:spPr>
          <a:xfrm>
            <a:off x="904944" y="4808201"/>
            <a:ext cx="166570" cy="166570"/>
          </a:xfrm>
          <a:custGeom>
            <a:rect l="0" t="0" r="0" b="0"/>
            <a:pathLst>
              <a:path w="262" h="262">
                <a:moveTo>
                  <a:pt x="0" y="131"/>
                </a:moveTo>
                <a:cubicBezTo>
                  <a:pt x="0" y="58"/>
                  <a:pt x="58" y="0"/>
                  <a:pt x="131" y="0"/>
                </a:cubicBezTo>
                <a:lnTo>
                  <a:pt x="131" y="0"/>
                </a:lnTo>
                <a:lnTo>
                  <a:pt x="131" y="0"/>
                </a:lnTo>
                <a:lnTo>
                  <a:pt x="131" y="0"/>
                </a:lnTo>
                <a:cubicBezTo>
                  <a:pt x="203" y="0"/>
                  <a:pt x="262" y="58"/>
                  <a:pt x="262" y="131"/>
                </a:cubicBezTo>
                <a:lnTo>
                  <a:pt x="262" y="131"/>
                </a:lnTo>
                <a:cubicBezTo>
                  <a:pt x="262" y="131"/>
                  <a:pt x="262" y="131"/>
                  <a:pt x="262" y="131"/>
                </a:cubicBezTo>
                <a:lnTo>
                  <a:pt x="262" y="131"/>
                </a:lnTo>
                <a:lnTo>
                  <a:pt x="262" y="131"/>
                </a:lnTo>
                <a:lnTo>
                  <a:pt x="262" y="131"/>
                </a:lnTo>
                <a:cubicBezTo>
                  <a:pt x="262" y="203"/>
                  <a:pt x="203" y="262"/>
                  <a:pt x="131" y="262"/>
                </a:cubicBezTo>
                <a:lnTo>
                  <a:pt x="131" y="262"/>
                </a:lnTo>
                <a:lnTo>
                  <a:pt x="131" y="262"/>
                </a:lnTo>
                <a:lnTo>
                  <a:pt x="131" y="262"/>
                </a:lnTo>
                <a:cubicBezTo>
                  <a:pt x="58" y="262"/>
                  <a:pt x="0" y="203"/>
                  <a:pt x="0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path"/>
          <p:cNvSpPr/>
          <p:nvPr/>
        </p:nvSpPr>
        <p:spPr>
          <a:xfrm>
            <a:off x="904944" y="1702238"/>
            <a:ext cx="166570" cy="166570"/>
          </a:xfrm>
          <a:custGeom>
            <a:rect l="0" t="0" r="0" b="0"/>
            <a:pathLst>
              <a:path w="262" h="262">
                <a:moveTo>
                  <a:pt x="0" y="131"/>
                </a:moveTo>
                <a:cubicBezTo>
                  <a:pt x="0" y="58"/>
                  <a:pt x="58" y="0"/>
                  <a:pt x="131" y="0"/>
                </a:cubicBezTo>
                <a:lnTo>
                  <a:pt x="131" y="0"/>
                </a:lnTo>
                <a:lnTo>
                  <a:pt x="131" y="0"/>
                </a:lnTo>
                <a:lnTo>
                  <a:pt x="131" y="0"/>
                </a:lnTo>
                <a:cubicBezTo>
                  <a:pt x="203" y="0"/>
                  <a:pt x="262" y="58"/>
                  <a:pt x="262" y="131"/>
                </a:cubicBezTo>
                <a:lnTo>
                  <a:pt x="262" y="131"/>
                </a:lnTo>
                <a:cubicBezTo>
                  <a:pt x="262" y="131"/>
                  <a:pt x="262" y="131"/>
                  <a:pt x="262" y="131"/>
                </a:cubicBezTo>
                <a:lnTo>
                  <a:pt x="262" y="131"/>
                </a:lnTo>
                <a:lnTo>
                  <a:pt x="262" y="131"/>
                </a:lnTo>
                <a:lnTo>
                  <a:pt x="262" y="131"/>
                </a:lnTo>
                <a:cubicBezTo>
                  <a:pt x="262" y="203"/>
                  <a:pt x="203" y="262"/>
                  <a:pt x="131" y="262"/>
                </a:cubicBezTo>
                <a:lnTo>
                  <a:pt x="131" y="262"/>
                </a:lnTo>
                <a:lnTo>
                  <a:pt x="131" y="262"/>
                </a:lnTo>
                <a:lnTo>
                  <a:pt x="131" y="262"/>
                </a:lnTo>
                <a:cubicBezTo>
                  <a:pt x="58" y="262"/>
                  <a:pt x="0" y="203"/>
                  <a:pt x="0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path"/>
          <p:cNvSpPr/>
          <p:nvPr/>
        </p:nvSpPr>
        <p:spPr>
          <a:xfrm>
            <a:off x="904944" y="3245908"/>
            <a:ext cx="166570" cy="166569"/>
          </a:xfrm>
          <a:custGeom>
            <a:rect l="0" t="0" r="0" b="0"/>
            <a:pathLst>
              <a:path w="262" h="262">
                <a:moveTo>
                  <a:pt x="0" y="131"/>
                </a:moveTo>
                <a:cubicBezTo>
                  <a:pt x="0" y="58"/>
                  <a:pt x="58" y="0"/>
                  <a:pt x="131" y="0"/>
                </a:cubicBezTo>
                <a:lnTo>
                  <a:pt x="131" y="0"/>
                </a:lnTo>
                <a:lnTo>
                  <a:pt x="131" y="0"/>
                </a:lnTo>
                <a:lnTo>
                  <a:pt x="131" y="0"/>
                </a:lnTo>
                <a:cubicBezTo>
                  <a:pt x="203" y="0"/>
                  <a:pt x="262" y="58"/>
                  <a:pt x="262" y="131"/>
                </a:cubicBezTo>
                <a:lnTo>
                  <a:pt x="262" y="131"/>
                </a:lnTo>
                <a:cubicBezTo>
                  <a:pt x="262" y="131"/>
                  <a:pt x="262" y="131"/>
                  <a:pt x="262" y="131"/>
                </a:cubicBezTo>
                <a:lnTo>
                  <a:pt x="262" y="131"/>
                </a:lnTo>
                <a:lnTo>
                  <a:pt x="262" y="131"/>
                </a:lnTo>
                <a:lnTo>
                  <a:pt x="262" y="131"/>
                </a:lnTo>
                <a:cubicBezTo>
                  <a:pt x="262" y="203"/>
                  <a:pt x="203" y="262"/>
                  <a:pt x="131" y="262"/>
                </a:cubicBezTo>
                <a:lnTo>
                  <a:pt x="131" y="262"/>
                </a:lnTo>
                <a:lnTo>
                  <a:pt x="131" y="262"/>
                </a:lnTo>
                <a:lnTo>
                  <a:pt x="131" y="262"/>
                </a:lnTo>
                <a:cubicBezTo>
                  <a:pt x="58" y="262"/>
                  <a:pt x="0" y="203"/>
                  <a:pt x="0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1" name="textbox 51"/>
          <p:cNvSpPr/>
          <p:nvPr/>
        </p:nvSpPr>
        <p:spPr>
          <a:xfrm>
            <a:off x="6186458" y="1759069"/>
            <a:ext cx="5322570" cy="23539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873"/>
              </a:lnSpc>
            </a:pPr>
            <a:endParaRPr lang="Arial" altLang="Arial" sz="100"/>
          </a:p>
          <a:p>
            <a:pPr marL="14589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少垃圾污染</a:t>
            </a:r>
            <a:endParaRPr lang="Microsoft YaHei" altLang="Microsoft YaHei" sz="16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marL="14223" algn="l" rtl="0" eaLnBrk="0">
              <a:lnSpc>
                <a:spcPct val="91000"/>
              </a:lnSpc>
              <a:spcBef>
                <a:spcPts val="455"/>
              </a:spcBef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通过捡拾垃圾，减少垃圾在环境中的滞留时间，降低对土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壤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500"/>
          </a:p>
          <a:p>
            <a:pPr marL="14795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水源和空气的污染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marL="15405" algn="l" rtl="0" eaLnBrk="0">
              <a:lnSpc>
                <a:spcPct val="91000"/>
              </a:lnSpc>
              <a:spcBef>
                <a:spcPts val="488"/>
              </a:spcBef>
            </a:pP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促进资源回收</a:t>
            </a:r>
            <a:endParaRPr lang="Microsoft YaHei" altLang="Microsoft YaHei" sz="16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2"/>
              </a:spcBef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将可回收垃圾进行分类回收，提高资源利用率，减少资源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浪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费。</a:t>
            </a:r>
            <a:endParaRPr lang="Microsoft YaHei" altLang="Microsoft YaHei" sz="1500"/>
          </a:p>
        </p:txBody>
      </p:sp>
      <p:sp>
        <p:nvSpPr>
          <p:cNvPr id="52" name="textbox 52"/>
          <p:cNvSpPr/>
          <p:nvPr/>
        </p:nvSpPr>
        <p:spPr>
          <a:xfrm>
            <a:off x="6187982" y="5072434"/>
            <a:ext cx="5166995" cy="10585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18"/>
              </a:lnSpc>
            </a:pPr>
            <a:endParaRPr lang="Arial" altLang="Arial" sz="100"/>
          </a:p>
          <a:p>
            <a:pPr marL="13677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强环保意识</a:t>
            </a:r>
            <a:endParaRPr lang="Microsoft YaHei" altLang="Microsoft YaHei" sz="16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7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捡垃圾行动，提高公众的环保意识和参与度，形成全社会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3842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共同关注环保的良好氛</a:t>
            </a: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53" name="textbox 53"/>
          <p:cNvSpPr/>
          <p:nvPr/>
        </p:nvSpPr>
        <p:spPr>
          <a:xfrm>
            <a:off x="442263" y="318468"/>
            <a:ext cx="4980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捡垃圾行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动的意义和价值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5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74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textbox 75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76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textbox 77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78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textbox 79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4969619" y="2601974"/>
            <a:ext cx="2313686" cy="1097279"/>
            <a:chExt cx="2313686" cy="1097279"/>
          </a:xfrm>
        </p:grpSpPr>
        <p:sp>
          <p:nvSpPr>
            <p:cNvPr id="81" name="path"/>
            <p:cNvSpPr/>
            <p:nvPr/>
          </p:nvSpPr>
          <p:spPr>
            <a:xfrm>
              <a:off x="576313" y="0"/>
              <a:ext cx="1097281" cy="1097279"/>
            </a:xfrm>
            <a:custGeom>
              <a:rect l="0" t="0" r="0" b="0"/>
              <a:pathLst>
                <a:path w="1728" h="1727">
                  <a:moveTo>
                    <a:pt x="0" y="864"/>
                  </a:moveTo>
                  <a:cubicBezTo>
                    <a:pt x="0" y="386"/>
                    <a:pt x="386" y="0"/>
                    <a:pt x="864" y="0"/>
                  </a:cubicBezTo>
                  <a:lnTo>
                    <a:pt x="864" y="0"/>
                  </a:lnTo>
                  <a:lnTo>
                    <a:pt x="864" y="0"/>
                  </a:lnTo>
                  <a:lnTo>
                    <a:pt x="864" y="0"/>
                  </a:lnTo>
                  <a:cubicBezTo>
                    <a:pt x="1341" y="0"/>
                    <a:pt x="1728" y="386"/>
                    <a:pt x="1728" y="864"/>
                  </a:cubicBezTo>
                  <a:lnTo>
                    <a:pt x="1728" y="864"/>
                  </a:lnTo>
                  <a:cubicBezTo>
                    <a:pt x="1728" y="864"/>
                    <a:pt x="1728" y="864"/>
                    <a:pt x="1728" y="864"/>
                  </a:cubicBezTo>
                  <a:lnTo>
                    <a:pt x="1728" y="864"/>
                  </a:lnTo>
                  <a:lnTo>
                    <a:pt x="1728" y="864"/>
                  </a:lnTo>
                  <a:lnTo>
                    <a:pt x="1728" y="864"/>
                  </a:lnTo>
                  <a:cubicBezTo>
                    <a:pt x="1728" y="1341"/>
                    <a:pt x="1341" y="1727"/>
                    <a:pt x="864" y="1727"/>
                  </a:cubicBezTo>
                  <a:lnTo>
                    <a:pt x="864" y="1727"/>
                  </a:lnTo>
                  <a:lnTo>
                    <a:pt x="863" y="1727"/>
                  </a:lnTo>
                  <a:lnTo>
                    <a:pt x="863" y="1727"/>
                  </a:lnTo>
                  <a:cubicBezTo>
                    <a:pt x="386" y="1727"/>
                    <a:pt x="0" y="1341"/>
                    <a:pt x="0" y="864"/>
                  </a:cubicBezTo>
                  <a:lnTo>
                    <a:pt x="0" y="864"/>
                  </a:lnTo>
                  <a:close/>
                </a:path>
              </a:pathLst>
            </a:custGeom>
            <a:solidFill>
              <a:srgbClr val="90DA3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0" y="302392"/>
              <a:ext cx="2313686" cy="685975"/>
            </a:xfrm>
            <a:custGeom>
              <a:rect l="0" t="0" r="0" b="0"/>
              <a:pathLst>
                <a:path w="3643" h="1080">
                  <a:moveTo>
                    <a:pt x="3410" y="753"/>
                  </a:moveTo>
                  <a:lnTo>
                    <a:pt x="3373" y="234"/>
                  </a:lnTo>
                  <a:lnTo>
                    <a:pt x="3256" y="397"/>
                  </a:lnTo>
                  <a:lnTo>
                    <a:pt x="2985" y="203"/>
                  </a:lnTo>
                  <a:lnTo>
                    <a:pt x="2752" y="529"/>
                  </a:lnTo>
                  <a:lnTo>
                    <a:pt x="3022" y="723"/>
                  </a:lnTo>
                  <a:lnTo>
                    <a:pt x="2906" y="886"/>
                  </a:lnTo>
                  <a:lnTo>
                    <a:pt x="3410" y="753"/>
                  </a:lnTo>
                  <a:close/>
                </a:path>
                <a:path w="3643" h="1080">
                  <a:moveTo>
                    <a:pt x="770" y="315"/>
                  </a:moveTo>
                  <a:lnTo>
                    <a:pt x="261" y="206"/>
                  </a:lnTo>
                  <a:lnTo>
                    <a:pt x="385" y="363"/>
                  </a:lnTo>
                  <a:lnTo>
                    <a:pt x="124" y="569"/>
                  </a:lnTo>
                  <a:lnTo>
                    <a:pt x="372" y="884"/>
                  </a:lnTo>
                  <a:lnTo>
                    <a:pt x="633" y="678"/>
                  </a:lnTo>
                  <a:lnTo>
                    <a:pt x="758" y="836"/>
                  </a:lnTo>
                  <a:lnTo>
                    <a:pt x="770" y="315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480795" y="4464383"/>
            <a:ext cx="1340271" cy="1625264"/>
            <a:chExt cx="1340271" cy="1625264"/>
          </a:xfrm>
        </p:grpSpPr>
        <p:sp>
          <p:nvSpPr>
            <p:cNvPr id="83" name="path"/>
            <p:cNvSpPr/>
            <p:nvPr/>
          </p:nvSpPr>
          <p:spPr>
            <a:xfrm>
              <a:off x="242989" y="527985"/>
              <a:ext cx="1097281" cy="1097279"/>
            </a:xfrm>
            <a:custGeom>
              <a:rect l="0" t="0" r="0" b="0"/>
              <a:pathLst>
                <a:path w="1728" h="1727">
                  <a:moveTo>
                    <a:pt x="0" y="864"/>
                  </a:moveTo>
                  <a:cubicBezTo>
                    <a:pt x="0" y="386"/>
                    <a:pt x="386" y="0"/>
                    <a:pt x="864" y="0"/>
                  </a:cubicBezTo>
                  <a:lnTo>
                    <a:pt x="864" y="0"/>
                  </a:lnTo>
                  <a:lnTo>
                    <a:pt x="864" y="0"/>
                  </a:lnTo>
                  <a:lnTo>
                    <a:pt x="864" y="0"/>
                  </a:lnTo>
                  <a:cubicBezTo>
                    <a:pt x="1341" y="0"/>
                    <a:pt x="1728" y="386"/>
                    <a:pt x="1728" y="864"/>
                  </a:cubicBezTo>
                  <a:lnTo>
                    <a:pt x="1728" y="864"/>
                  </a:lnTo>
                  <a:cubicBezTo>
                    <a:pt x="1728" y="864"/>
                    <a:pt x="1728" y="864"/>
                    <a:pt x="1728" y="864"/>
                  </a:cubicBezTo>
                  <a:lnTo>
                    <a:pt x="1728" y="864"/>
                  </a:lnTo>
                  <a:lnTo>
                    <a:pt x="1728" y="863"/>
                  </a:lnTo>
                  <a:lnTo>
                    <a:pt x="1728" y="863"/>
                  </a:lnTo>
                  <a:cubicBezTo>
                    <a:pt x="1728" y="1341"/>
                    <a:pt x="1341" y="1727"/>
                    <a:pt x="864" y="1727"/>
                  </a:cubicBezTo>
                  <a:lnTo>
                    <a:pt x="864" y="1727"/>
                  </a:lnTo>
                  <a:lnTo>
                    <a:pt x="864" y="1727"/>
                  </a:lnTo>
                  <a:lnTo>
                    <a:pt x="864" y="1727"/>
                  </a:lnTo>
                  <a:cubicBezTo>
                    <a:pt x="386" y="1727"/>
                    <a:pt x="0" y="1341"/>
                    <a:pt x="0" y="863"/>
                  </a:cubicBezTo>
                  <a:lnTo>
                    <a:pt x="0" y="864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0" y="0"/>
              <a:ext cx="641994" cy="600930"/>
            </a:xfrm>
            <a:custGeom>
              <a:rect l="0" t="0" r="0" b="0"/>
              <a:pathLst>
                <a:path w="1011" h="944">
                  <a:moveTo>
                    <a:pt x="361" y="173"/>
                  </a:moveTo>
                  <a:lnTo>
                    <a:pt x="143" y="646"/>
                  </a:lnTo>
                  <a:lnTo>
                    <a:pt x="324" y="559"/>
                  </a:lnTo>
                  <a:lnTo>
                    <a:pt x="468" y="859"/>
                  </a:lnTo>
                  <a:lnTo>
                    <a:pt x="830" y="686"/>
                  </a:lnTo>
                  <a:lnTo>
                    <a:pt x="686" y="386"/>
                  </a:lnTo>
                  <a:lnTo>
                    <a:pt x="867" y="300"/>
                  </a:lnTo>
                  <a:lnTo>
                    <a:pt x="361" y="173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6414615" y="4508862"/>
            <a:ext cx="1350007" cy="1580785"/>
            <a:chExt cx="1350007" cy="1580785"/>
          </a:xfrm>
        </p:grpSpPr>
        <p:sp>
          <p:nvSpPr>
            <p:cNvPr id="85" name="path"/>
            <p:cNvSpPr/>
            <p:nvPr/>
          </p:nvSpPr>
          <p:spPr>
            <a:xfrm>
              <a:off x="0" y="483505"/>
              <a:ext cx="1097282" cy="1097279"/>
            </a:xfrm>
            <a:custGeom>
              <a:rect l="0" t="0" r="0" b="0"/>
              <a:pathLst>
                <a:path w="1728" h="1727">
                  <a:moveTo>
                    <a:pt x="0" y="864"/>
                  </a:moveTo>
                  <a:cubicBezTo>
                    <a:pt x="0" y="386"/>
                    <a:pt x="386" y="0"/>
                    <a:pt x="864" y="0"/>
                  </a:cubicBezTo>
                  <a:lnTo>
                    <a:pt x="864" y="0"/>
                  </a:lnTo>
                  <a:lnTo>
                    <a:pt x="864" y="0"/>
                  </a:lnTo>
                  <a:lnTo>
                    <a:pt x="864" y="0"/>
                  </a:lnTo>
                  <a:cubicBezTo>
                    <a:pt x="1341" y="0"/>
                    <a:pt x="1728" y="386"/>
                    <a:pt x="1728" y="864"/>
                  </a:cubicBezTo>
                  <a:lnTo>
                    <a:pt x="1728" y="864"/>
                  </a:lnTo>
                  <a:cubicBezTo>
                    <a:pt x="1728" y="864"/>
                    <a:pt x="1728" y="864"/>
                    <a:pt x="1728" y="864"/>
                  </a:cubicBezTo>
                  <a:lnTo>
                    <a:pt x="1728" y="864"/>
                  </a:lnTo>
                  <a:lnTo>
                    <a:pt x="1728" y="863"/>
                  </a:lnTo>
                  <a:lnTo>
                    <a:pt x="1728" y="863"/>
                  </a:lnTo>
                  <a:cubicBezTo>
                    <a:pt x="1728" y="1341"/>
                    <a:pt x="1341" y="1727"/>
                    <a:pt x="864" y="1727"/>
                  </a:cubicBezTo>
                  <a:lnTo>
                    <a:pt x="864" y="1727"/>
                  </a:lnTo>
                  <a:lnTo>
                    <a:pt x="864" y="1727"/>
                  </a:lnTo>
                  <a:lnTo>
                    <a:pt x="864" y="1727"/>
                  </a:lnTo>
                  <a:cubicBezTo>
                    <a:pt x="386" y="1727"/>
                    <a:pt x="0" y="1341"/>
                    <a:pt x="0" y="863"/>
                  </a:cubicBezTo>
                  <a:lnTo>
                    <a:pt x="0" y="864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720485" y="0"/>
              <a:ext cx="629522" cy="580622"/>
            </a:xfrm>
            <a:custGeom>
              <a:rect l="0" t="0" r="0" b="0"/>
              <a:pathLst>
                <a:path w="991" h="914">
                  <a:moveTo>
                    <a:pt x="372" y="766"/>
                  </a:moveTo>
                  <a:lnTo>
                    <a:pt x="868" y="605"/>
                  </a:lnTo>
                  <a:lnTo>
                    <a:pt x="682" y="531"/>
                  </a:lnTo>
                  <a:lnTo>
                    <a:pt x="804" y="222"/>
                  </a:lnTo>
                  <a:lnTo>
                    <a:pt x="431" y="74"/>
                  </a:lnTo>
                  <a:lnTo>
                    <a:pt x="309" y="383"/>
                  </a:lnTo>
                  <a:lnTo>
                    <a:pt x="122" y="309"/>
                  </a:lnTo>
                  <a:lnTo>
                    <a:pt x="372" y="766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7" name="textbox 87"/>
          <p:cNvSpPr/>
          <p:nvPr/>
        </p:nvSpPr>
        <p:spPr>
          <a:xfrm>
            <a:off x="442263" y="318468"/>
            <a:ext cx="4218304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2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3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与预期成果</a:t>
            </a:r>
            <a:endParaRPr lang="Microsoft YaHei" altLang="Microsoft YaHei" sz="30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8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08" name="textbox 108"/>
          <p:cNvSpPr/>
          <p:nvPr/>
        </p:nvSpPr>
        <p:spPr>
          <a:xfrm>
            <a:off x="4602014" y="1456113"/>
            <a:ext cx="3075939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3"/>
              </a:lnSpc>
            </a:pPr>
            <a:endParaRPr lang="Arial" altLang="Arial" sz="100"/>
          </a:p>
          <a:p>
            <a:pPr marL="35674" algn="l" rtl="0" eaLnBrk="0">
              <a:lnSpc>
                <a:spcPct val="86000"/>
              </a:lnSpc>
            </a:pP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目标：通过捡垃圾行动，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少垃圾污染，</a:t>
            </a:r>
            <a:endParaRPr lang="Microsoft YaHei" altLang="Microsoft YaHei" sz="1300"/>
          </a:p>
          <a:p>
            <a:pPr marL="12700" algn="l" rtl="0" eaLnBrk="0">
              <a:lnSpc>
                <a:spcPts val="2428"/>
              </a:lnSpc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促进资源回收，提高公众环保意识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09" name="textbox 109"/>
          <p:cNvSpPr/>
          <p:nvPr/>
        </p:nvSpPr>
        <p:spPr>
          <a:xfrm>
            <a:off x="766368" y="3507270"/>
            <a:ext cx="2938145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072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公众环保意识明显提高，形成全社会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</a:t>
            </a:r>
            <a:endParaRPr lang="Microsoft YaHei" altLang="Microsoft YaHei" sz="1300"/>
          </a:p>
          <a:p>
            <a:pPr marL="24872" algn="l" rtl="0" eaLnBrk="0">
              <a:lnSpc>
                <a:spcPts val="2428"/>
              </a:lnSpc>
            </a:pPr>
            <a:r>
              <a:rPr sz="13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同关注环保的良好氛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围。</a:t>
            </a:r>
            <a:endParaRPr lang="Microsoft YaHei" altLang="Microsoft YaHei" sz="1300"/>
          </a:p>
        </p:txBody>
      </p:sp>
      <p:sp>
        <p:nvSpPr>
          <p:cNvPr id="110" name="textbox 110"/>
          <p:cNvSpPr/>
          <p:nvPr/>
        </p:nvSpPr>
        <p:spPr>
          <a:xfrm>
            <a:off x="1195991" y="5190629"/>
            <a:ext cx="2938145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97"/>
              </a:lnSpc>
            </a:pPr>
            <a:endParaRPr lang="Arial" altLang="Arial" sz="100"/>
          </a:p>
          <a:p>
            <a:pPr marL="13557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可回收资源得到充分利用，资源浪费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</a:t>
            </a:r>
            <a:endParaRPr lang="Microsoft YaHei" altLang="Microsoft YaHei" sz="1300"/>
          </a:p>
          <a:p>
            <a:pPr marL="12700" algn="l" rtl="0" eaLnBrk="0">
              <a:lnSpc>
                <a:spcPts val="2420"/>
              </a:lnSpc>
            </a:pPr>
            <a:r>
              <a:rPr sz="13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象得到缓解</a:t>
            </a:r>
            <a:r>
              <a:rPr sz="13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11" name="textbox 111"/>
          <p:cNvSpPr/>
          <p:nvPr/>
        </p:nvSpPr>
        <p:spPr>
          <a:xfrm>
            <a:off x="7992014" y="5191086"/>
            <a:ext cx="2938779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3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垃圾污染得到有效控制，环境质量得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到</a:t>
            </a:r>
            <a:endParaRPr lang="Microsoft YaHei" altLang="Microsoft YaHei" sz="1300"/>
          </a:p>
          <a:p>
            <a:pPr marL="17501" algn="l" rtl="0" eaLnBrk="0">
              <a:lnSpc>
                <a:spcPts val="2419"/>
              </a:lnSpc>
            </a:pPr>
            <a:r>
              <a:rPr sz="12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</a:t>
            </a:r>
            <a:r>
              <a:rPr sz="12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4116255" y="3379293"/>
            <a:ext cx="1097281" cy="1097279"/>
            <a:chExt cx="1097281" cy="1097279"/>
          </a:xfrm>
        </p:grpSpPr>
        <p:sp>
          <p:nvSpPr>
            <p:cNvPr id="112" name="path"/>
            <p:cNvSpPr/>
            <p:nvPr/>
          </p:nvSpPr>
          <p:spPr>
            <a:xfrm>
              <a:off x="0" y="0"/>
              <a:ext cx="1097281" cy="1097279"/>
            </a:xfrm>
            <a:custGeom>
              <a:rect l="0" t="0" r="0" b="0"/>
              <a:pathLst>
                <a:path w="1728" h="1727">
                  <a:moveTo>
                    <a:pt x="0" y="864"/>
                  </a:moveTo>
                  <a:cubicBezTo>
                    <a:pt x="0" y="386"/>
                    <a:pt x="386" y="0"/>
                    <a:pt x="864" y="0"/>
                  </a:cubicBezTo>
                  <a:lnTo>
                    <a:pt x="864" y="0"/>
                  </a:lnTo>
                  <a:lnTo>
                    <a:pt x="864" y="0"/>
                  </a:lnTo>
                  <a:lnTo>
                    <a:pt x="864" y="0"/>
                  </a:lnTo>
                  <a:cubicBezTo>
                    <a:pt x="1341" y="0"/>
                    <a:pt x="1728" y="386"/>
                    <a:pt x="1728" y="864"/>
                  </a:cubicBezTo>
                  <a:lnTo>
                    <a:pt x="1728" y="864"/>
                  </a:lnTo>
                  <a:cubicBezTo>
                    <a:pt x="1728" y="864"/>
                    <a:pt x="1728" y="864"/>
                    <a:pt x="1728" y="864"/>
                  </a:cubicBezTo>
                  <a:lnTo>
                    <a:pt x="1728" y="864"/>
                  </a:lnTo>
                  <a:lnTo>
                    <a:pt x="1728" y="863"/>
                  </a:lnTo>
                  <a:lnTo>
                    <a:pt x="1728" y="863"/>
                  </a:lnTo>
                  <a:cubicBezTo>
                    <a:pt x="1728" y="1341"/>
                    <a:pt x="1341" y="1727"/>
                    <a:pt x="864" y="1727"/>
                  </a:cubicBezTo>
                  <a:lnTo>
                    <a:pt x="864" y="1727"/>
                  </a:lnTo>
                  <a:lnTo>
                    <a:pt x="864" y="1727"/>
                  </a:lnTo>
                  <a:lnTo>
                    <a:pt x="864" y="1727"/>
                  </a:lnTo>
                  <a:cubicBezTo>
                    <a:pt x="386" y="1727"/>
                    <a:pt x="0" y="1341"/>
                    <a:pt x="0" y="863"/>
                  </a:cubicBezTo>
                  <a:lnTo>
                    <a:pt x="0" y="864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301841" y="289648"/>
              <a:ext cx="493600" cy="493600"/>
            </a:xfrm>
            <a:custGeom>
              <a:rect l="0" t="0" r="0" b="0"/>
              <a:pathLst>
                <a:path w="777" h="777">
                  <a:moveTo>
                    <a:pt x="0" y="233"/>
                  </a:moveTo>
                  <a:lnTo>
                    <a:pt x="388" y="0"/>
                  </a:lnTo>
                  <a:lnTo>
                    <a:pt x="777" y="233"/>
                  </a:lnTo>
                  <a:lnTo>
                    <a:pt x="777" y="310"/>
                  </a:lnTo>
                  <a:lnTo>
                    <a:pt x="0" y="310"/>
                  </a:lnTo>
                  <a:lnTo>
                    <a:pt x="0" y="233"/>
                  </a:lnTo>
                  <a:close/>
                  <a:moveTo>
                    <a:pt x="0" y="699"/>
                  </a:moveTo>
                  <a:lnTo>
                    <a:pt x="777" y="699"/>
                  </a:lnTo>
                  <a:lnTo>
                    <a:pt x="777" y="777"/>
                  </a:lnTo>
                  <a:lnTo>
                    <a:pt x="0" y="777"/>
                  </a:lnTo>
                  <a:lnTo>
                    <a:pt x="0" y="699"/>
                  </a:lnTo>
                  <a:close/>
                  <a:moveTo>
                    <a:pt x="77" y="621"/>
                  </a:moveTo>
                  <a:lnTo>
                    <a:pt x="699" y="621"/>
                  </a:lnTo>
                  <a:lnTo>
                    <a:pt x="699" y="699"/>
                  </a:lnTo>
                  <a:lnTo>
                    <a:pt x="77" y="699"/>
                  </a:lnTo>
                  <a:lnTo>
                    <a:pt x="77" y="621"/>
                  </a:lnTo>
                  <a:close/>
                  <a:moveTo>
                    <a:pt x="77" y="310"/>
                  </a:moveTo>
                  <a:lnTo>
                    <a:pt x="233" y="310"/>
                  </a:lnTo>
                  <a:lnTo>
                    <a:pt x="233" y="621"/>
                  </a:lnTo>
                  <a:lnTo>
                    <a:pt x="77" y="621"/>
                  </a:lnTo>
                  <a:lnTo>
                    <a:pt x="77" y="310"/>
                  </a:lnTo>
                  <a:close/>
                  <a:moveTo>
                    <a:pt x="310" y="310"/>
                  </a:moveTo>
                  <a:lnTo>
                    <a:pt x="466" y="310"/>
                  </a:lnTo>
                  <a:lnTo>
                    <a:pt x="466" y="621"/>
                  </a:lnTo>
                  <a:lnTo>
                    <a:pt x="310" y="621"/>
                  </a:lnTo>
                  <a:lnTo>
                    <a:pt x="310" y="310"/>
                  </a:lnTo>
                  <a:close/>
                  <a:moveTo>
                    <a:pt x="544" y="310"/>
                  </a:moveTo>
                  <a:lnTo>
                    <a:pt x="699" y="310"/>
                  </a:lnTo>
                  <a:lnTo>
                    <a:pt x="699" y="621"/>
                  </a:lnTo>
                  <a:lnTo>
                    <a:pt x="544" y="621"/>
                  </a:lnTo>
                  <a:lnTo>
                    <a:pt x="544" y="31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6973588" y="3379293"/>
            <a:ext cx="1097281" cy="1097279"/>
            <a:chExt cx="1097281" cy="1097279"/>
          </a:xfrm>
        </p:grpSpPr>
        <p:sp>
          <p:nvSpPr>
            <p:cNvPr id="114" name="path"/>
            <p:cNvSpPr/>
            <p:nvPr/>
          </p:nvSpPr>
          <p:spPr>
            <a:xfrm>
              <a:off x="0" y="0"/>
              <a:ext cx="1097281" cy="1097279"/>
            </a:xfrm>
            <a:custGeom>
              <a:rect l="0" t="0" r="0" b="0"/>
              <a:pathLst>
                <a:path w="1728" h="1727">
                  <a:moveTo>
                    <a:pt x="0" y="864"/>
                  </a:moveTo>
                  <a:cubicBezTo>
                    <a:pt x="0" y="386"/>
                    <a:pt x="386" y="0"/>
                    <a:pt x="864" y="0"/>
                  </a:cubicBezTo>
                  <a:lnTo>
                    <a:pt x="864" y="0"/>
                  </a:lnTo>
                  <a:lnTo>
                    <a:pt x="864" y="0"/>
                  </a:lnTo>
                  <a:lnTo>
                    <a:pt x="864" y="0"/>
                  </a:lnTo>
                  <a:cubicBezTo>
                    <a:pt x="1341" y="0"/>
                    <a:pt x="1728" y="386"/>
                    <a:pt x="1728" y="864"/>
                  </a:cubicBezTo>
                  <a:lnTo>
                    <a:pt x="1728" y="864"/>
                  </a:lnTo>
                  <a:cubicBezTo>
                    <a:pt x="1728" y="864"/>
                    <a:pt x="1728" y="864"/>
                    <a:pt x="1728" y="864"/>
                  </a:cubicBezTo>
                  <a:lnTo>
                    <a:pt x="1728" y="864"/>
                  </a:lnTo>
                  <a:lnTo>
                    <a:pt x="1728" y="863"/>
                  </a:lnTo>
                  <a:lnTo>
                    <a:pt x="1728" y="863"/>
                  </a:lnTo>
                  <a:cubicBezTo>
                    <a:pt x="1728" y="1341"/>
                    <a:pt x="1341" y="1727"/>
                    <a:pt x="864" y="1727"/>
                  </a:cubicBezTo>
                  <a:lnTo>
                    <a:pt x="864" y="1727"/>
                  </a:lnTo>
                  <a:lnTo>
                    <a:pt x="864" y="1727"/>
                  </a:lnTo>
                  <a:lnTo>
                    <a:pt x="864" y="1727"/>
                  </a:lnTo>
                  <a:cubicBezTo>
                    <a:pt x="386" y="1727"/>
                    <a:pt x="0" y="1341"/>
                    <a:pt x="0" y="863"/>
                  </a:cubicBezTo>
                  <a:lnTo>
                    <a:pt x="0" y="864"/>
                  </a:lnTo>
                  <a:close/>
                </a:path>
              </a:pathLst>
            </a:custGeom>
            <a:solidFill>
              <a:srgbClr val="007D4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292477" y="312304"/>
              <a:ext cx="512333" cy="448291"/>
            </a:xfrm>
            <a:custGeom>
              <a:rect l="0" t="0" r="0" b="0"/>
              <a:pathLst>
                <a:path w="805" h="705">
                  <a:moveTo>
                    <a:pt x="0" y="504"/>
                  </a:moveTo>
                  <a:lnTo>
                    <a:pt x="403" y="605"/>
                  </a:lnTo>
                  <a:lnTo>
                    <a:pt x="806" y="504"/>
                  </a:lnTo>
                  <a:lnTo>
                    <a:pt x="806" y="605"/>
                  </a:lnTo>
                  <a:lnTo>
                    <a:pt x="403" y="705"/>
                  </a:lnTo>
                  <a:lnTo>
                    <a:pt x="0" y="605"/>
                  </a:lnTo>
                  <a:lnTo>
                    <a:pt x="0" y="504"/>
                  </a:lnTo>
                  <a:close/>
                  <a:moveTo>
                    <a:pt x="0" y="302"/>
                  </a:moveTo>
                  <a:lnTo>
                    <a:pt x="403" y="403"/>
                  </a:lnTo>
                  <a:lnTo>
                    <a:pt x="806" y="302"/>
                  </a:lnTo>
                  <a:lnTo>
                    <a:pt x="806" y="403"/>
                  </a:lnTo>
                  <a:lnTo>
                    <a:pt x="403" y="504"/>
                  </a:lnTo>
                  <a:lnTo>
                    <a:pt x="0" y="403"/>
                  </a:lnTo>
                  <a:lnTo>
                    <a:pt x="0" y="302"/>
                  </a:lnTo>
                  <a:close/>
                  <a:moveTo>
                    <a:pt x="0" y="100"/>
                  </a:moveTo>
                  <a:lnTo>
                    <a:pt x="403" y="0"/>
                  </a:lnTo>
                  <a:lnTo>
                    <a:pt x="806" y="100"/>
                  </a:lnTo>
                  <a:lnTo>
                    <a:pt x="806" y="201"/>
                  </a:lnTo>
                  <a:lnTo>
                    <a:pt x="403" y="302"/>
                  </a:lnTo>
                  <a:lnTo>
                    <a:pt x="0" y="201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6" name="path"/>
          <p:cNvSpPr/>
          <p:nvPr/>
        </p:nvSpPr>
        <p:spPr>
          <a:xfrm>
            <a:off x="6589032" y="5322952"/>
            <a:ext cx="750951" cy="436113"/>
          </a:xfrm>
          <a:custGeom>
            <a:rect l="0" t="0" r="0" b="0"/>
            <a:pathLst>
              <a:path w="1182" h="686">
                <a:moveTo>
                  <a:pt x="916" y="387"/>
                </a:moveTo>
                <a:cubicBezTo>
                  <a:pt x="916" y="387"/>
                  <a:pt x="787" y="255"/>
                  <a:pt x="609" y="255"/>
                </a:cubicBezTo>
                <a:lnTo>
                  <a:pt x="609" y="255"/>
                </a:lnTo>
                <a:cubicBezTo>
                  <a:pt x="436" y="255"/>
                  <a:pt x="264" y="387"/>
                  <a:pt x="264" y="387"/>
                </a:cubicBezTo>
                <a:lnTo>
                  <a:pt x="264" y="387"/>
                </a:lnTo>
                <a:lnTo>
                  <a:pt x="168" y="346"/>
                </a:lnTo>
                <a:lnTo>
                  <a:pt x="168" y="465"/>
                </a:lnTo>
                <a:lnTo>
                  <a:pt x="168" y="465"/>
                </a:lnTo>
                <a:cubicBezTo>
                  <a:pt x="183" y="470"/>
                  <a:pt x="194" y="484"/>
                  <a:pt x="194" y="501"/>
                </a:cubicBezTo>
                <a:lnTo>
                  <a:pt x="194" y="501"/>
                </a:lnTo>
                <a:cubicBezTo>
                  <a:pt x="194" y="518"/>
                  <a:pt x="183" y="532"/>
                  <a:pt x="167" y="537"/>
                </a:cubicBezTo>
                <a:lnTo>
                  <a:pt x="167" y="537"/>
                </a:lnTo>
                <a:lnTo>
                  <a:pt x="196" y="616"/>
                </a:lnTo>
                <a:lnTo>
                  <a:pt x="112" y="616"/>
                </a:lnTo>
                <a:lnTo>
                  <a:pt x="140" y="536"/>
                </a:lnTo>
                <a:lnTo>
                  <a:pt x="140" y="536"/>
                </a:lnTo>
                <a:cubicBezTo>
                  <a:pt x="127" y="530"/>
                  <a:pt x="117" y="517"/>
                  <a:pt x="117" y="501"/>
                </a:cubicBezTo>
                <a:lnTo>
                  <a:pt x="117" y="501"/>
                </a:lnTo>
                <a:cubicBezTo>
                  <a:pt x="117" y="485"/>
                  <a:pt x="126" y="472"/>
                  <a:pt x="140" y="466"/>
                </a:cubicBezTo>
                <a:lnTo>
                  <a:pt x="140" y="466"/>
                </a:lnTo>
                <a:lnTo>
                  <a:pt x="140" y="335"/>
                </a:lnTo>
                <a:lnTo>
                  <a:pt x="0" y="276"/>
                </a:lnTo>
                <a:lnTo>
                  <a:pt x="616" y="0"/>
                </a:lnTo>
                <a:lnTo>
                  <a:pt x="1182" y="280"/>
                </a:lnTo>
                <a:lnTo>
                  <a:pt x="916" y="387"/>
                </a:lnTo>
                <a:close/>
                <a:moveTo>
                  <a:pt x="602" y="322"/>
                </a:moveTo>
                <a:cubicBezTo>
                  <a:pt x="781" y="322"/>
                  <a:pt x="869" y="416"/>
                  <a:pt x="869" y="416"/>
                </a:cubicBezTo>
                <a:lnTo>
                  <a:pt x="869" y="416"/>
                </a:lnTo>
                <a:lnTo>
                  <a:pt x="869" y="613"/>
                </a:lnTo>
                <a:lnTo>
                  <a:pt x="869" y="613"/>
                </a:lnTo>
                <a:cubicBezTo>
                  <a:pt x="869" y="613"/>
                  <a:pt x="777" y="686"/>
                  <a:pt x="588" y="686"/>
                </a:cubicBezTo>
                <a:lnTo>
                  <a:pt x="588" y="686"/>
                </a:lnTo>
                <a:cubicBezTo>
                  <a:pt x="399" y="686"/>
                  <a:pt x="336" y="613"/>
                  <a:pt x="336" y="613"/>
                </a:cubicBezTo>
                <a:lnTo>
                  <a:pt x="336" y="613"/>
                </a:lnTo>
                <a:lnTo>
                  <a:pt x="336" y="416"/>
                </a:lnTo>
                <a:lnTo>
                  <a:pt x="336" y="416"/>
                </a:lnTo>
                <a:cubicBezTo>
                  <a:pt x="336" y="416"/>
                  <a:pt x="423" y="322"/>
                  <a:pt x="602" y="322"/>
                </a:cubicBezTo>
                <a:moveTo>
                  <a:pt x="599" y="644"/>
                </a:moveTo>
                <a:cubicBezTo>
                  <a:pt x="723" y="644"/>
                  <a:pt x="823" y="619"/>
                  <a:pt x="823" y="588"/>
                </a:cubicBezTo>
                <a:lnTo>
                  <a:pt x="823" y="588"/>
                </a:lnTo>
                <a:cubicBezTo>
                  <a:pt x="823" y="557"/>
                  <a:pt x="723" y="532"/>
                  <a:pt x="599" y="532"/>
                </a:cubicBezTo>
                <a:lnTo>
                  <a:pt x="599" y="532"/>
                </a:lnTo>
                <a:cubicBezTo>
                  <a:pt x="475" y="532"/>
                  <a:pt x="374" y="557"/>
                  <a:pt x="374" y="588"/>
                </a:cubicBezTo>
                <a:lnTo>
                  <a:pt x="374" y="588"/>
                </a:lnTo>
                <a:cubicBezTo>
                  <a:pt x="374" y="619"/>
                  <a:pt x="475" y="644"/>
                  <a:pt x="599" y="644"/>
                </a:cubicBez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7" name="path"/>
          <p:cNvSpPr/>
          <p:nvPr/>
        </p:nvSpPr>
        <p:spPr>
          <a:xfrm>
            <a:off x="5034006" y="5314781"/>
            <a:ext cx="476843" cy="476842"/>
          </a:xfrm>
          <a:custGeom>
            <a:rect l="0" t="0" r="0" b="0"/>
            <a:pathLst>
              <a:path w="750" h="750">
                <a:moveTo>
                  <a:pt x="287" y="450"/>
                </a:moveTo>
                <a:lnTo>
                  <a:pt x="75" y="450"/>
                </a:lnTo>
                <a:lnTo>
                  <a:pt x="75" y="750"/>
                </a:lnTo>
                <a:lnTo>
                  <a:pt x="0" y="750"/>
                </a:lnTo>
                <a:lnTo>
                  <a:pt x="0" y="0"/>
                </a:lnTo>
                <a:lnTo>
                  <a:pt x="450" y="0"/>
                </a:lnTo>
                <a:lnTo>
                  <a:pt x="463" y="75"/>
                </a:lnTo>
                <a:lnTo>
                  <a:pt x="750" y="75"/>
                </a:lnTo>
                <a:lnTo>
                  <a:pt x="638" y="300"/>
                </a:lnTo>
                <a:lnTo>
                  <a:pt x="750" y="525"/>
                </a:lnTo>
                <a:lnTo>
                  <a:pt x="300" y="525"/>
                </a:lnTo>
                <a:lnTo>
                  <a:pt x="287" y="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8" name="path"/>
          <p:cNvSpPr/>
          <p:nvPr/>
        </p:nvSpPr>
        <p:spPr>
          <a:xfrm>
            <a:off x="5856871" y="2918590"/>
            <a:ext cx="481938" cy="464048"/>
          </a:xfrm>
          <a:custGeom>
            <a:rect l="0" t="0" r="0" b="0"/>
            <a:pathLst>
              <a:path w="758" h="730">
                <a:moveTo>
                  <a:pt x="378" y="0"/>
                </a:moveTo>
                <a:lnTo>
                  <a:pt x="2" y="161"/>
                </a:lnTo>
                <a:lnTo>
                  <a:pt x="378" y="322"/>
                </a:lnTo>
                <a:lnTo>
                  <a:pt x="758" y="161"/>
                </a:lnTo>
                <a:lnTo>
                  <a:pt x="378" y="0"/>
                </a:lnTo>
                <a:close/>
                <a:moveTo>
                  <a:pt x="393" y="342"/>
                </a:moveTo>
                <a:lnTo>
                  <a:pt x="393" y="730"/>
                </a:lnTo>
                <a:lnTo>
                  <a:pt x="758" y="557"/>
                </a:lnTo>
                <a:lnTo>
                  <a:pt x="758" y="187"/>
                </a:lnTo>
                <a:lnTo>
                  <a:pt x="393" y="342"/>
                </a:lnTo>
                <a:close/>
                <a:moveTo>
                  <a:pt x="0" y="557"/>
                </a:moveTo>
                <a:lnTo>
                  <a:pt x="366" y="730"/>
                </a:lnTo>
                <a:lnTo>
                  <a:pt x="366" y="342"/>
                </a:lnTo>
                <a:lnTo>
                  <a:pt x="0" y="187"/>
                </a:lnTo>
                <a:lnTo>
                  <a:pt x="0" y="5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9" name="path"/>
          <p:cNvSpPr/>
          <p:nvPr/>
        </p:nvSpPr>
        <p:spPr>
          <a:xfrm>
            <a:off x="5884215" y="5286197"/>
            <a:ext cx="422364" cy="509625"/>
          </a:xfrm>
          <a:custGeom>
            <a:rect l="0" t="0" r="0" b="0"/>
            <a:pathLst>
              <a:path w="665" h="802">
                <a:moveTo>
                  <a:pt x="0" y="401"/>
                </a:moveTo>
                <a:lnTo>
                  <a:pt x="332" y="802"/>
                </a:lnTo>
                <a:lnTo>
                  <a:pt x="332" y="601"/>
                </a:lnTo>
                <a:lnTo>
                  <a:pt x="665" y="601"/>
                </a:lnTo>
                <a:lnTo>
                  <a:pt x="665" y="200"/>
                </a:lnTo>
                <a:lnTo>
                  <a:pt x="332" y="200"/>
                </a:lnTo>
                <a:lnTo>
                  <a:pt x="332" y="0"/>
                </a:lnTo>
                <a:lnTo>
                  <a:pt x="0" y="401"/>
                </a:lnTo>
                <a:close/>
              </a:path>
            </a:pathLst>
          </a:custGeom>
          <a:solidFill>
            <a:srgbClr val="34822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0" name="textbox 120"/>
          <p:cNvSpPr/>
          <p:nvPr/>
        </p:nvSpPr>
        <p:spPr>
          <a:xfrm>
            <a:off x="8286101" y="3523336"/>
            <a:ext cx="708659" cy="2101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309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预期成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果</a:t>
            </a:r>
            <a:endParaRPr lang="Microsoft YaHei" altLang="Microsoft YaHei" sz="13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1" name="picture 1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1205680" y="1119304"/>
            <a:ext cx="4691379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2817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7600"/>
          </a:p>
          <a:p>
            <a:pPr algn="l" rtl="0" eaLnBrk="0">
              <a:lnSpc>
                <a:spcPct val="155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1141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活动策划与准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</a:t>
            </a:r>
            <a:endParaRPr lang="Microsoft YaHei" altLang="Microsoft YaHei" sz="38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algn="l" rtl="0" eaLnBrk="0">
              <a:lnSpc>
                <a:spcPct val="7035"/>
              </a:lnSpc>
            </a:pPr>
            <a:endParaRPr lang="Arial" altLang="Arial" sz="100"/>
          </a:p>
          <a:p>
            <a:pPr marL="44760" algn="l" rtl="0" eaLnBrk="0">
              <a:lnSpc>
                <a:spcPct val="85000"/>
              </a:lnSpc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3" name="picture 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活动主题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和口号</a:t>
            </a:r>
            <a:endParaRPr lang="Microsoft YaHei" altLang="Microsoft YaHei" sz="3000"/>
          </a:p>
        </p:txBody>
      </p:sp>
      <p:grpSp>
        <p:nvGrpSpPr>
          <p:cNvPr id="32" name="group 3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2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145" name="picture 1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43277" y="2137685"/>
            <a:ext cx="9258396" cy="76200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5558" y="4791352"/>
            <a:ext cx="9258396" cy="76200"/>
          </a:xfrm>
          <a:prstGeom prst="rect">
            <a:avLst/>
          </a:prstGeom>
        </p:spPr>
      </p:pic>
      <p:sp>
        <p:nvSpPr>
          <p:cNvPr id="147" name="textbox 147"/>
          <p:cNvSpPr/>
          <p:nvPr/>
        </p:nvSpPr>
        <p:spPr>
          <a:xfrm>
            <a:off x="1401673" y="5083677"/>
            <a:ext cx="2654300" cy="2336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99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7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捡垃圾，护环境，我们在行动！</a:t>
            </a:r>
            <a:endParaRPr lang="Microsoft YaHei" altLang="Microsoft YaHei" sz="1500"/>
          </a:p>
        </p:txBody>
      </p:sp>
      <p:sp>
        <p:nvSpPr>
          <p:cNvPr id="148" name="textbox 148"/>
          <p:cNvSpPr/>
          <p:nvPr/>
        </p:nvSpPr>
        <p:spPr>
          <a:xfrm>
            <a:off x="1413675" y="2388292"/>
            <a:ext cx="2118995" cy="234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4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环保，共建绿色家园</a:t>
            </a:r>
            <a:endParaRPr lang="Microsoft YaHei" altLang="Microsoft YaHei" sz="1500"/>
          </a:p>
        </p:txBody>
      </p:sp>
      <p:sp>
        <p:nvSpPr>
          <p:cNvPr id="149" name="textbox 149"/>
          <p:cNvSpPr/>
          <p:nvPr/>
        </p:nvSpPr>
        <p:spPr>
          <a:xfrm>
            <a:off x="1414780" y="1628837"/>
            <a:ext cx="1045210" cy="3060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63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</a:t>
            </a:r>
            <a:endParaRPr lang="Microsoft YaHei" altLang="Microsoft YaHei" sz="2000"/>
          </a:p>
        </p:txBody>
      </p:sp>
      <p:sp>
        <p:nvSpPr>
          <p:cNvPr id="150" name="textbox 150"/>
          <p:cNvSpPr/>
          <p:nvPr/>
        </p:nvSpPr>
        <p:spPr>
          <a:xfrm>
            <a:off x="1402587" y="4349443"/>
            <a:ext cx="1045210" cy="3028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191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口号</a:t>
            </a:r>
            <a:endParaRPr lang="Microsoft YaHei" altLang="Microsoft YaHei" sz="20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97800" y="1295400"/>
            <a:ext cx="3679824" cy="4906431"/>
          </a:xfrm>
          <a:prstGeom prst="rect">
            <a:avLst/>
          </a:prstGeom>
        </p:spPr>
      </p:pic>
      <p:sp>
        <p:nvSpPr>
          <p:cNvPr id="153" name="textbox 153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活动时间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和地点安排</a:t>
            </a:r>
            <a:endParaRPr lang="Microsoft YaHei" altLang="Microsoft YaHei" sz="3000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4" name="textbox 174"/>
          <p:cNvSpPr/>
          <p:nvPr/>
        </p:nvSpPr>
        <p:spPr>
          <a:xfrm>
            <a:off x="803194" y="4280899"/>
            <a:ext cx="1737995" cy="812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702"/>
              </a:lnSpc>
            </a:pPr>
            <a:endParaRPr lang="Arial" altLang="Arial" sz="100"/>
          </a:p>
          <a:p>
            <a:pPr marL="14357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活动地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23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公园及周边街道</a:t>
            </a:r>
            <a:endParaRPr lang="Microsoft YaHei" altLang="Microsoft YaHei" sz="1500"/>
          </a:p>
        </p:txBody>
      </p:sp>
      <p:sp>
        <p:nvSpPr>
          <p:cNvPr id="175" name="textbox 175"/>
          <p:cNvSpPr/>
          <p:nvPr/>
        </p:nvSpPr>
        <p:spPr>
          <a:xfrm>
            <a:off x="876668" y="1746273"/>
            <a:ext cx="1741170" cy="7943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014"/>
              </a:lnSpc>
            </a:pPr>
            <a:endParaRPr lang="Arial" altLang="Arial" sz="100"/>
          </a:p>
          <a:p>
            <a:pPr marL="15119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活动时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间</a:t>
            </a:r>
            <a:endParaRPr lang="Microsoft YaHei" altLang="Microsoft YaHei" sz="23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末上午9:00-11:30</a:t>
            </a:r>
            <a:endParaRPr lang="Microsoft YaHei" altLang="Microsoft YaHei" sz="1500"/>
          </a:p>
        </p:txBody>
      </p:sp>
      <p:sp>
        <p:nvSpPr>
          <p:cNvPr id="176" name="rect"/>
          <p:cNvSpPr/>
          <p:nvPr/>
        </p:nvSpPr>
        <p:spPr>
          <a:xfrm>
            <a:off x="799767" y="3629457"/>
            <a:ext cx="805750" cy="122999"/>
          </a:xfrm>
          <a:prstGeom prst="rect">
            <a:avLst/>
          </a:prstGeom>
          <a:solidFill>
            <a:srgbClr val="45AE37">
              <a:alpha val="95686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7" name="rect"/>
          <p:cNvSpPr/>
          <p:nvPr/>
        </p:nvSpPr>
        <p:spPr>
          <a:xfrm>
            <a:off x="831493" y="5955115"/>
            <a:ext cx="805749" cy="12299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8" name="rect"/>
          <p:cNvSpPr/>
          <p:nvPr/>
        </p:nvSpPr>
        <p:spPr>
          <a:xfrm>
            <a:off x="1585873" y="6022201"/>
            <a:ext cx="6181974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9" name="rect"/>
          <p:cNvSpPr/>
          <p:nvPr/>
        </p:nvSpPr>
        <p:spPr>
          <a:xfrm>
            <a:off x="1554148" y="3696544"/>
            <a:ext cx="6181974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81" name="textbox 181"/>
          <p:cNvSpPr/>
          <p:nvPr/>
        </p:nvSpPr>
        <p:spPr>
          <a:xfrm>
            <a:off x="442263" y="318468"/>
            <a:ext cx="4218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及预算计划</a:t>
            </a:r>
            <a:endParaRPr lang="Microsoft YaHei" altLang="Microsoft YaHei" sz="3000"/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202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textbox 203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3000"/>
                </a:lnSpc>
              </a:pPr>
              <a:endParaRPr lang="Arial" altLang="Arial" sz="10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marL="34765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204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textbox 205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3000"/>
                </a:lnSpc>
              </a:pPr>
              <a:endParaRPr lang="Arial" altLang="Arial" sz="10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marL="34765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206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textbox 207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28159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  <p:sp>
        <p:nvSpPr>
          <p:cNvPr id="208" name="textbox 208"/>
          <p:cNvSpPr/>
          <p:nvPr/>
        </p:nvSpPr>
        <p:spPr>
          <a:xfrm>
            <a:off x="6208648" y="3735293"/>
            <a:ext cx="2881629" cy="2336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90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袋、手套、垃圾夹等清洁工具</a:t>
            </a:r>
            <a:endParaRPr lang="Microsoft YaHei" altLang="Microsoft YaHei" sz="1500"/>
          </a:p>
        </p:txBody>
      </p:sp>
      <p:sp>
        <p:nvSpPr>
          <p:cNvPr id="209" name="textbox 209"/>
          <p:cNvSpPr/>
          <p:nvPr/>
        </p:nvSpPr>
        <p:spPr>
          <a:xfrm>
            <a:off x="6190458" y="5232894"/>
            <a:ext cx="2306954" cy="2336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43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宣传海报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、传单等宣传资料</a:t>
            </a:r>
            <a:endParaRPr lang="Microsoft YaHei" altLang="Microsoft YaHei" sz="1500"/>
          </a:p>
        </p:txBody>
      </p:sp>
      <p:sp>
        <p:nvSpPr>
          <p:cNvPr id="210" name="textbox 210"/>
          <p:cNvSpPr/>
          <p:nvPr/>
        </p:nvSpPr>
        <p:spPr>
          <a:xfrm>
            <a:off x="6189125" y="2032659"/>
            <a:ext cx="784225" cy="2336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43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1900927" y="1443017"/>
            <a:ext cx="9440841" cy="1219200"/>
            <a:chExt cx="9440841" cy="1219200"/>
          </a:xfrm>
        </p:grpSpPr>
        <p:sp>
          <p:nvSpPr>
            <p:cNvPr id="212" name="path"/>
            <p:cNvSpPr/>
            <p:nvPr/>
          </p:nvSpPr>
          <p:spPr>
            <a:xfrm>
              <a:off x="0" y="0"/>
              <a:ext cx="9440841" cy="1219200"/>
            </a:xfrm>
            <a:custGeom>
              <a:rect l="0" t="0" r="0" b="0"/>
              <a:pathLst>
                <a:path w="14867" h="1920">
                  <a:moveTo>
                    <a:pt x="395" y="320"/>
                  </a:moveTo>
                  <a:cubicBezTo>
                    <a:pt x="395" y="143"/>
                    <a:pt x="538" y="0"/>
                    <a:pt x="715" y="0"/>
                  </a:cubicBezTo>
                  <a:lnTo>
                    <a:pt x="715" y="0"/>
                  </a:lnTo>
                  <a:lnTo>
                    <a:pt x="14547" y="0"/>
                  </a:lnTo>
                  <a:lnTo>
                    <a:pt x="14547" y="0"/>
                  </a:lnTo>
                  <a:lnTo>
                    <a:pt x="14547" y="0"/>
                  </a:lnTo>
                  <a:cubicBezTo>
                    <a:pt x="14724" y="0"/>
                    <a:pt x="14867" y="143"/>
                    <a:pt x="14867" y="320"/>
                  </a:cubicBezTo>
                  <a:lnTo>
                    <a:pt x="14867" y="320"/>
                  </a:lnTo>
                  <a:cubicBezTo>
                    <a:pt x="14867" y="320"/>
                    <a:pt x="14867" y="320"/>
                    <a:pt x="14867" y="320"/>
                  </a:cubicBezTo>
                  <a:lnTo>
                    <a:pt x="14867" y="320"/>
                  </a:lnTo>
                  <a:lnTo>
                    <a:pt x="14867" y="1599"/>
                  </a:lnTo>
                  <a:lnTo>
                    <a:pt x="14867" y="1599"/>
                  </a:lnTo>
                  <a:lnTo>
                    <a:pt x="14867" y="1599"/>
                  </a:lnTo>
                  <a:cubicBezTo>
                    <a:pt x="14867" y="1776"/>
                    <a:pt x="14724" y="1920"/>
                    <a:pt x="14547" y="1920"/>
                  </a:cubicBezTo>
                  <a:lnTo>
                    <a:pt x="14547" y="1920"/>
                  </a:lnTo>
                  <a:lnTo>
                    <a:pt x="715" y="1920"/>
                  </a:lnTo>
                  <a:lnTo>
                    <a:pt x="715" y="1920"/>
                  </a:lnTo>
                  <a:lnTo>
                    <a:pt x="715" y="1920"/>
                  </a:lnTo>
                  <a:cubicBezTo>
                    <a:pt x="538" y="1920"/>
                    <a:pt x="395" y="1776"/>
                    <a:pt x="395" y="1599"/>
                  </a:cubicBezTo>
                  <a:lnTo>
                    <a:pt x="395" y="320"/>
                  </a:lnTo>
                  <a:close/>
                </a:path>
                <a:path w="14867" h="1920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textbox 213"/>
            <p:cNvSpPr/>
            <p:nvPr/>
          </p:nvSpPr>
          <p:spPr>
            <a:xfrm>
              <a:off x="-12700" y="-12700"/>
              <a:ext cx="9466580" cy="126428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marL="633970" algn="l" rtl="0" eaLnBrk="0">
                <a:lnSpc>
                  <a:spcPct val="91000"/>
                </a:lnSpc>
                <a:spcBef>
                  <a:spcPts val="7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志愿者招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募及培训</a:t>
              </a:r>
              <a:endParaRPr lang="Microsoft YaHei" altLang="Microsoft YaHei" sz="1500"/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1900927" y="3201438"/>
            <a:ext cx="9440841" cy="1219200"/>
            <a:chExt cx="9440841" cy="1219200"/>
          </a:xfrm>
        </p:grpSpPr>
        <p:sp>
          <p:nvSpPr>
            <p:cNvPr id="214" name="path"/>
            <p:cNvSpPr/>
            <p:nvPr/>
          </p:nvSpPr>
          <p:spPr>
            <a:xfrm>
              <a:off x="0" y="0"/>
              <a:ext cx="9440841" cy="1219200"/>
            </a:xfrm>
            <a:custGeom>
              <a:rect l="0" t="0" r="0" b="0"/>
              <a:pathLst>
                <a:path w="14867" h="1920">
                  <a:moveTo>
                    <a:pt x="395" y="320"/>
                  </a:moveTo>
                  <a:cubicBezTo>
                    <a:pt x="395" y="143"/>
                    <a:pt x="538" y="0"/>
                    <a:pt x="715" y="0"/>
                  </a:cubicBezTo>
                  <a:lnTo>
                    <a:pt x="715" y="0"/>
                  </a:lnTo>
                  <a:lnTo>
                    <a:pt x="14547" y="0"/>
                  </a:lnTo>
                  <a:lnTo>
                    <a:pt x="14547" y="0"/>
                  </a:lnTo>
                  <a:lnTo>
                    <a:pt x="14547" y="0"/>
                  </a:lnTo>
                  <a:cubicBezTo>
                    <a:pt x="14724" y="0"/>
                    <a:pt x="14867" y="143"/>
                    <a:pt x="14867" y="320"/>
                  </a:cubicBezTo>
                  <a:lnTo>
                    <a:pt x="14867" y="320"/>
                  </a:lnTo>
                  <a:cubicBezTo>
                    <a:pt x="14867" y="320"/>
                    <a:pt x="14867" y="320"/>
                    <a:pt x="14867" y="320"/>
                  </a:cubicBezTo>
                  <a:lnTo>
                    <a:pt x="14867" y="320"/>
                  </a:lnTo>
                  <a:lnTo>
                    <a:pt x="14867" y="1599"/>
                  </a:lnTo>
                  <a:lnTo>
                    <a:pt x="14867" y="1599"/>
                  </a:lnTo>
                  <a:lnTo>
                    <a:pt x="14867" y="1599"/>
                  </a:lnTo>
                  <a:cubicBezTo>
                    <a:pt x="14867" y="1776"/>
                    <a:pt x="14724" y="1920"/>
                    <a:pt x="14547" y="1920"/>
                  </a:cubicBezTo>
                  <a:lnTo>
                    <a:pt x="14547" y="1920"/>
                  </a:lnTo>
                  <a:lnTo>
                    <a:pt x="715" y="1920"/>
                  </a:lnTo>
                  <a:lnTo>
                    <a:pt x="715" y="1920"/>
                  </a:lnTo>
                  <a:lnTo>
                    <a:pt x="715" y="1920"/>
                  </a:lnTo>
                  <a:cubicBezTo>
                    <a:pt x="538" y="1920"/>
                    <a:pt x="395" y="1776"/>
                    <a:pt x="395" y="1599"/>
                  </a:cubicBezTo>
                  <a:lnTo>
                    <a:pt x="395" y="320"/>
                  </a:lnTo>
                  <a:close/>
                </a:path>
                <a:path w="14867" h="1920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textbox 215"/>
            <p:cNvSpPr/>
            <p:nvPr/>
          </p:nvSpPr>
          <p:spPr>
            <a:xfrm>
              <a:off x="-12700" y="-12700"/>
              <a:ext cx="9466580" cy="12636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marL="571048" algn="l" rtl="0" eaLnBrk="0">
                <a:lnSpc>
                  <a:spcPct val="91000"/>
                </a:lnSpc>
                <a:spcBef>
                  <a:spcPts val="7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预算计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划</a:t>
              </a:r>
              <a:endParaRPr lang="Microsoft YaHei" altLang="Microsoft YaHei" sz="1500"/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1900927" y="4959858"/>
            <a:ext cx="9440841" cy="1219200"/>
            <a:chExt cx="9440841" cy="1219200"/>
          </a:xfrm>
        </p:grpSpPr>
        <p:sp>
          <p:nvSpPr>
            <p:cNvPr id="216" name="path"/>
            <p:cNvSpPr/>
            <p:nvPr/>
          </p:nvSpPr>
          <p:spPr>
            <a:xfrm>
              <a:off x="0" y="0"/>
              <a:ext cx="9440841" cy="1219200"/>
            </a:xfrm>
            <a:custGeom>
              <a:rect l="0" t="0" r="0" b="0"/>
              <a:pathLst>
                <a:path w="14867" h="1920">
                  <a:moveTo>
                    <a:pt x="395" y="320"/>
                  </a:moveTo>
                  <a:cubicBezTo>
                    <a:pt x="395" y="143"/>
                    <a:pt x="538" y="0"/>
                    <a:pt x="715" y="0"/>
                  </a:cubicBezTo>
                  <a:lnTo>
                    <a:pt x="715" y="0"/>
                  </a:lnTo>
                  <a:lnTo>
                    <a:pt x="14547" y="0"/>
                  </a:lnTo>
                  <a:lnTo>
                    <a:pt x="14547" y="0"/>
                  </a:lnTo>
                  <a:lnTo>
                    <a:pt x="14547" y="0"/>
                  </a:lnTo>
                  <a:cubicBezTo>
                    <a:pt x="14724" y="0"/>
                    <a:pt x="14867" y="143"/>
                    <a:pt x="14867" y="320"/>
                  </a:cubicBezTo>
                  <a:lnTo>
                    <a:pt x="14867" y="320"/>
                  </a:lnTo>
                  <a:cubicBezTo>
                    <a:pt x="14867" y="320"/>
                    <a:pt x="14867" y="320"/>
                    <a:pt x="14867" y="320"/>
                  </a:cubicBezTo>
                  <a:lnTo>
                    <a:pt x="14867" y="320"/>
                  </a:lnTo>
                  <a:lnTo>
                    <a:pt x="14867" y="1599"/>
                  </a:lnTo>
                  <a:lnTo>
                    <a:pt x="14867" y="1599"/>
                  </a:lnTo>
                  <a:lnTo>
                    <a:pt x="14867" y="1599"/>
                  </a:lnTo>
                  <a:cubicBezTo>
                    <a:pt x="14867" y="1776"/>
                    <a:pt x="14724" y="1919"/>
                    <a:pt x="14547" y="1919"/>
                  </a:cubicBezTo>
                  <a:lnTo>
                    <a:pt x="14547" y="1919"/>
                  </a:lnTo>
                  <a:lnTo>
                    <a:pt x="715" y="1920"/>
                  </a:lnTo>
                  <a:lnTo>
                    <a:pt x="715" y="1919"/>
                  </a:lnTo>
                  <a:lnTo>
                    <a:pt x="715" y="1919"/>
                  </a:lnTo>
                  <a:cubicBezTo>
                    <a:pt x="538" y="1919"/>
                    <a:pt x="395" y="1776"/>
                    <a:pt x="395" y="1599"/>
                  </a:cubicBezTo>
                  <a:lnTo>
                    <a:pt x="395" y="320"/>
                  </a:lnTo>
                  <a:close/>
                </a:path>
                <a:path w="14867" h="1920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textbox 217"/>
            <p:cNvSpPr/>
            <p:nvPr/>
          </p:nvSpPr>
          <p:spPr>
            <a:xfrm>
              <a:off x="-12700" y="-12700"/>
              <a:ext cx="9466580" cy="12636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marL="560359" algn="l" rtl="0" eaLnBrk="0">
                <a:lnSpc>
                  <a:spcPct val="91000"/>
                </a:lnSpc>
                <a:spcBef>
                  <a:spcPts val="7"/>
                </a:spcBef>
              </a:pPr>
              <a:r>
                <a:rPr sz="1500" spc="-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清洁工具费用：  200元</a:t>
              </a:r>
              <a:endParaRPr lang="Microsoft YaHei" altLang="Microsoft YaHei" sz="1500"/>
            </a:p>
          </p:txBody>
        </p:sp>
      </p:grpSp>
      <p:sp>
        <p:nvSpPr>
          <p:cNvPr id="218" name="textbox 218"/>
          <p:cNvSpPr/>
          <p:nvPr/>
        </p:nvSpPr>
        <p:spPr>
          <a:xfrm>
            <a:off x="892244" y="331596"/>
            <a:ext cx="3768725" cy="488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9000"/>
              </a:lnSpc>
            </a:pPr>
            <a:endParaRPr lang="Arial" altLang="Arial" sz="300"/>
          </a:p>
          <a:p>
            <a:pPr marL="78294" algn="l" rtl="0" eaLnBrk="0">
              <a:lnSpc>
                <a:spcPct val="91000"/>
              </a:lnSpc>
              <a:spcBef>
                <a:spcPts val="3"/>
              </a:spcBef>
              <a:tabLst>
                <a:tab pos="33210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及预算计划</a:t>
            </a:r>
            <a:endParaRPr lang="Microsoft YaHei" altLang="Microsoft YaHei" sz="3000"/>
          </a:p>
        </p:txBody>
      </p:sp>
      <p:sp>
        <p:nvSpPr>
          <p:cNvPr id="219" name="path"/>
          <p:cNvSpPr/>
          <p:nvPr/>
        </p:nvSpPr>
        <p:spPr>
          <a:xfrm>
            <a:off x="904944" y="344296"/>
            <a:ext cx="65594" cy="418915"/>
          </a:xfrm>
          <a:custGeom>
            <a:rect l="0" t="0" r="0" b="0"/>
            <a:pathLst>
              <a:path w="103" h="659">
                <a:moveTo>
                  <a:pt x="0" y="51"/>
                </a:moveTo>
                <a:cubicBezTo>
                  <a:pt x="0" y="23"/>
                  <a:pt x="23" y="0"/>
                  <a:pt x="51" y="0"/>
                </a:cubicBez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cubicBezTo>
                  <a:pt x="80" y="0"/>
                  <a:pt x="103" y="23"/>
                  <a:pt x="103" y="51"/>
                </a:cubicBezTo>
                <a:lnTo>
                  <a:pt x="103" y="51"/>
                </a:lnTo>
                <a:cubicBezTo>
                  <a:pt x="103" y="51"/>
                  <a:pt x="103" y="51"/>
                  <a:pt x="103" y="51"/>
                </a:cubicBezTo>
                <a:lnTo>
                  <a:pt x="103" y="51"/>
                </a:lnTo>
                <a:lnTo>
                  <a:pt x="103" y="51"/>
                </a:lnTo>
                <a:lnTo>
                  <a:pt x="103" y="51"/>
                </a:lnTo>
                <a:cubicBezTo>
                  <a:pt x="103" y="80"/>
                  <a:pt x="80" y="103"/>
                  <a:pt x="51" y="103"/>
                </a:cubicBezTo>
                <a:lnTo>
                  <a:pt x="51" y="103"/>
                </a:lnTo>
                <a:lnTo>
                  <a:pt x="51" y="103"/>
                </a:lnTo>
                <a:lnTo>
                  <a:pt x="51" y="103"/>
                </a:lnTo>
                <a:cubicBezTo>
                  <a:pt x="23" y="103"/>
                  <a:pt x="0" y="80"/>
                  <a:pt x="0" y="51"/>
                </a:cubicBezTo>
                <a:lnTo>
                  <a:pt x="0" y="51"/>
                </a:lnTo>
                <a:close/>
              </a:path>
              <a:path w="103" h="659">
                <a:moveTo>
                  <a:pt x="0" y="237"/>
                </a:moveTo>
                <a:cubicBezTo>
                  <a:pt x="0" y="208"/>
                  <a:pt x="23" y="185"/>
                  <a:pt x="51" y="185"/>
                </a:cubicBez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cubicBezTo>
                  <a:pt x="80" y="185"/>
                  <a:pt x="103" y="208"/>
                  <a:pt x="103" y="237"/>
                </a:cubicBezTo>
                <a:lnTo>
                  <a:pt x="103" y="237"/>
                </a:lnTo>
                <a:cubicBezTo>
                  <a:pt x="103" y="237"/>
                  <a:pt x="103" y="237"/>
                  <a:pt x="103" y="237"/>
                </a:cubicBezTo>
                <a:lnTo>
                  <a:pt x="103" y="237"/>
                </a:lnTo>
                <a:lnTo>
                  <a:pt x="103" y="237"/>
                </a:lnTo>
                <a:lnTo>
                  <a:pt x="103" y="237"/>
                </a:lnTo>
                <a:cubicBezTo>
                  <a:pt x="103" y="265"/>
                  <a:pt x="80" y="288"/>
                  <a:pt x="51" y="288"/>
                </a:cubicBezTo>
                <a:lnTo>
                  <a:pt x="51" y="288"/>
                </a:lnTo>
                <a:lnTo>
                  <a:pt x="51" y="288"/>
                </a:lnTo>
                <a:lnTo>
                  <a:pt x="51" y="288"/>
                </a:lnTo>
                <a:cubicBezTo>
                  <a:pt x="23" y="288"/>
                  <a:pt x="0" y="265"/>
                  <a:pt x="0" y="237"/>
                </a:cubicBezTo>
                <a:lnTo>
                  <a:pt x="0" y="237"/>
                </a:lnTo>
                <a:close/>
              </a:path>
              <a:path w="103" h="659">
                <a:moveTo>
                  <a:pt x="0" y="422"/>
                </a:moveTo>
                <a:cubicBezTo>
                  <a:pt x="0" y="394"/>
                  <a:pt x="23" y="370"/>
                  <a:pt x="51" y="370"/>
                </a:cubicBezTo>
                <a:lnTo>
                  <a:pt x="51" y="370"/>
                </a:lnTo>
                <a:lnTo>
                  <a:pt x="51" y="370"/>
                </a:lnTo>
                <a:lnTo>
                  <a:pt x="51" y="370"/>
                </a:lnTo>
                <a:cubicBezTo>
                  <a:pt x="80" y="370"/>
                  <a:pt x="103" y="394"/>
                  <a:pt x="103" y="422"/>
                </a:cubicBezTo>
                <a:lnTo>
                  <a:pt x="103" y="422"/>
                </a:lnTo>
                <a:cubicBezTo>
                  <a:pt x="103" y="422"/>
                  <a:pt x="103" y="422"/>
                  <a:pt x="103" y="422"/>
                </a:cubicBezTo>
                <a:lnTo>
                  <a:pt x="103" y="422"/>
                </a:lnTo>
                <a:lnTo>
                  <a:pt x="103" y="422"/>
                </a:lnTo>
                <a:lnTo>
                  <a:pt x="103" y="422"/>
                </a:lnTo>
                <a:cubicBezTo>
                  <a:pt x="103" y="451"/>
                  <a:pt x="80" y="474"/>
                  <a:pt x="51" y="474"/>
                </a:cubicBezTo>
                <a:lnTo>
                  <a:pt x="51" y="474"/>
                </a:lnTo>
                <a:lnTo>
                  <a:pt x="51" y="474"/>
                </a:lnTo>
                <a:lnTo>
                  <a:pt x="51" y="474"/>
                </a:lnTo>
                <a:cubicBezTo>
                  <a:pt x="23" y="474"/>
                  <a:pt x="0" y="451"/>
                  <a:pt x="0" y="422"/>
                </a:cubicBezTo>
                <a:lnTo>
                  <a:pt x="0" y="422"/>
                </a:lnTo>
                <a:close/>
              </a:path>
              <a:path w="103" h="659">
                <a:moveTo>
                  <a:pt x="0" y="608"/>
                </a:moveTo>
                <a:cubicBezTo>
                  <a:pt x="0" y="579"/>
                  <a:pt x="23" y="556"/>
                  <a:pt x="51" y="556"/>
                </a:cubicBezTo>
                <a:lnTo>
                  <a:pt x="51" y="556"/>
                </a:lnTo>
                <a:lnTo>
                  <a:pt x="51" y="556"/>
                </a:lnTo>
                <a:lnTo>
                  <a:pt x="51" y="556"/>
                </a:lnTo>
                <a:cubicBezTo>
                  <a:pt x="80" y="556"/>
                  <a:pt x="103" y="579"/>
                  <a:pt x="103" y="608"/>
                </a:cubicBezTo>
                <a:lnTo>
                  <a:pt x="103" y="608"/>
                </a:lnTo>
                <a:cubicBezTo>
                  <a:pt x="103" y="608"/>
                  <a:pt x="103" y="608"/>
                  <a:pt x="103" y="608"/>
                </a:cubicBezTo>
                <a:lnTo>
                  <a:pt x="103" y="608"/>
                </a:lnTo>
                <a:lnTo>
                  <a:pt x="103" y="608"/>
                </a:lnTo>
                <a:lnTo>
                  <a:pt x="103" y="608"/>
                </a:lnTo>
                <a:cubicBezTo>
                  <a:pt x="103" y="636"/>
                  <a:pt x="80" y="659"/>
                  <a:pt x="51" y="659"/>
                </a:cubicBezTo>
                <a:lnTo>
                  <a:pt x="51" y="659"/>
                </a:lnTo>
                <a:lnTo>
                  <a:pt x="51" y="659"/>
                </a:lnTo>
                <a:lnTo>
                  <a:pt x="51" y="659"/>
                </a:lnTo>
                <a:cubicBezTo>
                  <a:pt x="23" y="659"/>
                  <a:pt x="0" y="636"/>
                  <a:pt x="0" y="608"/>
                </a:cubicBezTo>
                <a:lnTo>
                  <a:pt x="0" y="608"/>
                </a:lnTo>
                <a:close/>
              </a:path>
            </a:pathLst>
          </a:custGeom>
          <a:solidFill>
            <a:srgbClr val="45AE37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1088" y="1178477"/>
            <a:ext cx="76200" cy="5679522"/>
          </a:xfrm>
          <a:prstGeom prst="rect">
            <a:avLst/>
          </a:prstGeom>
        </p:spPr>
      </p:pic>
      <p:grpSp>
        <p:nvGrpSpPr>
          <p:cNvPr id="50" name="group 50"/>
          <p:cNvGrpSpPr/>
          <p:nvPr/>
        </p:nvGrpSpPr>
        <p:grpSpPr>
          <a:xfrm rot="21600000">
            <a:off x="873195" y="1466457"/>
            <a:ext cx="669477" cy="669478"/>
            <a:chExt cx="669477" cy="669478"/>
          </a:xfrm>
        </p:grpSpPr>
        <p:sp>
          <p:nvSpPr>
            <p:cNvPr id="221" name="path"/>
            <p:cNvSpPr/>
            <p:nvPr/>
          </p:nvSpPr>
          <p:spPr>
            <a:xfrm>
              <a:off x="0" y="0"/>
              <a:ext cx="669477" cy="669478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38B526">
                <a:alpha val="29803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115086" y="115085"/>
              <a:ext cx="439304" cy="439305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873195" y="4959858"/>
            <a:ext cx="669477" cy="669478"/>
            <a:chExt cx="669477" cy="669478"/>
          </a:xfrm>
        </p:grpSpPr>
        <p:sp>
          <p:nvSpPr>
            <p:cNvPr id="223" name="path"/>
            <p:cNvSpPr/>
            <p:nvPr/>
          </p:nvSpPr>
          <p:spPr>
            <a:xfrm>
              <a:off x="0" y="0"/>
              <a:ext cx="669477" cy="669478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38B526">
                <a:alpha val="29803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115086" y="115085"/>
              <a:ext cx="439304" cy="439304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873195" y="3201437"/>
            <a:ext cx="669477" cy="669477"/>
            <a:chExt cx="669477" cy="669477"/>
          </a:xfrm>
        </p:grpSpPr>
        <p:sp>
          <p:nvSpPr>
            <p:cNvPr id="225" name="path"/>
            <p:cNvSpPr/>
            <p:nvPr/>
          </p:nvSpPr>
          <p:spPr>
            <a:xfrm>
              <a:off x="0" y="0"/>
              <a:ext cx="669477" cy="669477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38B526">
                <a:alpha val="29803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115086" y="115086"/>
              <a:ext cx="439304" cy="439304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27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8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9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0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1" name="path"/>
          <p:cNvSpPr/>
          <p:nvPr/>
        </p:nvSpPr>
        <p:spPr>
          <a:xfrm>
            <a:off x="575048" y="573290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2" name="path"/>
          <p:cNvSpPr/>
          <p:nvPr/>
        </p:nvSpPr>
        <p:spPr>
          <a:xfrm>
            <a:off x="575048" y="691064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3" name="path"/>
          <p:cNvSpPr/>
          <p:nvPr/>
        </p:nvSpPr>
        <p:spPr>
          <a:xfrm>
            <a:off x="575048" y="337742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4" name="path"/>
          <p:cNvSpPr/>
          <p:nvPr/>
        </p:nvSpPr>
        <p:spPr>
          <a:xfrm>
            <a:off x="575048" y="455516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5" name="path"/>
          <p:cNvSpPr/>
          <p:nvPr/>
        </p:nvSpPr>
        <p:spPr>
          <a:xfrm>
            <a:off x="689124" y="575006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6" name="path"/>
          <p:cNvSpPr/>
          <p:nvPr/>
        </p:nvSpPr>
        <p:spPr>
          <a:xfrm>
            <a:off x="689124" y="692780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7" name="path"/>
          <p:cNvSpPr/>
          <p:nvPr/>
        </p:nvSpPr>
        <p:spPr>
          <a:xfrm>
            <a:off x="689124" y="339459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lnTo>
                  <a:pt x="58" y="117"/>
                </a:ln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8" name="path"/>
          <p:cNvSpPr/>
          <p:nvPr/>
        </p:nvSpPr>
        <p:spPr>
          <a:xfrm>
            <a:off x="689124" y="457232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9" name="path"/>
          <p:cNvSpPr/>
          <p:nvPr/>
        </p:nvSpPr>
        <p:spPr>
          <a:xfrm>
            <a:off x="799767" y="583976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0" name="path"/>
          <p:cNvSpPr/>
          <p:nvPr/>
        </p:nvSpPr>
        <p:spPr>
          <a:xfrm>
            <a:off x="799767" y="701750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1" name="path"/>
          <p:cNvSpPr/>
          <p:nvPr/>
        </p:nvSpPr>
        <p:spPr>
          <a:xfrm>
            <a:off x="799767" y="348429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2" name="path"/>
          <p:cNvSpPr/>
          <p:nvPr/>
        </p:nvSpPr>
        <p:spPr>
          <a:xfrm>
            <a:off x="799767" y="466202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6" name="group 56"/>
          <p:cNvGrpSpPr/>
          <p:nvPr/>
        </p:nvGrpSpPr>
        <p:grpSpPr>
          <a:xfrm rot="21600000">
            <a:off x="8171204" y="1751286"/>
            <a:ext cx="3519940" cy="4234459"/>
            <a:chExt cx="3519940" cy="4234459"/>
          </a:xfrm>
        </p:grpSpPr>
        <p:sp>
          <p:nvSpPr>
            <p:cNvPr id="244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textbox 245"/>
            <p:cNvSpPr/>
            <p:nvPr/>
          </p:nvSpPr>
          <p:spPr>
            <a:xfrm>
              <a:off x="380602" y="385233"/>
              <a:ext cx="1866900" cy="12344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905"/>
                </a:lnSpc>
              </a:pPr>
              <a:endParaRPr lang="Arial" altLang="Arial" sz="100"/>
            </a:p>
            <a:p>
              <a:pPr algn="r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总预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算</a:t>
              </a:r>
              <a:endParaRPr lang="Microsoft YaHei" altLang="Microsoft YaHei" sz="23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28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85000"/>
                </a:lnSpc>
                <a:spcBef>
                  <a:spcPts val="1"/>
                </a:spcBef>
              </a:pP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600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元</a:t>
              </a:r>
              <a:endParaRPr lang="Microsoft YaHei" altLang="Microsoft YaHei" sz="1500"/>
            </a:p>
          </p:txBody>
        </p:sp>
        <p:pic>
          <p:nvPicPr>
            <p:cNvPr id="246" name="picture 2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94521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58" name="group 58"/>
          <p:cNvGrpSpPr/>
          <p:nvPr/>
        </p:nvGrpSpPr>
        <p:grpSpPr>
          <a:xfrm rot="21600000">
            <a:off x="636032" y="1751286"/>
            <a:ext cx="3519940" cy="4234459"/>
            <a:chExt cx="3519940" cy="4234459"/>
          </a:xfrm>
        </p:grpSpPr>
        <p:sp>
          <p:nvSpPr>
            <p:cNvPr id="247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38B526">
                <a:alpha val="9686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textbox 248"/>
            <p:cNvSpPr/>
            <p:nvPr/>
          </p:nvSpPr>
          <p:spPr>
            <a:xfrm>
              <a:off x="389364" y="386119"/>
              <a:ext cx="2301239" cy="123380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2342"/>
                </a:lnSpc>
              </a:pPr>
              <a:endParaRPr lang="Arial" altLang="Arial" sz="100"/>
            </a:p>
            <a:p>
              <a:pPr marL="523797" algn="l" rtl="0" eaLnBrk="0">
                <a:lnSpc>
                  <a:spcPct val="91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宣传资料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费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</a:t>
              </a:r>
              <a:endParaRPr lang="Microsoft YaHei" altLang="Microsoft YaHei" sz="23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85000"/>
                </a:lnSpc>
                <a:spcBef>
                  <a:spcPts val="3"/>
                </a:spcBef>
              </a:pP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100元</a:t>
              </a:r>
              <a:endParaRPr lang="Microsoft YaHei" altLang="Microsoft YaHei" sz="1500"/>
            </a:p>
          </p:txBody>
        </p:sp>
        <p:pic>
          <p:nvPicPr>
            <p:cNvPr id="249" name="picture 2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94520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60" name="group 60"/>
          <p:cNvGrpSpPr/>
          <p:nvPr/>
        </p:nvGrpSpPr>
        <p:grpSpPr>
          <a:xfrm rot="21600000">
            <a:off x="4403619" y="1751286"/>
            <a:ext cx="3519939" cy="4234459"/>
            <a:chExt cx="3519939" cy="4234459"/>
          </a:xfrm>
        </p:grpSpPr>
        <p:sp>
          <p:nvSpPr>
            <p:cNvPr id="250" name="rect"/>
            <p:cNvSpPr/>
            <p:nvPr/>
          </p:nvSpPr>
          <p:spPr>
            <a:xfrm>
              <a:off x="0" y="0"/>
              <a:ext cx="3519939" cy="4234459"/>
            </a:xfrm>
            <a:prstGeom prst="rect">
              <a:avLst/>
            </a:prstGeom>
            <a:solidFill>
              <a:srgbClr val="38B526">
                <a:alpha val="99607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textbox 251"/>
            <p:cNvSpPr/>
            <p:nvPr/>
          </p:nvSpPr>
          <p:spPr>
            <a:xfrm>
              <a:off x="382887" y="385528"/>
              <a:ext cx="2602864" cy="12344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8456"/>
                </a:lnSpc>
              </a:pPr>
              <a:endParaRPr lang="Arial" altLang="Arial" sz="100"/>
            </a:p>
            <a:p>
              <a:pPr marL="229683" algn="l" rtl="0" eaLnBrk="0">
                <a:lnSpc>
                  <a:spcPct val="92000"/>
                </a:lnSpc>
              </a:pP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志愿者招募及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</a:t>
              </a:r>
              <a:endParaRPr lang="Microsoft YaHei" altLang="Microsoft YaHei" sz="2300"/>
            </a:p>
            <a:p>
              <a:pPr algn="l" rtl="0" eaLnBrk="0">
                <a:lnSpc>
                  <a:spcPct val="163000"/>
                </a:lnSpc>
              </a:pPr>
              <a:endParaRPr lang="Arial" altLang="Arial" sz="1000"/>
            </a:p>
            <a:p>
              <a:pPr marL="1117870" algn="l" rtl="0" eaLnBrk="0">
                <a:lnSpc>
                  <a:spcPct val="91000"/>
                </a:lnSpc>
                <a:spcBef>
                  <a:spcPts val="697"/>
                </a:spcBef>
              </a:pP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费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</a:t>
              </a:r>
              <a:endParaRPr lang="Microsoft YaHei" altLang="Microsoft YaHei" sz="2300"/>
            </a:p>
            <a:p>
              <a:pPr marL="12700" algn="l" rtl="0" eaLnBrk="0">
                <a:lnSpc>
                  <a:spcPct val="85000"/>
                </a:lnSpc>
                <a:spcBef>
                  <a:spcPts val="278"/>
                </a:spcBef>
              </a:pP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300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元</a:t>
              </a:r>
              <a:endParaRPr lang="Microsoft YaHei" altLang="Microsoft YaHei" sz="1500"/>
            </a:p>
          </p:txBody>
        </p:sp>
        <p:pic>
          <p:nvPicPr>
            <p:cNvPr id="252" name="picture 2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94520" y="930555"/>
              <a:ext cx="2692798" cy="76200"/>
            </a:xfrm>
            <a:prstGeom prst="rect">
              <a:avLst/>
            </a:prstGeom>
          </p:spPr>
        </p:pic>
      </p:grpSp>
      <p:sp>
        <p:nvSpPr>
          <p:cNvPr id="253" name="textbox 253"/>
          <p:cNvSpPr/>
          <p:nvPr/>
        </p:nvSpPr>
        <p:spPr>
          <a:xfrm>
            <a:off x="442263" y="318468"/>
            <a:ext cx="4218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及预算计划</a:t>
            </a:r>
            <a:endParaRPr lang="Microsoft YaHei" altLang="Microsoft YaHei" sz="3000"/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5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4" name="picture 2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75" name="textbox 275"/>
          <p:cNvSpPr/>
          <p:nvPr/>
        </p:nvSpPr>
        <p:spPr>
          <a:xfrm>
            <a:off x="1211024" y="1119304"/>
            <a:ext cx="4685665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37474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7600"/>
          </a:p>
          <a:p>
            <a:pPr algn="l" rtl="0" eaLnBrk="0">
              <a:lnSpc>
                <a:spcPct val="156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1148"/>
              </a:spcBef>
            </a:pP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宣传推广策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lang="Microsoft YaHei" altLang="Microsoft YaHei" sz="38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marL="39417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77" name="picture 2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5127" y="1258732"/>
            <a:ext cx="5140490" cy="5140490"/>
          </a:xfrm>
          <a:prstGeom prst="rect">
            <a:avLst/>
          </a:prstGeom>
        </p:spPr>
      </p:pic>
      <p:sp>
        <p:nvSpPr>
          <p:cNvPr id="278" name="textbox 278"/>
          <p:cNvSpPr/>
          <p:nvPr/>
        </p:nvSpPr>
        <p:spPr>
          <a:xfrm>
            <a:off x="6526352" y="1565455"/>
            <a:ext cx="4785995" cy="25800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53"/>
              </a:lnSpc>
            </a:pPr>
            <a:endParaRPr lang="Arial" altLang="Arial" sz="100"/>
          </a:p>
          <a:p>
            <a:pPr marL="13269" algn="l" rtl="0" eaLnBrk="0">
              <a:lnSpc>
                <a:spcPct val="92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交媒体平台</a:t>
            </a:r>
            <a:endParaRPr lang="Microsoft YaHei" altLang="Microsoft YaHei" sz="1600"/>
          </a:p>
          <a:p>
            <a:pPr marL="12700" algn="l" rtl="0" eaLnBrk="0">
              <a:lnSpc>
                <a:spcPct val="122000"/>
              </a:lnSpc>
              <a:spcBef>
                <a:spcPts val="1213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微博、微信公众号、抖音等社交媒体平台，发布捡垃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圾活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动的相关信息，包括活动目的、时间、地点、参与方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式等，吸引更多人的关注和参与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marL="21835" algn="l" rtl="0" eaLnBrk="0">
              <a:lnSpc>
                <a:spcPct val="91000"/>
              </a:lnSpc>
              <a:spcBef>
                <a:spcPts val="487"/>
              </a:spcBef>
            </a:pPr>
            <a:r>
              <a:rPr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</a:t>
            </a: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坛</a:t>
            </a:r>
            <a:endParaRPr lang="Microsoft YaHei" altLang="Microsoft YaHei" sz="1600"/>
          </a:p>
          <a:p>
            <a:pPr algn="l" rtl="0" eaLnBrk="0">
              <a:lnSpc>
                <a:spcPct val="112000"/>
              </a:lnSpc>
            </a:pPr>
            <a:endParaRPr lang="Arial" altLang="Arial" sz="700"/>
          </a:p>
          <a:p>
            <a:pPr marL="24130" indent="-11430" algn="l" rtl="0" eaLnBrk="0">
              <a:lnSpc>
                <a:spcPct val="122000"/>
              </a:lnSpc>
              <a:spcBef>
                <a:spcPts val="4"/>
              </a:spcBef>
            </a:pP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在豆瓣、知乎等网络论坛上发布捡垃圾活动的讨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话题， 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引导网友积极参与讨论，提高活动的知名度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和影响力。</a:t>
            </a:r>
            <a:endParaRPr lang="Microsoft YaHei" altLang="Microsoft YaHei" sz="1500"/>
          </a:p>
        </p:txBody>
      </p:sp>
      <p:sp>
        <p:nvSpPr>
          <p:cNvPr id="279" name="textbox 279"/>
          <p:cNvSpPr/>
          <p:nvPr/>
        </p:nvSpPr>
        <p:spPr>
          <a:xfrm>
            <a:off x="6525780" y="4850783"/>
            <a:ext cx="4786629" cy="12433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05"/>
              </a:lnSpc>
            </a:pPr>
            <a:endParaRPr lang="Arial" altLang="Arial" sz="100"/>
          </a:p>
          <a:p>
            <a:pPr marL="20979" algn="l" rtl="0" eaLnBrk="0">
              <a:lnSpc>
                <a:spcPct val="91000"/>
              </a:lnSpc>
            </a:pPr>
            <a:r>
              <a:rPr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官方</a:t>
            </a: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站</a:t>
            </a:r>
            <a:endParaRPr lang="Microsoft YaHei" altLang="Microsoft YaHei" sz="16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12700" indent="1142" algn="l" rtl="0" eaLnBrk="0">
              <a:lnSpc>
                <a:spcPct val="122000"/>
              </a:lnSpc>
              <a:spcBef>
                <a:spcPts val="3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建立捡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垃圾活动的官方网站，提供详细的活动介绍、报名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方式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、志愿者招募等信息，方便公众获取活动信息并参与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其中</a:t>
            </a: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80" name="textbox 280"/>
          <p:cNvSpPr/>
          <p:nvPr/>
        </p:nvSpPr>
        <p:spPr>
          <a:xfrm>
            <a:off x="442263" y="318468"/>
            <a:ext cx="5742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400"/>
          </a:p>
          <a:p>
            <a:pPr marL="528275" algn="l" rtl="0" eaLnBrk="0">
              <a:lnSpc>
                <a:spcPct val="92000"/>
              </a:lnSpc>
              <a:spcBef>
                <a:spcPts val="4"/>
              </a:spcBef>
              <a:tabLst>
                <a:tab pos="779780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线上宣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传渠道选择及内容设计</a:t>
            </a:r>
            <a:endParaRPr lang="Microsoft YaHei" altLang="Microsoft YaHei" sz="3000"/>
          </a:p>
        </p:txBody>
      </p:sp>
      <p:grpSp>
        <p:nvGrpSpPr>
          <p:cNvPr id="64" name="group 6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8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02" name="picture 3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4960" y="1569532"/>
            <a:ext cx="4219249" cy="4219250"/>
          </a:xfrm>
          <a:prstGeom prst="rect">
            <a:avLst/>
          </a:prstGeom>
        </p:spPr>
      </p:pic>
      <p:sp>
        <p:nvSpPr>
          <p:cNvPr id="303" name="textbox 303"/>
          <p:cNvSpPr/>
          <p:nvPr/>
        </p:nvSpPr>
        <p:spPr>
          <a:xfrm>
            <a:off x="5163132" y="1294831"/>
            <a:ext cx="6264909" cy="1487169"/>
          </a:xfrm>
          <a:prstGeom prst="rect">
            <a:avLst/>
          </a:prstGeom>
          <a:solidFill>
            <a:srgbClr val="38B52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587620" algn="l" rtl="0" eaLnBrk="0">
              <a:lnSpc>
                <a:spcPct val="91000"/>
              </a:lnSpc>
              <a:spcBef>
                <a:spcPts val="5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校园合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endParaRPr lang="Microsoft YaHei" altLang="Microsoft YaHei" sz="23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585410" indent="1904" algn="l" rtl="0" eaLnBrk="0">
              <a:lnSpc>
                <a:spcPct val="123000"/>
              </a:lnSpc>
              <a:spcBef>
                <a:spcPts val="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与各大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高校、中小学合作，将捡垃圾活动纳入学校的环保教育课     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程或社会实践活动中，吸引更多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生参与。</a:t>
            </a:r>
            <a:endParaRPr lang="Microsoft YaHei" altLang="Microsoft YaHei" sz="1500"/>
          </a:p>
        </p:txBody>
      </p:sp>
      <p:sp>
        <p:nvSpPr>
          <p:cNvPr id="304" name="textbox 304"/>
          <p:cNvSpPr/>
          <p:nvPr/>
        </p:nvSpPr>
        <p:spPr>
          <a:xfrm>
            <a:off x="5163132" y="2945065"/>
            <a:ext cx="6264909" cy="1487805"/>
          </a:xfrm>
          <a:prstGeom prst="rect">
            <a:avLst/>
          </a:prstGeom>
          <a:solidFill>
            <a:srgbClr val="38B52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marL="588211" algn="l" rtl="0" eaLnBrk="0">
              <a:lnSpc>
                <a:spcPct val="92000"/>
              </a:lnSpc>
              <a:spcBef>
                <a:spcPts val="1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社区合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1100"/>
          </a:p>
          <a:p>
            <a:pPr marL="587886" indent="-571" algn="l" rtl="0" eaLnBrk="0">
              <a:lnSpc>
                <a:spcPct val="122000"/>
              </a:lnSpc>
              <a:spcBef>
                <a:spcPts val="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与社区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居委会、物业公司等合作，在社区内开展捡垃圾活动，提     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高居民的环保意识和参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与度。</a:t>
            </a:r>
            <a:endParaRPr lang="Microsoft YaHei" altLang="Microsoft YaHei" sz="1500"/>
          </a:p>
        </p:txBody>
      </p:sp>
      <p:sp>
        <p:nvSpPr>
          <p:cNvPr id="305" name="textbox 305"/>
          <p:cNvSpPr/>
          <p:nvPr/>
        </p:nvSpPr>
        <p:spPr>
          <a:xfrm>
            <a:off x="5163132" y="4595300"/>
            <a:ext cx="6264909" cy="1488439"/>
          </a:xfrm>
          <a:prstGeom prst="rect">
            <a:avLst/>
          </a:prstGeom>
          <a:solidFill>
            <a:srgbClr val="38B52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588211" algn="l" rtl="0" eaLnBrk="0">
              <a:lnSpc>
                <a:spcPct val="91000"/>
              </a:lnSpc>
              <a:spcBef>
                <a:spcPts val="5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1100"/>
          </a:p>
          <a:p>
            <a:pPr marL="599888" indent="-12572" algn="l" rtl="0" eaLnBrk="0">
              <a:lnSpc>
                <a:spcPct val="122000"/>
              </a:lnSpc>
              <a:spcBef>
                <a:spcPts val="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与相关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企业合作，将捡垃圾活动作为企业社会责任的一部分，共      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同推广环保理念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06" name="textbox 306"/>
          <p:cNvSpPr/>
          <p:nvPr/>
        </p:nvSpPr>
        <p:spPr>
          <a:xfrm>
            <a:off x="442263" y="318468"/>
            <a:ext cx="5742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79780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线下宣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传方式及合作伙伴拓展</a:t>
            </a:r>
            <a:endParaRPr lang="Microsoft YaHei" altLang="Microsoft YaHei" sz="3000"/>
          </a:p>
        </p:txBody>
      </p:sp>
      <p:grpSp>
        <p:nvGrpSpPr>
          <p:cNvPr id="66" name="group 6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0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8" name="textbox 328"/>
          <p:cNvSpPr/>
          <p:nvPr/>
        </p:nvSpPr>
        <p:spPr>
          <a:xfrm>
            <a:off x="1310607" y="4216335"/>
            <a:ext cx="7567294" cy="9690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702"/>
              </a:lnSpc>
            </a:pPr>
            <a:endParaRPr lang="Arial" altLang="Arial" sz="100"/>
          </a:p>
          <a:p>
            <a:pPr marL="14309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培训安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</a:t>
            </a:r>
            <a:endParaRPr lang="Microsoft YaHei" altLang="Microsoft YaHei" sz="2300"/>
          </a:p>
          <a:p>
            <a:pPr marL="18872" indent="-6172" algn="l" rtl="0" eaLnBrk="0">
              <a:lnSpc>
                <a:spcPct val="156000"/>
              </a:lnSpc>
              <a:spcBef>
                <a:spcPts val="27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对招募的志愿者进行培训，包括垃圾分类知识、安全注意事项等，确保活动的顺利进行。同时，也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以邀请环保专家或相关机构进行专业指导，提高活动的专业性和影响力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329" name="textbox 329"/>
          <p:cNvSpPr/>
          <p:nvPr/>
        </p:nvSpPr>
        <p:spPr>
          <a:xfrm>
            <a:off x="3687875" y="1668207"/>
            <a:ext cx="5306059" cy="660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024"/>
              </a:lnSpc>
            </a:pPr>
            <a:endParaRPr lang="Arial" altLang="Arial" sz="100"/>
          </a:p>
          <a:p>
            <a:pPr marL="13595" algn="l" rtl="0" eaLnBrk="0">
              <a:lnSpc>
                <a:spcPct val="92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参与者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募</a:t>
            </a:r>
            <a:endParaRPr lang="Microsoft YaHei" altLang="Microsoft YaHei" sz="2300"/>
          </a:p>
          <a:p>
            <a:pPr algn="l" rtl="0" eaLnBrk="0">
              <a:lnSpc>
                <a:spcPct val="104000"/>
              </a:lnSpc>
            </a:pPr>
            <a:endParaRPr lang="Arial" altLang="Arial" sz="8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通过线上线下宣传渠道招募志愿者，鼓励更多人积极参与捡垃圾活动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330" name="textbox 330"/>
          <p:cNvSpPr/>
          <p:nvPr/>
        </p:nvSpPr>
        <p:spPr>
          <a:xfrm>
            <a:off x="442263" y="318468"/>
            <a:ext cx="4599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79780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参与者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招募与培训安排</a:t>
            </a:r>
            <a:endParaRPr lang="Microsoft YaHei" altLang="Microsoft YaHei" sz="3000"/>
          </a:p>
        </p:txBody>
      </p:sp>
      <p:grpSp>
        <p:nvGrpSpPr>
          <p:cNvPr id="68" name="group 6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3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51" name="rect"/>
          <p:cNvSpPr/>
          <p:nvPr/>
        </p:nvSpPr>
        <p:spPr>
          <a:xfrm>
            <a:off x="3499343" y="3306001"/>
            <a:ext cx="805749" cy="12299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2" name="rect"/>
          <p:cNvSpPr/>
          <p:nvPr/>
        </p:nvSpPr>
        <p:spPr>
          <a:xfrm>
            <a:off x="4253724" y="3373087"/>
            <a:ext cx="10254151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3" name="rect"/>
          <p:cNvSpPr/>
          <p:nvPr/>
        </p:nvSpPr>
        <p:spPr>
          <a:xfrm>
            <a:off x="1197253" y="5955115"/>
            <a:ext cx="805749" cy="12299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4" name="rect"/>
          <p:cNvSpPr/>
          <p:nvPr/>
        </p:nvSpPr>
        <p:spPr>
          <a:xfrm>
            <a:off x="1951634" y="6022201"/>
            <a:ext cx="10254149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5" name="picture 3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56" name="textbox 356"/>
          <p:cNvSpPr/>
          <p:nvPr/>
        </p:nvSpPr>
        <p:spPr>
          <a:xfrm>
            <a:off x="1204709" y="1119304"/>
            <a:ext cx="4692015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3789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Microsoft YaHei" altLang="Microsoft YaHei" sz="7600"/>
          </a:p>
          <a:p>
            <a:pPr algn="l" rtl="0" eaLnBrk="0">
              <a:lnSpc>
                <a:spcPct val="159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1150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现场执行方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</a:t>
            </a:r>
            <a:endParaRPr lang="Microsoft YaHei" altLang="Microsoft YaHei" sz="38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algn="l" rtl="0" eaLnBrk="0">
              <a:lnSpc>
                <a:spcPct val="7470"/>
              </a:lnSpc>
            </a:pPr>
            <a:endParaRPr lang="Arial" altLang="Arial" sz="100"/>
          </a:p>
          <a:p>
            <a:pPr marL="45732" algn="l" rtl="0" eaLnBrk="0">
              <a:lnSpc>
                <a:spcPct val="85000"/>
              </a:lnSpc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0" name="group 70"/>
          <p:cNvGrpSpPr/>
          <p:nvPr/>
        </p:nvGrpSpPr>
        <p:grpSpPr>
          <a:xfrm rot="21600000">
            <a:off x="5221803" y="2703177"/>
            <a:ext cx="1655833" cy="572510"/>
            <a:chExt cx="1655833" cy="572510"/>
          </a:xfrm>
        </p:grpSpPr>
        <p:sp>
          <p:nvSpPr>
            <p:cNvPr id="358" name="path"/>
            <p:cNvSpPr/>
            <p:nvPr/>
          </p:nvSpPr>
          <p:spPr>
            <a:xfrm>
              <a:off x="5136" y="8021"/>
              <a:ext cx="869058" cy="556467"/>
            </a:xfrm>
            <a:custGeom>
              <a:rect l="0" t="0" r="0" b="0"/>
              <a:pathLst>
                <a:path w="1368" h="876">
                  <a:moveTo>
                    <a:pt x="1368" y="876"/>
                  </a:moveTo>
                  <a:lnTo>
                    <a:pt x="0" y="0"/>
                  </a:lnTo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9" name="path"/>
            <p:cNvSpPr/>
            <p:nvPr/>
          </p:nvSpPr>
          <p:spPr>
            <a:xfrm>
              <a:off x="0" y="0"/>
              <a:ext cx="879330" cy="572510"/>
            </a:xfrm>
            <a:custGeom>
              <a:rect l="0" t="0" r="0" b="0"/>
              <a:pathLst>
                <a:path w="1384" h="901">
                  <a:moveTo>
                    <a:pt x="1376" y="888"/>
                  </a:moveTo>
                  <a:lnTo>
                    <a:pt x="8" y="12"/>
                  </a:lnTo>
                </a:path>
              </a:pathLst>
            </a:custGeom>
            <a:noFill/>
            <a:ln w="19050" cap="flat">
              <a:solidFill>
                <a:srgbClr val="38B526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0" name="path"/>
            <p:cNvSpPr/>
            <p:nvPr/>
          </p:nvSpPr>
          <p:spPr>
            <a:xfrm>
              <a:off x="863996" y="83882"/>
              <a:ext cx="787047" cy="457876"/>
            </a:xfrm>
            <a:custGeom>
              <a:rect l="0" t="0" r="0" b="0"/>
              <a:pathLst>
                <a:path w="1239" h="721">
                  <a:moveTo>
                    <a:pt x="1239" y="0"/>
                  </a:moveTo>
                  <a:lnTo>
                    <a:pt x="0" y="721"/>
                  </a:lnTo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1" name="path"/>
            <p:cNvSpPr/>
            <p:nvPr/>
          </p:nvSpPr>
          <p:spPr>
            <a:xfrm>
              <a:off x="859206" y="75649"/>
              <a:ext cx="796626" cy="474343"/>
            </a:xfrm>
            <a:custGeom>
              <a:rect l="0" t="0" r="0" b="0"/>
              <a:pathLst>
                <a:path w="1254" h="746">
                  <a:moveTo>
                    <a:pt x="1246" y="12"/>
                  </a:moveTo>
                  <a:lnTo>
                    <a:pt x="7" y="734"/>
                  </a:lnTo>
                </a:path>
              </a:pathLst>
            </a:custGeom>
            <a:noFill/>
            <a:ln w="19050" cap="flat">
              <a:solidFill>
                <a:srgbClr val="38B526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62" name="rect"/>
          <p:cNvSpPr/>
          <p:nvPr/>
        </p:nvSpPr>
        <p:spPr>
          <a:xfrm>
            <a:off x="6086475" y="3252175"/>
            <a:ext cx="19050" cy="1146048"/>
          </a:xfrm>
          <a:prstGeom prst="rect">
            <a:avLst/>
          </a:pr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3" name="path"/>
          <p:cNvSpPr/>
          <p:nvPr/>
        </p:nvSpPr>
        <p:spPr>
          <a:xfrm>
            <a:off x="2304287" y="4201902"/>
            <a:ext cx="7583426" cy="1744811"/>
          </a:xfrm>
          <a:custGeom>
            <a:rect l="0" t="0" r="0" b="0"/>
            <a:pathLst>
              <a:path w="11942" h="2747">
                <a:moveTo>
                  <a:pt x="0" y="0"/>
                </a:moveTo>
                <a:lnTo>
                  <a:pt x="11245" y="0"/>
                </a:lnTo>
                <a:lnTo>
                  <a:pt x="11942" y="697"/>
                </a:lnTo>
                <a:lnTo>
                  <a:pt x="11942" y="2747"/>
                </a:lnTo>
                <a:lnTo>
                  <a:pt x="0" y="2747"/>
                </a:lnTo>
                <a:lnTo>
                  <a:pt x="0" y="0"/>
                </a:lnTo>
                <a:close/>
              </a:path>
              <a:path w="11942" h="2747">
                <a:moveTo>
                  <a:pt x="11942" y="0"/>
                </a:moveTo>
                <a:lnTo>
                  <a:pt x="11942" y="443"/>
                </a:lnTo>
                <a:lnTo>
                  <a:pt x="11498" y="0"/>
                </a:lnTo>
                <a:lnTo>
                  <a:pt x="11942" y="0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2" name="group 72"/>
          <p:cNvGrpSpPr/>
          <p:nvPr/>
        </p:nvGrpSpPr>
        <p:grpSpPr>
          <a:xfrm rot="21600000">
            <a:off x="654974" y="1746676"/>
            <a:ext cx="4692566" cy="1777322"/>
            <a:chExt cx="4692566" cy="1777322"/>
          </a:xfrm>
        </p:grpSpPr>
        <p:sp>
          <p:nvSpPr>
            <p:cNvPr id="364" name="rect"/>
            <p:cNvSpPr/>
            <p:nvPr/>
          </p:nvSpPr>
          <p:spPr>
            <a:xfrm>
              <a:off x="0" y="0"/>
              <a:ext cx="4692565" cy="1777322"/>
            </a:xfrm>
            <a:prstGeom prst="rect">
              <a:avLst/>
            </a:pr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5" name="textbox 365"/>
            <p:cNvSpPr/>
            <p:nvPr/>
          </p:nvSpPr>
          <p:spPr>
            <a:xfrm>
              <a:off x="347233" y="324399"/>
              <a:ext cx="3832859" cy="10604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7828"/>
                </a:lnSpc>
              </a:pPr>
              <a:endParaRPr lang="Arial" altLang="Arial" sz="100"/>
            </a:p>
            <a:p>
              <a:pPr marL="16433" algn="l" rtl="0" eaLnBrk="0">
                <a:lnSpc>
                  <a:spcPct val="91000"/>
                </a:lnSpc>
              </a:pPr>
              <a:r>
                <a:rPr sz="2100" spc="-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选定捡垃圾</a:t>
              </a:r>
              <a:r>
                <a:rPr sz="21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区域</a:t>
              </a:r>
              <a:endParaRPr lang="Microsoft YaHei" altLang="Microsoft YaHei" sz="2100"/>
            </a:p>
            <a:p>
              <a:pPr algn="l" rtl="0" eaLnBrk="0">
                <a:lnSpc>
                  <a:spcPct val="101000"/>
                </a:lnSpc>
              </a:pPr>
              <a:endParaRPr lang="Arial" altLang="Arial" sz="1200"/>
            </a:p>
            <a:p>
              <a:pPr algn="l" rtl="0" eaLnBrk="0">
                <a:lnSpc>
                  <a:spcPct val="11745"/>
                </a:lnSpc>
              </a:pPr>
              <a:endParaRPr lang="Arial" altLang="Arial" sz="100"/>
            </a:p>
            <a:p>
              <a:pPr marL="20700" indent="-8000" algn="l" rtl="0" eaLnBrk="0">
                <a:lnSpc>
                  <a:spcPct val="122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根据垃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圾分布情况和交通便利程度，选择合适 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的捡垃圾区域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sp>
          <p:nvSpPr>
            <p:cNvPr id="366" name="path"/>
            <p:cNvSpPr/>
            <p:nvPr/>
          </p:nvSpPr>
          <p:spPr>
            <a:xfrm>
              <a:off x="4410795" y="0"/>
              <a:ext cx="281770" cy="281770"/>
            </a:xfrm>
            <a:custGeom>
              <a:rect l="0" t="0" r="0" b="0"/>
              <a:pathLst>
                <a:path w="442" h="442">
                  <a:moveTo>
                    <a:pt x="443" y="0"/>
                  </a:moveTo>
                  <a:lnTo>
                    <a:pt x="443" y="443"/>
                  </a:lnTo>
                  <a:lnTo>
                    <a:pt x="0" y="0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67" name="path"/>
          <p:cNvSpPr/>
          <p:nvPr/>
        </p:nvSpPr>
        <p:spPr>
          <a:xfrm>
            <a:off x="6862009" y="1746676"/>
            <a:ext cx="4692565" cy="1777322"/>
          </a:xfrm>
          <a:custGeom>
            <a:rect l="0" t="0" r="0" b="0"/>
            <a:pathLst>
              <a:path w="7389" h="2798">
                <a:moveTo>
                  <a:pt x="0" y="0"/>
                </a:moveTo>
                <a:lnTo>
                  <a:pt x="6667" y="0"/>
                </a:lnTo>
                <a:lnTo>
                  <a:pt x="7389" y="722"/>
                </a:lnTo>
                <a:lnTo>
                  <a:pt x="7389" y="2798"/>
                </a:lnTo>
                <a:lnTo>
                  <a:pt x="0" y="2798"/>
                </a:lnTo>
                <a:lnTo>
                  <a:pt x="0" y="0"/>
                </a:lnTo>
                <a:close/>
              </a:path>
              <a:path w="7389" h="2798">
                <a:moveTo>
                  <a:pt x="7389" y="0"/>
                </a:moveTo>
                <a:lnTo>
                  <a:pt x="7389" y="443"/>
                </a:lnTo>
                <a:lnTo>
                  <a:pt x="6946" y="0"/>
                </a:lnTo>
                <a:lnTo>
                  <a:pt x="7389" y="0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8" name="textbox 368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tabLst>
                <a:tab pos="780415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现场布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置与设备准备</a:t>
            </a:r>
            <a:endParaRPr lang="Microsoft YaHei" altLang="Microsoft YaHei" sz="3000"/>
          </a:p>
        </p:txBody>
      </p:sp>
      <p:grpSp>
        <p:nvGrpSpPr>
          <p:cNvPr id="74" name="group 7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6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89" name="textbox 389"/>
          <p:cNvSpPr/>
          <p:nvPr/>
        </p:nvSpPr>
        <p:spPr>
          <a:xfrm>
            <a:off x="7200080" y="2622619"/>
            <a:ext cx="3833495" cy="5086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324"/>
              </a:lnSpc>
            </a:pPr>
            <a:endParaRPr lang="Arial" altLang="Arial" sz="100"/>
          </a:p>
          <a:p>
            <a:pPr marL="12700" algn="l" rtl="0" eaLnBrk="0">
              <a:lnSpc>
                <a:spcPct val="106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定区域内设置捡垃圾站点，配备必要的垃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圾桶、垃圾袋、手套、夹子等工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90" name="textbox 390"/>
          <p:cNvSpPr/>
          <p:nvPr/>
        </p:nvSpPr>
        <p:spPr>
          <a:xfrm>
            <a:off x="2675875" y="5062733"/>
            <a:ext cx="5892165" cy="234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4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根据垃圾量和运输距离，准备适当的运输设备，如垃圾车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手推车等。</a:t>
            </a:r>
            <a:endParaRPr lang="Microsoft YaHei" altLang="Microsoft YaHei" sz="1500"/>
          </a:p>
        </p:txBody>
      </p:sp>
      <p:grpSp>
        <p:nvGrpSpPr>
          <p:cNvPr id="76" name="group 76"/>
          <p:cNvGrpSpPr/>
          <p:nvPr/>
        </p:nvGrpSpPr>
        <p:grpSpPr>
          <a:xfrm rot="21600000">
            <a:off x="5575254" y="2695564"/>
            <a:ext cx="1041486" cy="1064453"/>
            <a:chExt cx="1041486" cy="1064453"/>
          </a:xfrm>
        </p:grpSpPr>
        <p:sp>
          <p:nvSpPr>
            <p:cNvPr id="391" name="path"/>
            <p:cNvSpPr/>
            <p:nvPr/>
          </p:nvSpPr>
          <p:spPr>
            <a:xfrm>
              <a:off x="0" y="0"/>
              <a:ext cx="1041486" cy="1064453"/>
            </a:xfrm>
            <a:custGeom>
              <a:rect l="0" t="0" r="0" b="0"/>
              <a:pathLst>
                <a:path w="1640" h="1676">
                  <a:moveTo>
                    <a:pt x="0" y="838"/>
                  </a:moveTo>
                  <a:cubicBezTo>
                    <a:pt x="0" y="375"/>
                    <a:pt x="367" y="0"/>
                    <a:pt x="820" y="0"/>
                  </a:cubicBezTo>
                  <a:lnTo>
                    <a:pt x="820" y="0"/>
                  </a:lnTo>
                  <a:lnTo>
                    <a:pt x="820" y="0"/>
                  </a:lnTo>
                  <a:lnTo>
                    <a:pt x="820" y="0"/>
                  </a:lnTo>
                  <a:cubicBezTo>
                    <a:pt x="1272" y="0"/>
                    <a:pt x="1640" y="375"/>
                    <a:pt x="1640" y="838"/>
                  </a:cubicBezTo>
                  <a:lnTo>
                    <a:pt x="1640" y="838"/>
                  </a:lnTo>
                  <a:cubicBezTo>
                    <a:pt x="1640" y="838"/>
                    <a:pt x="1640" y="838"/>
                    <a:pt x="1640" y="838"/>
                  </a:cubicBezTo>
                  <a:lnTo>
                    <a:pt x="1640" y="838"/>
                  </a:lnTo>
                  <a:lnTo>
                    <a:pt x="1640" y="838"/>
                  </a:lnTo>
                  <a:lnTo>
                    <a:pt x="1640" y="838"/>
                  </a:lnTo>
                  <a:cubicBezTo>
                    <a:pt x="1640" y="1301"/>
                    <a:pt x="1272" y="1676"/>
                    <a:pt x="820" y="1676"/>
                  </a:cubicBezTo>
                  <a:lnTo>
                    <a:pt x="820" y="1676"/>
                  </a:lnTo>
                  <a:lnTo>
                    <a:pt x="820" y="1676"/>
                  </a:lnTo>
                  <a:lnTo>
                    <a:pt x="820" y="1676"/>
                  </a:lnTo>
                  <a:cubicBezTo>
                    <a:pt x="367" y="1676"/>
                    <a:pt x="0" y="1301"/>
                    <a:pt x="0" y="838"/>
                  </a:cubicBezTo>
                  <a:lnTo>
                    <a:pt x="0" y="838"/>
                  </a:lnTo>
                  <a:cubicBezTo>
                    <a:pt x="0" y="838"/>
                    <a:pt x="0" y="838"/>
                    <a:pt x="0" y="838"/>
                  </a:cubicBezTo>
                  <a:lnTo>
                    <a:pt x="0" y="838"/>
                  </a:lnTo>
                  <a:close/>
                </a:path>
              </a:pathLst>
            </a:custGeom>
            <a:solidFill>
              <a:srgbClr val="D4F5C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2" name="path"/>
            <p:cNvSpPr/>
            <p:nvPr/>
          </p:nvSpPr>
          <p:spPr>
            <a:xfrm>
              <a:off x="117381" y="119968"/>
              <a:ext cx="806727" cy="824518"/>
            </a:xfrm>
            <a:custGeom>
              <a:rect l="0" t="0" r="0" b="0"/>
              <a:pathLst>
                <a:path w="1270" h="1298">
                  <a:moveTo>
                    <a:pt x="0" y="649"/>
                  </a:moveTo>
                  <a:cubicBezTo>
                    <a:pt x="0" y="290"/>
                    <a:pt x="284" y="0"/>
                    <a:pt x="635" y="0"/>
                  </a:cubicBezTo>
                  <a:lnTo>
                    <a:pt x="635" y="0"/>
                  </a:lnTo>
                  <a:lnTo>
                    <a:pt x="635" y="0"/>
                  </a:lnTo>
                  <a:lnTo>
                    <a:pt x="635" y="0"/>
                  </a:lnTo>
                  <a:cubicBezTo>
                    <a:pt x="986" y="0"/>
                    <a:pt x="1270" y="290"/>
                    <a:pt x="1270" y="649"/>
                  </a:cubicBezTo>
                  <a:lnTo>
                    <a:pt x="1270" y="649"/>
                  </a:lnTo>
                  <a:cubicBezTo>
                    <a:pt x="1270" y="649"/>
                    <a:pt x="1270" y="649"/>
                    <a:pt x="1270" y="649"/>
                  </a:cubicBezTo>
                  <a:lnTo>
                    <a:pt x="1270" y="649"/>
                  </a:lnTo>
                  <a:lnTo>
                    <a:pt x="1270" y="649"/>
                  </a:lnTo>
                  <a:lnTo>
                    <a:pt x="1270" y="649"/>
                  </a:lnTo>
                  <a:cubicBezTo>
                    <a:pt x="1270" y="1007"/>
                    <a:pt x="986" y="1298"/>
                    <a:pt x="635" y="1298"/>
                  </a:cubicBezTo>
                  <a:lnTo>
                    <a:pt x="635" y="1298"/>
                  </a:lnTo>
                  <a:cubicBezTo>
                    <a:pt x="284" y="1298"/>
                    <a:pt x="0" y="1007"/>
                    <a:pt x="0" y="649"/>
                  </a:cubicBezTo>
                  <a:lnTo>
                    <a:pt x="0" y="649"/>
                  </a:lnTo>
                  <a:cubicBezTo>
                    <a:pt x="0" y="649"/>
                    <a:pt x="0" y="649"/>
                    <a:pt x="0" y="649"/>
                  </a:cubicBezTo>
                  <a:lnTo>
                    <a:pt x="0" y="649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93" name="textbox 393"/>
          <p:cNvSpPr/>
          <p:nvPr/>
        </p:nvSpPr>
        <p:spPr>
          <a:xfrm>
            <a:off x="7202595" y="2086314"/>
            <a:ext cx="1887854" cy="3187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876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1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布置捡垃</a:t>
            </a:r>
            <a:r>
              <a:rPr sz="21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圾站点</a:t>
            </a:r>
            <a:endParaRPr lang="Microsoft YaHei" altLang="Microsoft YaHei" sz="2100"/>
          </a:p>
        </p:txBody>
      </p:sp>
      <p:sp>
        <p:nvSpPr>
          <p:cNvPr id="394" name="textbox 394"/>
          <p:cNvSpPr/>
          <p:nvPr/>
        </p:nvSpPr>
        <p:spPr>
          <a:xfrm>
            <a:off x="2674808" y="4534773"/>
            <a:ext cx="1624330" cy="3168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329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1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</a:t>
            </a:r>
            <a:r>
              <a:rPr sz="21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运输设备</a:t>
            </a:r>
            <a:endParaRPr lang="Microsoft YaHei" altLang="Microsoft YaHei" sz="2100"/>
          </a:p>
        </p:txBody>
      </p:sp>
      <p:sp>
        <p:nvSpPr>
          <p:cNvPr id="395" name="path"/>
          <p:cNvSpPr/>
          <p:nvPr/>
        </p:nvSpPr>
        <p:spPr>
          <a:xfrm>
            <a:off x="5885367" y="3055961"/>
            <a:ext cx="396240" cy="368046"/>
          </a:xfrm>
          <a:custGeom>
            <a:rect l="0" t="0" r="0" b="0"/>
            <a:pathLst>
              <a:path w="624" h="579">
                <a:moveTo>
                  <a:pt x="0" y="413"/>
                </a:moveTo>
                <a:lnTo>
                  <a:pt x="312" y="496"/>
                </a:lnTo>
                <a:lnTo>
                  <a:pt x="624" y="413"/>
                </a:lnTo>
                <a:lnTo>
                  <a:pt x="624" y="496"/>
                </a:lnTo>
                <a:lnTo>
                  <a:pt x="312" y="579"/>
                </a:lnTo>
                <a:lnTo>
                  <a:pt x="0" y="496"/>
                </a:lnTo>
                <a:lnTo>
                  <a:pt x="0" y="413"/>
                </a:lnTo>
                <a:close/>
                <a:moveTo>
                  <a:pt x="0" y="248"/>
                </a:moveTo>
                <a:lnTo>
                  <a:pt x="312" y="331"/>
                </a:lnTo>
                <a:lnTo>
                  <a:pt x="624" y="248"/>
                </a:lnTo>
                <a:lnTo>
                  <a:pt x="624" y="331"/>
                </a:lnTo>
                <a:lnTo>
                  <a:pt x="312" y="413"/>
                </a:lnTo>
                <a:lnTo>
                  <a:pt x="0" y="331"/>
                </a:lnTo>
                <a:lnTo>
                  <a:pt x="0" y="248"/>
                </a:lnTo>
                <a:close/>
                <a:moveTo>
                  <a:pt x="0" y="82"/>
                </a:moveTo>
                <a:lnTo>
                  <a:pt x="312" y="0"/>
                </a:lnTo>
                <a:lnTo>
                  <a:pt x="624" y="82"/>
                </a:lnTo>
                <a:lnTo>
                  <a:pt x="624" y="165"/>
                </a:lnTo>
                <a:lnTo>
                  <a:pt x="312" y="248"/>
                </a:lnTo>
                <a:lnTo>
                  <a:pt x="0" y="165"/>
                </a:lnTo>
                <a:lnTo>
                  <a:pt x="0" y="8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8" name="group 78"/>
          <p:cNvGrpSpPr/>
          <p:nvPr/>
        </p:nvGrpSpPr>
        <p:grpSpPr>
          <a:xfrm rot="21600000">
            <a:off x="4521501" y="2788638"/>
            <a:ext cx="3296801" cy="3260277"/>
            <a:chExt cx="3296801" cy="3260277"/>
          </a:xfrm>
        </p:grpSpPr>
        <p:sp>
          <p:nvSpPr>
            <p:cNvPr id="397" name="path"/>
            <p:cNvSpPr/>
            <p:nvPr/>
          </p:nvSpPr>
          <p:spPr>
            <a:xfrm>
              <a:off x="257280" y="557762"/>
              <a:ext cx="2702514" cy="2702514"/>
            </a:xfrm>
            <a:custGeom>
              <a:rect l="0" t="0" r="0" b="0"/>
              <a:pathLst>
                <a:path w="4255" h="4255">
                  <a:moveTo>
                    <a:pt x="0" y="2127"/>
                  </a:moveTo>
                  <a:cubicBezTo>
                    <a:pt x="0" y="952"/>
                    <a:pt x="952" y="0"/>
                    <a:pt x="2127" y="0"/>
                  </a:cubicBezTo>
                  <a:lnTo>
                    <a:pt x="2127" y="0"/>
                  </a:lnTo>
                  <a:lnTo>
                    <a:pt x="2127" y="0"/>
                  </a:lnTo>
                  <a:lnTo>
                    <a:pt x="2127" y="0"/>
                  </a:lnTo>
                  <a:cubicBezTo>
                    <a:pt x="3303" y="0"/>
                    <a:pt x="4255" y="952"/>
                    <a:pt x="4255" y="2127"/>
                  </a:cubicBezTo>
                  <a:lnTo>
                    <a:pt x="4255" y="2127"/>
                  </a:lnTo>
                  <a:cubicBezTo>
                    <a:pt x="4255" y="2127"/>
                    <a:pt x="4255" y="2127"/>
                    <a:pt x="4255" y="2127"/>
                  </a:cubicBezTo>
                  <a:lnTo>
                    <a:pt x="4255" y="2127"/>
                  </a:lnTo>
                  <a:lnTo>
                    <a:pt x="4255" y="2127"/>
                  </a:lnTo>
                  <a:lnTo>
                    <a:pt x="4255" y="2127"/>
                  </a:lnTo>
                  <a:cubicBezTo>
                    <a:pt x="4255" y="3303"/>
                    <a:pt x="3303" y="4255"/>
                    <a:pt x="2127" y="4255"/>
                  </a:cubicBezTo>
                  <a:lnTo>
                    <a:pt x="2127" y="4255"/>
                  </a:lnTo>
                  <a:lnTo>
                    <a:pt x="2127" y="4255"/>
                  </a:lnTo>
                  <a:lnTo>
                    <a:pt x="2127" y="4255"/>
                  </a:lnTo>
                  <a:cubicBezTo>
                    <a:pt x="952" y="4255"/>
                    <a:pt x="0" y="3303"/>
                    <a:pt x="0" y="2127"/>
                  </a:cubicBezTo>
                  <a:lnTo>
                    <a:pt x="0" y="2127"/>
                  </a:lnTo>
                  <a:close/>
                  <a:moveTo>
                    <a:pt x="260" y="2127"/>
                  </a:moveTo>
                  <a:cubicBezTo>
                    <a:pt x="260" y="3159"/>
                    <a:pt x="1096" y="3995"/>
                    <a:pt x="2127" y="3995"/>
                  </a:cubicBezTo>
                  <a:lnTo>
                    <a:pt x="2127" y="3995"/>
                  </a:lnTo>
                  <a:lnTo>
                    <a:pt x="2127" y="3995"/>
                  </a:lnTo>
                  <a:lnTo>
                    <a:pt x="2127" y="3995"/>
                  </a:lnTo>
                  <a:cubicBezTo>
                    <a:pt x="3159" y="3995"/>
                    <a:pt x="3995" y="3159"/>
                    <a:pt x="3995" y="2127"/>
                  </a:cubicBezTo>
                  <a:lnTo>
                    <a:pt x="3995" y="2127"/>
                  </a:lnTo>
                  <a:lnTo>
                    <a:pt x="3995" y="2127"/>
                  </a:lnTo>
                  <a:lnTo>
                    <a:pt x="3995" y="2127"/>
                  </a:lnTo>
                  <a:cubicBezTo>
                    <a:pt x="3995" y="1096"/>
                    <a:pt x="3159" y="260"/>
                    <a:pt x="2127" y="260"/>
                  </a:cubicBezTo>
                  <a:lnTo>
                    <a:pt x="2127" y="260"/>
                  </a:lnTo>
                  <a:cubicBezTo>
                    <a:pt x="2127" y="260"/>
                    <a:pt x="2127" y="260"/>
                    <a:pt x="2127" y="260"/>
                  </a:cubicBezTo>
                  <a:lnTo>
                    <a:pt x="2127" y="260"/>
                  </a:lnTo>
                  <a:lnTo>
                    <a:pt x="2127" y="260"/>
                  </a:lnTo>
                  <a:lnTo>
                    <a:pt x="2127" y="260"/>
                  </a:lnTo>
                  <a:cubicBezTo>
                    <a:pt x="1096" y="260"/>
                    <a:pt x="260" y="1096"/>
                    <a:pt x="260" y="2127"/>
                  </a:cubicBezTo>
                  <a:lnTo>
                    <a:pt x="260" y="2127"/>
                  </a:lnTo>
                  <a:close/>
                </a:path>
              </a:pathLst>
            </a:custGeom>
            <a:solidFill>
              <a:srgbClr val="348229">
                <a:alpha val="23921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8" name="path"/>
            <p:cNvSpPr/>
            <p:nvPr/>
          </p:nvSpPr>
          <p:spPr>
            <a:xfrm>
              <a:off x="989541" y="0"/>
              <a:ext cx="1219200" cy="1219200"/>
            </a:xfrm>
            <a:custGeom>
              <a:rect l="0" t="0" r="0" b="0"/>
              <a:pathLst>
                <a:path w="1920" h="1920">
                  <a:moveTo>
                    <a:pt x="0" y="960"/>
                  </a:moveTo>
                  <a:cubicBezTo>
                    <a:pt x="0" y="429"/>
                    <a:pt x="429" y="0"/>
                    <a:pt x="960" y="0"/>
                  </a:cubicBezTo>
                  <a:lnTo>
                    <a:pt x="960" y="0"/>
                  </a:lnTo>
                  <a:lnTo>
                    <a:pt x="959" y="0"/>
                  </a:lnTo>
                  <a:lnTo>
                    <a:pt x="959" y="0"/>
                  </a:lnTo>
                  <a:cubicBezTo>
                    <a:pt x="1490" y="0"/>
                    <a:pt x="1919" y="429"/>
                    <a:pt x="1920" y="960"/>
                  </a:cubicBezTo>
                  <a:lnTo>
                    <a:pt x="1920" y="960"/>
                  </a:lnTo>
                  <a:cubicBezTo>
                    <a:pt x="1920" y="960"/>
                    <a:pt x="1920" y="960"/>
                    <a:pt x="1920" y="960"/>
                  </a:cubicBezTo>
                  <a:lnTo>
                    <a:pt x="1920" y="960"/>
                  </a:lnTo>
                  <a:lnTo>
                    <a:pt x="1919" y="960"/>
                  </a:lnTo>
                  <a:lnTo>
                    <a:pt x="1919" y="960"/>
                  </a:lnTo>
                  <a:cubicBezTo>
                    <a:pt x="1919" y="1490"/>
                    <a:pt x="1490" y="1920"/>
                    <a:pt x="960" y="1920"/>
                  </a:cubicBezTo>
                  <a:lnTo>
                    <a:pt x="960" y="1920"/>
                  </a:lnTo>
                  <a:lnTo>
                    <a:pt x="960" y="1919"/>
                  </a:lnTo>
                  <a:lnTo>
                    <a:pt x="960" y="1919"/>
                  </a:lnTo>
                  <a:cubicBezTo>
                    <a:pt x="429" y="1920"/>
                    <a:pt x="0" y="1490"/>
                    <a:pt x="0" y="960"/>
                  </a:cubicBezTo>
                  <a:lnTo>
                    <a:pt x="0" y="960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9" name="path"/>
            <p:cNvSpPr/>
            <p:nvPr/>
          </p:nvSpPr>
          <p:spPr>
            <a:xfrm>
              <a:off x="1268890" y="385505"/>
              <a:ext cx="679300" cy="579944"/>
            </a:xfrm>
            <a:custGeom>
              <a:rect l="0" t="0" r="0" b="0"/>
              <a:pathLst>
                <a:path w="1069" h="913">
                  <a:moveTo>
                    <a:pt x="536" y="163"/>
                  </a:moveTo>
                  <a:cubicBezTo>
                    <a:pt x="536" y="163"/>
                    <a:pt x="459" y="0"/>
                    <a:pt x="287" y="0"/>
                  </a:cubicBezTo>
                  <a:lnTo>
                    <a:pt x="287" y="0"/>
                  </a:lnTo>
                  <a:cubicBezTo>
                    <a:pt x="98" y="0"/>
                    <a:pt x="0" y="159"/>
                    <a:pt x="0" y="319"/>
                  </a:cubicBezTo>
                  <a:lnTo>
                    <a:pt x="0" y="319"/>
                  </a:lnTo>
                  <a:cubicBezTo>
                    <a:pt x="0" y="584"/>
                    <a:pt x="536" y="913"/>
                    <a:pt x="536" y="913"/>
                  </a:cubicBezTo>
                  <a:lnTo>
                    <a:pt x="536" y="913"/>
                  </a:lnTo>
                  <a:cubicBezTo>
                    <a:pt x="536" y="913"/>
                    <a:pt x="1069" y="587"/>
                    <a:pt x="1069" y="319"/>
                  </a:cubicBezTo>
                  <a:lnTo>
                    <a:pt x="1069" y="319"/>
                  </a:lnTo>
                  <a:cubicBezTo>
                    <a:pt x="1069" y="156"/>
                    <a:pt x="967" y="0"/>
                    <a:pt x="785" y="0"/>
                  </a:cubicBezTo>
                  <a:lnTo>
                    <a:pt x="785" y="0"/>
                  </a:lnTo>
                  <a:cubicBezTo>
                    <a:pt x="603" y="0"/>
                    <a:pt x="536" y="163"/>
                    <a:pt x="536" y="16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0" name="path"/>
            <p:cNvSpPr/>
            <p:nvPr/>
          </p:nvSpPr>
          <p:spPr>
            <a:xfrm>
              <a:off x="0" y="1836622"/>
              <a:ext cx="1219200" cy="1219200"/>
            </a:xfrm>
            <a:custGeom>
              <a:rect l="0" t="0" r="0" b="0"/>
              <a:pathLst>
                <a:path w="1920" h="1920">
                  <a:moveTo>
                    <a:pt x="0" y="960"/>
                  </a:moveTo>
                  <a:cubicBezTo>
                    <a:pt x="0" y="429"/>
                    <a:pt x="429" y="0"/>
                    <a:pt x="960" y="0"/>
                  </a:cubicBezTo>
                  <a:lnTo>
                    <a:pt x="960" y="0"/>
                  </a:lnTo>
                  <a:lnTo>
                    <a:pt x="959" y="0"/>
                  </a:lnTo>
                  <a:lnTo>
                    <a:pt x="959" y="0"/>
                  </a:lnTo>
                  <a:cubicBezTo>
                    <a:pt x="1490" y="0"/>
                    <a:pt x="1919" y="429"/>
                    <a:pt x="1920" y="960"/>
                  </a:cubicBezTo>
                  <a:lnTo>
                    <a:pt x="1920" y="960"/>
                  </a:lnTo>
                  <a:cubicBezTo>
                    <a:pt x="1920" y="960"/>
                    <a:pt x="1920" y="960"/>
                    <a:pt x="1920" y="960"/>
                  </a:cubicBezTo>
                  <a:lnTo>
                    <a:pt x="1920" y="960"/>
                  </a:lnTo>
                  <a:lnTo>
                    <a:pt x="1919" y="960"/>
                  </a:lnTo>
                  <a:lnTo>
                    <a:pt x="1919" y="960"/>
                  </a:lnTo>
                  <a:cubicBezTo>
                    <a:pt x="1919" y="1490"/>
                    <a:pt x="1490" y="1920"/>
                    <a:pt x="960" y="1920"/>
                  </a:cubicBezTo>
                  <a:lnTo>
                    <a:pt x="960" y="1920"/>
                  </a:lnTo>
                  <a:lnTo>
                    <a:pt x="960" y="1920"/>
                  </a:lnTo>
                  <a:lnTo>
                    <a:pt x="960" y="1920"/>
                  </a:lnTo>
                  <a:cubicBezTo>
                    <a:pt x="429" y="1920"/>
                    <a:pt x="0" y="1490"/>
                    <a:pt x="0" y="960"/>
                  </a:cubicBezTo>
                  <a:lnTo>
                    <a:pt x="0" y="960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1" name="path"/>
            <p:cNvSpPr/>
            <p:nvPr/>
          </p:nvSpPr>
          <p:spPr>
            <a:xfrm>
              <a:off x="2077601" y="1836622"/>
              <a:ext cx="1219200" cy="1219200"/>
            </a:xfrm>
            <a:custGeom>
              <a:rect l="0" t="0" r="0" b="0"/>
              <a:pathLst>
                <a:path w="1920" h="1920">
                  <a:moveTo>
                    <a:pt x="0" y="960"/>
                  </a:moveTo>
                  <a:cubicBezTo>
                    <a:pt x="0" y="429"/>
                    <a:pt x="429" y="0"/>
                    <a:pt x="960" y="0"/>
                  </a:cubicBezTo>
                  <a:lnTo>
                    <a:pt x="960" y="0"/>
                  </a:lnTo>
                  <a:lnTo>
                    <a:pt x="959" y="0"/>
                  </a:lnTo>
                  <a:lnTo>
                    <a:pt x="959" y="0"/>
                  </a:lnTo>
                  <a:cubicBezTo>
                    <a:pt x="1490" y="0"/>
                    <a:pt x="1920" y="429"/>
                    <a:pt x="1920" y="960"/>
                  </a:cubicBezTo>
                  <a:lnTo>
                    <a:pt x="1920" y="960"/>
                  </a:lnTo>
                  <a:cubicBezTo>
                    <a:pt x="1920" y="960"/>
                    <a:pt x="1920" y="960"/>
                    <a:pt x="1920" y="960"/>
                  </a:cubicBezTo>
                  <a:lnTo>
                    <a:pt x="1920" y="960"/>
                  </a:lnTo>
                  <a:lnTo>
                    <a:pt x="1919" y="960"/>
                  </a:lnTo>
                  <a:lnTo>
                    <a:pt x="1919" y="960"/>
                  </a:lnTo>
                  <a:cubicBezTo>
                    <a:pt x="1919" y="1490"/>
                    <a:pt x="1490" y="1920"/>
                    <a:pt x="960" y="1920"/>
                  </a:cubicBezTo>
                  <a:lnTo>
                    <a:pt x="960" y="1920"/>
                  </a:lnTo>
                  <a:lnTo>
                    <a:pt x="960" y="1920"/>
                  </a:lnTo>
                  <a:lnTo>
                    <a:pt x="960" y="1920"/>
                  </a:lnTo>
                  <a:cubicBezTo>
                    <a:pt x="429" y="1920"/>
                    <a:pt x="0" y="1490"/>
                    <a:pt x="0" y="960"/>
                  </a:cubicBezTo>
                  <a:lnTo>
                    <a:pt x="0" y="960"/>
                  </a:lnTo>
                  <a:close/>
                </a:path>
              </a:pathLst>
            </a:custGeom>
            <a:solidFill>
              <a:srgbClr val="007D4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2" name="path"/>
            <p:cNvSpPr/>
            <p:nvPr/>
          </p:nvSpPr>
          <p:spPr>
            <a:xfrm>
              <a:off x="191265" y="2027874"/>
              <a:ext cx="2771126" cy="797478"/>
            </a:xfrm>
            <a:custGeom>
              <a:rect l="0" t="0" r="0" b="0"/>
              <a:pathLst>
                <a:path w="4363" h="1255">
                  <a:moveTo>
                    <a:pt x="1103" y="789"/>
                  </a:moveTo>
                  <a:cubicBezTo>
                    <a:pt x="1103" y="789"/>
                    <a:pt x="1067" y="739"/>
                    <a:pt x="971" y="731"/>
                  </a:cubicBezTo>
                  <a:lnTo>
                    <a:pt x="971" y="731"/>
                  </a:lnTo>
                  <a:cubicBezTo>
                    <a:pt x="894" y="568"/>
                    <a:pt x="790" y="453"/>
                    <a:pt x="790" y="453"/>
                  </a:cubicBezTo>
                  <a:lnTo>
                    <a:pt x="790" y="453"/>
                  </a:lnTo>
                  <a:cubicBezTo>
                    <a:pt x="790" y="453"/>
                    <a:pt x="899" y="385"/>
                    <a:pt x="985" y="472"/>
                  </a:cubicBezTo>
                  <a:lnTo>
                    <a:pt x="985" y="472"/>
                  </a:lnTo>
                  <a:cubicBezTo>
                    <a:pt x="1134" y="621"/>
                    <a:pt x="1103" y="789"/>
                    <a:pt x="1103" y="789"/>
                  </a:cubicBezTo>
                  <a:moveTo>
                    <a:pt x="808" y="980"/>
                  </a:moveTo>
                  <a:cubicBezTo>
                    <a:pt x="808" y="980"/>
                    <a:pt x="561" y="849"/>
                    <a:pt x="482" y="771"/>
                  </a:cubicBezTo>
                  <a:lnTo>
                    <a:pt x="482" y="771"/>
                  </a:lnTo>
                  <a:cubicBezTo>
                    <a:pt x="447" y="736"/>
                    <a:pt x="419" y="700"/>
                    <a:pt x="397" y="666"/>
                  </a:cubicBezTo>
                  <a:lnTo>
                    <a:pt x="397" y="666"/>
                  </a:lnTo>
                  <a:lnTo>
                    <a:pt x="665" y="397"/>
                  </a:lnTo>
                  <a:lnTo>
                    <a:pt x="665" y="397"/>
                  </a:lnTo>
                  <a:cubicBezTo>
                    <a:pt x="700" y="420"/>
                    <a:pt x="736" y="447"/>
                    <a:pt x="771" y="482"/>
                  </a:cubicBezTo>
                  <a:lnTo>
                    <a:pt x="771" y="482"/>
                  </a:lnTo>
                  <a:cubicBezTo>
                    <a:pt x="848" y="560"/>
                    <a:pt x="980" y="808"/>
                    <a:pt x="980" y="808"/>
                  </a:cubicBezTo>
                  <a:lnTo>
                    <a:pt x="980" y="808"/>
                  </a:lnTo>
                  <a:lnTo>
                    <a:pt x="808" y="980"/>
                  </a:lnTo>
                  <a:close/>
                  <a:moveTo>
                    <a:pt x="574" y="575"/>
                  </a:moveTo>
                  <a:cubicBezTo>
                    <a:pt x="544" y="605"/>
                    <a:pt x="544" y="654"/>
                    <a:pt x="574" y="684"/>
                  </a:cubicBezTo>
                  <a:lnTo>
                    <a:pt x="574" y="684"/>
                  </a:lnTo>
                  <a:cubicBezTo>
                    <a:pt x="605" y="714"/>
                    <a:pt x="654" y="714"/>
                    <a:pt x="684" y="684"/>
                  </a:cubicBezTo>
                  <a:lnTo>
                    <a:pt x="684" y="684"/>
                  </a:lnTo>
                  <a:cubicBezTo>
                    <a:pt x="714" y="654"/>
                    <a:pt x="714" y="605"/>
                    <a:pt x="684" y="575"/>
                  </a:cubicBezTo>
                  <a:lnTo>
                    <a:pt x="684" y="575"/>
                  </a:lnTo>
                  <a:cubicBezTo>
                    <a:pt x="654" y="545"/>
                    <a:pt x="605" y="545"/>
                    <a:pt x="574" y="575"/>
                  </a:cubicBezTo>
                  <a:moveTo>
                    <a:pt x="319" y="343"/>
                  </a:moveTo>
                  <a:lnTo>
                    <a:pt x="244" y="268"/>
                  </a:lnTo>
                  <a:lnTo>
                    <a:pt x="265" y="247"/>
                  </a:lnTo>
                  <a:lnTo>
                    <a:pt x="338" y="319"/>
                  </a:lnTo>
                  <a:lnTo>
                    <a:pt x="338" y="319"/>
                  </a:lnTo>
                  <a:cubicBezTo>
                    <a:pt x="380" y="313"/>
                    <a:pt x="502" y="303"/>
                    <a:pt x="640" y="382"/>
                  </a:cubicBezTo>
                  <a:lnTo>
                    <a:pt x="640" y="382"/>
                  </a:lnTo>
                  <a:lnTo>
                    <a:pt x="382" y="641"/>
                  </a:lnTo>
                  <a:lnTo>
                    <a:pt x="382" y="641"/>
                  </a:lnTo>
                  <a:cubicBezTo>
                    <a:pt x="305" y="506"/>
                    <a:pt x="312" y="388"/>
                    <a:pt x="319" y="343"/>
                  </a:cubicBezTo>
                  <a:moveTo>
                    <a:pt x="789" y="1103"/>
                  </a:moveTo>
                  <a:cubicBezTo>
                    <a:pt x="789" y="1103"/>
                    <a:pt x="621" y="1134"/>
                    <a:pt x="472" y="985"/>
                  </a:cubicBezTo>
                  <a:lnTo>
                    <a:pt x="472" y="985"/>
                  </a:lnTo>
                  <a:cubicBezTo>
                    <a:pt x="385" y="899"/>
                    <a:pt x="453" y="790"/>
                    <a:pt x="453" y="790"/>
                  </a:cubicBezTo>
                  <a:lnTo>
                    <a:pt x="453" y="790"/>
                  </a:lnTo>
                  <a:cubicBezTo>
                    <a:pt x="453" y="790"/>
                    <a:pt x="568" y="894"/>
                    <a:pt x="731" y="971"/>
                  </a:cubicBezTo>
                  <a:lnTo>
                    <a:pt x="731" y="971"/>
                  </a:lnTo>
                  <a:cubicBezTo>
                    <a:pt x="739" y="1067"/>
                    <a:pt x="789" y="1103"/>
                    <a:pt x="789" y="1103"/>
                  </a:cubicBezTo>
                  <a:moveTo>
                    <a:pt x="993" y="921"/>
                  </a:moveTo>
                  <a:lnTo>
                    <a:pt x="957" y="921"/>
                  </a:lnTo>
                  <a:lnTo>
                    <a:pt x="998" y="1000"/>
                  </a:lnTo>
                  <a:lnTo>
                    <a:pt x="916" y="963"/>
                  </a:lnTo>
                  <a:lnTo>
                    <a:pt x="931" y="1009"/>
                  </a:lnTo>
                  <a:lnTo>
                    <a:pt x="853" y="976"/>
                  </a:lnTo>
                  <a:lnTo>
                    <a:pt x="975" y="853"/>
                  </a:lnTo>
                  <a:lnTo>
                    <a:pt x="993" y="921"/>
                  </a:lnTo>
                  <a:close/>
                </a:path>
                <a:path w="4363" h="1255">
                  <a:moveTo>
                    <a:pt x="3973" y="167"/>
                  </a:moveTo>
                  <a:lnTo>
                    <a:pt x="4017" y="167"/>
                  </a:lnTo>
                  <a:lnTo>
                    <a:pt x="4017" y="297"/>
                  </a:lnTo>
                  <a:lnTo>
                    <a:pt x="4147" y="601"/>
                  </a:lnTo>
                  <a:lnTo>
                    <a:pt x="4147" y="947"/>
                  </a:lnTo>
                  <a:lnTo>
                    <a:pt x="4147" y="947"/>
                  </a:lnTo>
                  <a:cubicBezTo>
                    <a:pt x="4147" y="995"/>
                    <a:pt x="4108" y="1034"/>
                    <a:pt x="4060" y="1034"/>
                  </a:cubicBezTo>
                  <a:lnTo>
                    <a:pt x="4060" y="1034"/>
                  </a:lnTo>
                  <a:lnTo>
                    <a:pt x="4060" y="1034"/>
                  </a:lnTo>
                  <a:lnTo>
                    <a:pt x="3713" y="1034"/>
                  </a:lnTo>
                  <a:lnTo>
                    <a:pt x="3713" y="1034"/>
                  </a:lnTo>
                  <a:cubicBezTo>
                    <a:pt x="3666" y="1034"/>
                    <a:pt x="3613" y="998"/>
                    <a:pt x="3596" y="953"/>
                  </a:cubicBezTo>
                  <a:lnTo>
                    <a:pt x="3596" y="953"/>
                  </a:lnTo>
                  <a:lnTo>
                    <a:pt x="3497" y="687"/>
                  </a:lnTo>
                  <a:lnTo>
                    <a:pt x="3497" y="601"/>
                  </a:lnTo>
                  <a:lnTo>
                    <a:pt x="3497" y="601"/>
                  </a:lnTo>
                  <a:cubicBezTo>
                    <a:pt x="3497" y="553"/>
                    <a:pt x="3536" y="514"/>
                    <a:pt x="3583" y="514"/>
                  </a:cubicBezTo>
                  <a:lnTo>
                    <a:pt x="3583" y="514"/>
                  </a:lnTo>
                  <a:lnTo>
                    <a:pt x="3583" y="514"/>
                  </a:lnTo>
                  <a:lnTo>
                    <a:pt x="3887" y="514"/>
                  </a:lnTo>
                  <a:lnTo>
                    <a:pt x="3887" y="254"/>
                  </a:lnTo>
                  <a:lnTo>
                    <a:pt x="3887" y="254"/>
                  </a:lnTo>
                  <a:cubicBezTo>
                    <a:pt x="3887" y="206"/>
                    <a:pt x="3926" y="167"/>
                    <a:pt x="3973" y="167"/>
                  </a:cubicBezTo>
                  <a:lnTo>
                    <a:pt x="3973" y="167"/>
                  </a:lnTo>
                  <a:lnTo>
                    <a:pt x="3973" y="167"/>
                  </a:lnTo>
                  <a:close/>
                  <a:moveTo>
                    <a:pt x="4233" y="601"/>
                  </a:moveTo>
                  <a:lnTo>
                    <a:pt x="4363" y="601"/>
                  </a:lnTo>
                  <a:lnTo>
                    <a:pt x="4363" y="1034"/>
                  </a:lnTo>
                  <a:lnTo>
                    <a:pt x="4233" y="1034"/>
                  </a:lnTo>
                  <a:lnTo>
                    <a:pt x="4233" y="6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03" name="textbox 403"/>
          <p:cNvSpPr/>
          <p:nvPr/>
        </p:nvSpPr>
        <p:spPr>
          <a:xfrm>
            <a:off x="498316" y="4659481"/>
            <a:ext cx="3796029" cy="10350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71"/>
              </a:lnSpc>
            </a:pPr>
            <a:endParaRPr lang="Arial" altLang="Arial" sz="100"/>
          </a:p>
          <a:p>
            <a:pPr algn="r" rtl="0" eaLnBrk="0">
              <a:lnSpc>
                <a:spcPct val="92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确定捡垃圾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</a:t>
            </a:r>
            <a:endParaRPr lang="Microsoft YaHei" altLang="Microsoft YaHei" sz="2300"/>
          </a:p>
          <a:p>
            <a:pPr algn="l" rtl="0" eaLnBrk="0">
              <a:lnSpc>
                <a:spcPct val="106000"/>
              </a:lnSpc>
            </a:pPr>
            <a:endParaRPr lang="Arial" altLang="Arial" sz="800"/>
          </a:p>
          <a:p>
            <a:pPr marL="1725294" indent="-1712594" algn="l" rtl="0" eaLnBrk="0">
              <a:lnSpc>
                <a:spcPct val="122000"/>
              </a:lnSpc>
              <a:spcBef>
                <a:spcPts val="1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制定各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类垃圾的收集标准和分类方法，确保   </a:t>
            </a:r>
            <a:r>
              <a:rPr sz="15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垃圾被正确分类和处理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04" name="textbox 404"/>
          <p:cNvSpPr/>
          <p:nvPr/>
        </p:nvSpPr>
        <p:spPr>
          <a:xfrm>
            <a:off x="8167452" y="4660367"/>
            <a:ext cx="3643629" cy="10337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409"/>
              </a:lnSpc>
            </a:pPr>
            <a:endParaRPr lang="Arial" altLang="Arial" sz="100"/>
          </a:p>
          <a:p>
            <a:pPr marL="15014" algn="l" rtl="0" eaLnBrk="0">
              <a:lnSpc>
                <a:spcPct val="91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培训捡垃</a:t>
            </a: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圾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</a:t>
            </a:r>
            <a:endParaRPr lang="Microsoft YaHei" altLang="Microsoft YaHei" sz="2300"/>
          </a:p>
          <a:p>
            <a:pPr algn="l" rtl="0" eaLnBrk="0">
              <a:lnSpc>
                <a:spcPct val="106000"/>
              </a:lnSpc>
            </a:pPr>
            <a:endParaRPr lang="Arial" altLang="Arial" sz="800"/>
          </a:p>
          <a:p>
            <a:pPr algn="l" rtl="0" eaLnBrk="0">
              <a:lnSpc>
                <a:spcPct val="6519"/>
              </a:lnSpc>
            </a:pPr>
            <a:endParaRPr lang="Arial" altLang="Arial" sz="100"/>
          </a:p>
          <a:p>
            <a:pPr marL="12700" indent="952" algn="l" rtl="0" eaLnBrk="0">
              <a:lnSpc>
                <a:spcPct val="122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对参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与捡垃圾的人员进行必要的培训，提高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他们的环保意识和操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技能。</a:t>
            </a:r>
            <a:endParaRPr lang="Microsoft YaHei" altLang="Microsoft YaHei" sz="1500"/>
          </a:p>
        </p:txBody>
      </p:sp>
      <p:sp>
        <p:nvSpPr>
          <p:cNvPr id="405" name="textbox 405"/>
          <p:cNvSpPr/>
          <p:nvPr/>
        </p:nvSpPr>
        <p:spPr>
          <a:xfrm>
            <a:off x="4321397" y="1384698"/>
            <a:ext cx="3593465" cy="10337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826"/>
              </a:lnSpc>
            </a:pPr>
            <a:endParaRPr lang="Arial" altLang="Arial" sz="100"/>
          </a:p>
          <a:p>
            <a:pPr marL="782434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制定捡垃圾流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</a:t>
            </a:r>
            <a:endParaRPr lang="Microsoft YaHei" altLang="Microsoft YaHei" sz="2300"/>
          </a:p>
          <a:p>
            <a:pPr marL="12700" algn="l" rtl="0" eaLnBrk="0">
              <a:lnSpc>
                <a:spcPct val="91000"/>
              </a:lnSpc>
              <a:spcBef>
                <a:spcPts val="1613"/>
              </a:spcBef>
            </a:pP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明确捡垃圾的步骤和顺序，包括分类收集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500"/>
          </a:p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marL="1144079" algn="l" rtl="0" eaLnBrk="0">
              <a:lnSpc>
                <a:spcPct val="91000"/>
              </a:lnSpc>
              <a:spcBef>
                <a:spcPts val="4"/>
              </a:spcBef>
            </a:pPr>
            <a:r>
              <a:rPr sz="1500" spc="-1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装袋、运输等。</a:t>
            </a:r>
            <a:endParaRPr lang="Microsoft YaHei" altLang="Microsoft YaHei" sz="1500"/>
          </a:p>
        </p:txBody>
      </p:sp>
      <p:sp>
        <p:nvSpPr>
          <p:cNvPr id="406" name="textbox 406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捡垃圾流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程规范制定</a:t>
            </a:r>
            <a:endParaRPr lang="Microsoft YaHei" altLang="Microsoft YaHei" sz="3000"/>
          </a:p>
        </p:txBody>
      </p:sp>
      <p:grpSp>
        <p:nvGrpSpPr>
          <p:cNvPr id="80" name="group 8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40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2" name="group 82"/>
          <p:cNvGrpSpPr/>
          <p:nvPr/>
        </p:nvGrpSpPr>
        <p:grpSpPr>
          <a:xfrm rot="21600000">
            <a:off x="3776917" y="3720617"/>
            <a:ext cx="4640245" cy="1970675"/>
            <a:chExt cx="4640245" cy="1970675"/>
          </a:xfrm>
        </p:grpSpPr>
        <p:sp>
          <p:nvSpPr>
            <p:cNvPr id="428" name="path"/>
            <p:cNvSpPr/>
            <p:nvPr/>
          </p:nvSpPr>
          <p:spPr>
            <a:xfrm>
              <a:off x="1235349" y="0"/>
              <a:ext cx="2167466" cy="1834100"/>
            </a:xfrm>
            <a:custGeom>
              <a:rect l="0" t="0" r="0" b="0"/>
              <a:pathLst>
                <a:path w="3412" h="2888">
                  <a:moveTo>
                    <a:pt x="0" y="0"/>
                  </a:moveTo>
                  <a:lnTo>
                    <a:pt x="1706" y="2888"/>
                  </a:lnTo>
                  <a:lnTo>
                    <a:pt x="34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5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9" name="path"/>
            <p:cNvSpPr/>
            <p:nvPr/>
          </p:nvSpPr>
          <p:spPr>
            <a:xfrm>
              <a:off x="0" y="144395"/>
              <a:ext cx="4640245" cy="1826279"/>
            </a:xfrm>
            <a:custGeom>
              <a:rect l="0" t="0" r="0" b="0"/>
              <a:pathLst>
                <a:path w="7305" h="2876">
                  <a:moveTo>
                    <a:pt x="3894" y="2876"/>
                  </a:moveTo>
                  <a:lnTo>
                    <a:pt x="5600" y="0"/>
                  </a:lnTo>
                  <a:lnTo>
                    <a:pt x="7307" y="2876"/>
                  </a:lnTo>
                  <a:lnTo>
                    <a:pt x="3894" y="2876"/>
                  </a:lnTo>
                  <a:close/>
                </a:path>
                <a:path w="7305" h="2876">
                  <a:moveTo>
                    <a:pt x="0" y="2876"/>
                  </a:moveTo>
                  <a:lnTo>
                    <a:pt x="1706" y="0"/>
                  </a:lnTo>
                  <a:lnTo>
                    <a:pt x="3413" y="2876"/>
                  </a:lnTo>
                  <a:lnTo>
                    <a:pt x="0" y="287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0" name="path"/>
            <p:cNvSpPr/>
            <p:nvPr/>
          </p:nvSpPr>
          <p:spPr>
            <a:xfrm>
              <a:off x="1083732" y="762540"/>
              <a:ext cx="2484971" cy="887149"/>
            </a:xfrm>
            <a:custGeom>
              <a:rect l="0" t="0" r="0" b="0"/>
              <a:pathLst>
                <a:path w="3913" h="1397">
                  <a:moveTo>
                    <a:pt x="3627" y="921"/>
                  </a:moveTo>
                  <a:lnTo>
                    <a:pt x="3562" y="235"/>
                  </a:lnTo>
                  <a:lnTo>
                    <a:pt x="3419" y="472"/>
                  </a:lnTo>
                  <a:lnTo>
                    <a:pt x="3068" y="262"/>
                  </a:lnTo>
                  <a:lnTo>
                    <a:pt x="2782" y="737"/>
                  </a:lnTo>
                  <a:lnTo>
                    <a:pt x="3133" y="948"/>
                  </a:lnTo>
                  <a:lnTo>
                    <a:pt x="2991" y="1186"/>
                  </a:lnTo>
                  <a:lnTo>
                    <a:pt x="3627" y="921"/>
                  </a:lnTo>
                  <a:close/>
                </a:path>
                <a:path w="3913" h="1397">
                  <a:moveTo>
                    <a:pt x="280" y="892"/>
                  </a:moveTo>
                  <a:lnTo>
                    <a:pt x="914" y="1164"/>
                  </a:lnTo>
                  <a:lnTo>
                    <a:pt x="773" y="924"/>
                  </a:lnTo>
                  <a:lnTo>
                    <a:pt x="1127" y="717"/>
                  </a:lnTo>
                  <a:lnTo>
                    <a:pt x="847" y="239"/>
                  </a:lnTo>
                  <a:lnTo>
                    <a:pt x="493" y="446"/>
                  </a:lnTo>
                  <a:lnTo>
                    <a:pt x="353" y="206"/>
                  </a:lnTo>
                  <a:lnTo>
                    <a:pt x="280" y="892"/>
                  </a:lnTo>
                  <a:close/>
                </a:path>
              </a:pathLst>
            </a:custGeom>
            <a:solidFill>
              <a:srgbClr val="08350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31" name="path"/>
          <p:cNvSpPr/>
          <p:nvPr/>
        </p:nvSpPr>
        <p:spPr>
          <a:xfrm>
            <a:off x="5012267" y="1711093"/>
            <a:ext cx="2167466" cy="1826279"/>
          </a:xfrm>
          <a:custGeom>
            <a:rect l="0" t="0" r="0" b="0"/>
            <a:pathLst>
              <a:path w="3412" h="2876">
                <a:moveTo>
                  <a:pt x="0" y="2876"/>
                </a:moveTo>
                <a:lnTo>
                  <a:pt x="1706" y="0"/>
                </a:lnTo>
                <a:lnTo>
                  <a:pt x="3413" y="2876"/>
                </a:lnTo>
                <a:lnTo>
                  <a:pt x="0" y="287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2" name="textbox 432"/>
          <p:cNvSpPr/>
          <p:nvPr/>
        </p:nvSpPr>
        <p:spPr>
          <a:xfrm>
            <a:off x="7109505" y="1402976"/>
            <a:ext cx="3795395" cy="16751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029"/>
              </a:lnSpc>
            </a:pPr>
            <a:endParaRPr lang="Arial" altLang="Arial" sz="100"/>
          </a:p>
          <a:p>
            <a:pPr marL="14775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应急预案制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396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针对可能出现的突发情况，如天气突变、设备故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障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等，制定相应的应急预案，确保捡垃圾活动的顺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algn="l" rtl="0" eaLnBrk="0">
              <a:lnSpc>
                <a:spcPct val="6343"/>
              </a:lnSpc>
            </a:pPr>
            <a:endParaRPr lang="Arial" altLang="Arial" sz="100"/>
          </a:p>
          <a:p>
            <a:pPr marL="12700" algn="l" rtl="0" eaLnBrk="0">
              <a:lnSpc>
                <a:spcPts val="1449"/>
              </a:lnSpc>
            </a:pPr>
            <a:r>
              <a:rPr sz="12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进行。</a:t>
            </a:r>
            <a:endParaRPr lang="Microsoft YaHei" altLang="Microsoft YaHei" sz="1200"/>
          </a:p>
        </p:txBody>
      </p:sp>
      <p:sp>
        <p:nvSpPr>
          <p:cNvPr id="433" name="textbox 433"/>
          <p:cNvSpPr/>
          <p:nvPr/>
        </p:nvSpPr>
        <p:spPr>
          <a:xfrm>
            <a:off x="892244" y="331596"/>
            <a:ext cx="4530725" cy="488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9000"/>
              </a:lnSpc>
            </a:pPr>
            <a:endParaRPr lang="Arial" altLang="Arial" sz="300"/>
          </a:p>
          <a:p>
            <a:pPr marL="78294" algn="l" rtl="0" eaLnBrk="0">
              <a:lnSpc>
                <a:spcPct val="91000"/>
              </a:lnSpc>
              <a:spcBef>
                <a:spcPts val="3"/>
              </a:spcBef>
              <a:tabLst>
                <a:tab pos="332740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安全防护措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施及应急预案</a:t>
            </a:r>
            <a:endParaRPr lang="Microsoft YaHei" altLang="Microsoft YaHei" sz="3000"/>
          </a:p>
        </p:txBody>
      </p:sp>
      <p:sp>
        <p:nvSpPr>
          <p:cNvPr id="434" name="path"/>
          <p:cNvSpPr/>
          <p:nvPr/>
        </p:nvSpPr>
        <p:spPr>
          <a:xfrm>
            <a:off x="904944" y="344296"/>
            <a:ext cx="65594" cy="418915"/>
          </a:xfrm>
          <a:custGeom>
            <a:rect l="0" t="0" r="0" b="0"/>
            <a:pathLst>
              <a:path w="103" h="659">
                <a:moveTo>
                  <a:pt x="0" y="51"/>
                </a:moveTo>
                <a:cubicBezTo>
                  <a:pt x="0" y="23"/>
                  <a:pt x="23" y="0"/>
                  <a:pt x="51" y="0"/>
                </a:cubicBez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cubicBezTo>
                  <a:pt x="80" y="0"/>
                  <a:pt x="103" y="23"/>
                  <a:pt x="103" y="51"/>
                </a:cubicBezTo>
                <a:lnTo>
                  <a:pt x="103" y="51"/>
                </a:lnTo>
                <a:cubicBezTo>
                  <a:pt x="103" y="51"/>
                  <a:pt x="103" y="51"/>
                  <a:pt x="103" y="51"/>
                </a:cubicBezTo>
                <a:lnTo>
                  <a:pt x="103" y="51"/>
                </a:lnTo>
                <a:lnTo>
                  <a:pt x="103" y="51"/>
                </a:lnTo>
                <a:lnTo>
                  <a:pt x="103" y="51"/>
                </a:lnTo>
                <a:cubicBezTo>
                  <a:pt x="103" y="80"/>
                  <a:pt x="80" y="103"/>
                  <a:pt x="51" y="103"/>
                </a:cubicBezTo>
                <a:lnTo>
                  <a:pt x="51" y="103"/>
                </a:lnTo>
                <a:lnTo>
                  <a:pt x="51" y="103"/>
                </a:lnTo>
                <a:lnTo>
                  <a:pt x="51" y="103"/>
                </a:lnTo>
                <a:cubicBezTo>
                  <a:pt x="23" y="103"/>
                  <a:pt x="0" y="80"/>
                  <a:pt x="0" y="51"/>
                </a:cubicBezTo>
                <a:lnTo>
                  <a:pt x="0" y="51"/>
                </a:lnTo>
                <a:close/>
              </a:path>
              <a:path w="103" h="659">
                <a:moveTo>
                  <a:pt x="0" y="237"/>
                </a:moveTo>
                <a:cubicBezTo>
                  <a:pt x="0" y="208"/>
                  <a:pt x="23" y="185"/>
                  <a:pt x="51" y="185"/>
                </a:cubicBez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cubicBezTo>
                  <a:pt x="80" y="185"/>
                  <a:pt x="103" y="208"/>
                  <a:pt x="103" y="237"/>
                </a:cubicBezTo>
                <a:lnTo>
                  <a:pt x="103" y="237"/>
                </a:lnTo>
                <a:cubicBezTo>
                  <a:pt x="103" y="237"/>
                  <a:pt x="103" y="237"/>
                  <a:pt x="103" y="237"/>
                </a:cubicBezTo>
                <a:lnTo>
                  <a:pt x="103" y="237"/>
                </a:lnTo>
                <a:lnTo>
                  <a:pt x="103" y="237"/>
                </a:lnTo>
                <a:lnTo>
                  <a:pt x="103" y="237"/>
                </a:lnTo>
                <a:cubicBezTo>
                  <a:pt x="103" y="265"/>
                  <a:pt x="80" y="288"/>
                  <a:pt x="51" y="288"/>
                </a:cubicBezTo>
                <a:lnTo>
                  <a:pt x="51" y="288"/>
                </a:lnTo>
                <a:lnTo>
                  <a:pt x="51" y="288"/>
                </a:lnTo>
                <a:lnTo>
                  <a:pt x="51" y="288"/>
                </a:lnTo>
                <a:cubicBezTo>
                  <a:pt x="23" y="288"/>
                  <a:pt x="0" y="265"/>
                  <a:pt x="0" y="237"/>
                </a:cubicBezTo>
                <a:lnTo>
                  <a:pt x="0" y="237"/>
                </a:lnTo>
                <a:close/>
              </a:path>
              <a:path w="103" h="659">
                <a:moveTo>
                  <a:pt x="0" y="422"/>
                </a:moveTo>
                <a:cubicBezTo>
                  <a:pt x="0" y="394"/>
                  <a:pt x="23" y="370"/>
                  <a:pt x="51" y="370"/>
                </a:cubicBezTo>
                <a:lnTo>
                  <a:pt x="51" y="370"/>
                </a:lnTo>
                <a:lnTo>
                  <a:pt x="51" y="370"/>
                </a:lnTo>
                <a:lnTo>
                  <a:pt x="51" y="370"/>
                </a:lnTo>
                <a:cubicBezTo>
                  <a:pt x="80" y="370"/>
                  <a:pt x="103" y="394"/>
                  <a:pt x="103" y="422"/>
                </a:cubicBezTo>
                <a:lnTo>
                  <a:pt x="103" y="422"/>
                </a:lnTo>
                <a:cubicBezTo>
                  <a:pt x="103" y="422"/>
                  <a:pt x="103" y="422"/>
                  <a:pt x="103" y="422"/>
                </a:cubicBezTo>
                <a:lnTo>
                  <a:pt x="103" y="422"/>
                </a:lnTo>
                <a:lnTo>
                  <a:pt x="103" y="422"/>
                </a:lnTo>
                <a:lnTo>
                  <a:pt x="103" y="422"/>
                </a:lnTo>
                <a:cubicBezTo>
                  <a:pt x="103" y="451"/>
                  <a:pt x="80" y="474"/>
                  <a:pt x="51" y="474"/>
                </a:cubicBezTo>
                <a:lnTo>
                  <a:pt x="51" y="474"/>
                </a:lnTo>
                <a:lnTo>
                  <a:pt x="51" y="474"/>
                </a:lnTo>
                <a:lnTo>
                  <a:pt x="51" y="474"/>
                </a:lnTo>
                <a:cubicBezTo>
                  <a:pt x="23" y="474"/>
                  <a:pt x="0" y="451"/>
                  <a:pt x="0" y="422"/>
                </a:cubicBezTo>
                <a:lnTo>
                  <a:pt x="0" y="422"/>
                </a:lnTo>
                <a:close/>
              </a:path>
              <a:path w="103" h="659">
                <a:moveTo>
                  <a:pt x="0" y="608"/>
                </a:moveTo>
                <a:cubicBezTo>
                  <a:pt x="0" y="579"/>
                  <a:pt x="23" y="556"/>
                  <a:pt x="51" y="556"/>
                </a:cubicBezTo>
                <a:lnTo>
                  <a:pt x="51" y="556"/>
                </a:lnTo>
                <a:lnTo>
                  <a:pt x="51" y="556"/>
                </a:lnTo>
                <a:lnTo>
                  <a:pt x="51" y="556"/>
                </a:lnTo>
                <a:cubicBezTo>
                  <a:pt x="80" y="556"/>
                  <a:pt x="103" y="579"/>
                  <a:pt x="103" y="608"/>
                </a:cubicBezTo>
                <a:lnTo>
                  <a:pt x="103" y="608"/>
                </a:lnTo>
                <a:cubicBezTo>
                  <a:pt x="103" y="608"/>
                  <a:pt x="103" y="608"/>
                  <a:pt x="103" y="608"/>
                </a:cubicBezTo>
                <a:lnTo>
                  <a:pt x="103" y="608"/>
                </a:lnTo>
                <a:lnTo>
                  <a:pt x="103" y="608"/>
                </a:lnTo>
                <a:lnTo>
                  <a:pt x="103" y="608"/>
                </a:lnTo>
                <a:cubicBezTo>
                  <a:pt x="103" y="636"/>
                  <a:pt x="80" y="659"/>
                  <a:pt x="51" y="659"/>
                </a:cubicBezTo>
                <a:lnTo>
                  <a:pt x="51" y="659"/>
                </a:lnTo>
                <a:lnTo>
                  <a:pt x="51" y="659"/>
                </a:lnTo>
                <a:lnTo>
                  <a:pt x="51" y="659"/>
                </a:lnTo>
                <a:cubicBezTo>
                  <a:pt x="23" y="659"/>
                  <a:pt x="0" y="636"/>
                  <a:pt x="0" y="608"/>
                </a:cubicBezTo>
                <a:lnTo>
                  <a:pt x="0" y="608"/>
                </a:lnTo>
                <a:close/>
              </a:path>
            </a:pathLst>
          </a:custGeom>
          <a:solidFill>
            <a:srgbClr val="45AE37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5" name="textbox 435"/>
          <p:cNvSpPr/>
          <p:nvPr/>
        </p:nvSpPr>
        <p:spPr>
          <a:xfrm>
            <a:off x="986131" y="3425983"/>
            <a:ext cx="3415029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9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捡垃圾人员配备必要的防护用品，如手套、</a:t>
            </a:r>
            <a:endParaRPr lang="Microsoft YaHei" altLang="Microsoft YaHei" sz="1300"/>
          </a:p>
          <a:p>
            <a:pPr marL="25730" algn="l" rtl="0" eaLnBrk="0">
              <a:lnSpc>
                <a:spcPts val="2425"/>
              </a:lnSpc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口罩、防护服等，确保他们的人身安全。</a:t>
            </a:r>
            <a:endParaRPr lang="Microsoft YaHei" altLang="Microsoft YaHei" sz="1300"/>
          </a:p>
        </p:txBody>
      </p:sp>
      <p:sp>
        <p:nvSpPr>
          <p:cNvPr id="436" name="textbox 436"/>
          <p:cNvSpPr/>
          <p:nvPr/>
        </p:nvSpPr>
        <p:spPr>
          <a:xfrm>
            <a:off x="8254879" y="4631759"/>
            <a:ext cx="3281045" cy="5213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25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对捡垃圾人员进行安全宣传教育，提高他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们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20072" algn="l" rtl="0" eaLnBrk="0">
              <a:lnSpc>
                <a:spcPct val="94000"/>
              </a:lnSpc>
              <a:spcBef>
                <a:spcPts val="3"/>
              </a:spcBef>
            </a:pP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的安全意识和应对突发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情况的能力。</a:t>
            </a:r>
            <a:endParaRPr lang="Microsoft YaHei" altLang="Microsoft YaHei" sz="1300"/>
          </a:p>
        </p:txBody>
      </p:sp>
      <p:sp>
        <p:nvSpPr>
          <p:cNvPr id="437" name="textbox 437"/>
          <p:cNvSpPr/>
          <p:nvPr/>
        </p:nvSpPr>
        <p:spPr>
          <a:xfrm>
            <a:off x="8245478" y="3697401"/>
            <a:ext cx="1792604" cy="347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09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安全宣传教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</a:t>
            </a:r>
            <a:endParaRPr lang="Microsoft YaHei" altLang="Microsoft YaHei" sz="2300"/>
          </a:p>
        </p:txBody>
      </p:sp>
      <p:sp>
        <p:nvSpPr>
          <p:cNvPr id="438" name="textbox 438"/>
          <p:cNvSpPr/>
          <p:nvPr/>
        </p:nvSpPr>
        <p:spPr>
          <a:xfrm>
            <a:off x="985150" y="2490739"/>
            <a:ext cx="1792604" cy="3473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76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安全防护措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</a:t>
            </a:r>
            <a:endParaRPr lang="Microsoft YaHei" altLang="Microsoft YaHei" sz="2300"/>
          </a:p>
        </p:txBody>
      </p:sp>
      <p:sp>
        <p:nvSpPr>
          <p:cNvPr id="439" name="path"/>
          <p:cNvSpPr/>
          <p:nvPr/>
        </p:nvSpPr>
        <p:spPr>
          <a:xfrm>
            <a:off x="5786411" y="4041306"/>
            <a:ext cx="661803" cy="579077"/>
          </a:xfrm>
          <a:custGeom>
            <a:rect l="0" t="0" r="0" b="0"/>
            <a:pathLst>
              <a:path w="1042" h="911">
                <a:moveTo>
                  <a:pt x="0" y="651"/>
                </a:moveTo>
                <a:lnTo>
                  <a:pt x="521" y="781"/>
                </a:lnTo>
                <a:lnTo>
                  <a:pt x="1042" y="651"/>
                </a:lnTo>
                <a:lnTo>
                  <a:pt x="1042" y="781"/>
                </a:lnTo>
                <a:lnTo>
                  <a:pt x="521" y="911"/>
                </a:lnTo>
                <a:lnTo>
                  <a:pt x="0" y="781"/>
                </a:lnTo>
                <a:lnTo>
                  <a:pt x="0" y="651"/>
                </a:lnTo>
                <a:close/>
                <a:moveTo>
                  <a:pt x="0" y="390"/>
                </a:moveTo>
                <a:lnTo>
                  <a:pt x="521" y="521"/>
                </a:lnTo>
                <a:lnTo>
                  <a:pt x="1042" y="390"/>
                </a:lnTo>
                <a:lnTo>
                  <a:pt x="1042" y="521"/>
                </a:lnTo>
                <a:lnTo>
                  <a:pt x="521" y="651"/>
                </a:lnTo>
                <a:lnTo>
                  <a:pt x="0" y="521"/>
                </a:lnTo>
                <a:lnTo>
                  <a:pt x="0" y="390"/>
                </a:lnTo>
                <a:close/>
                <a:moveTo>
                  <a:pt x="0" y="130"/>
                </a:moveTo>
                <a:lnTo>
                  <a:pt x="521" y="0"/>
                </a:lnTo>
                <a:lnTo>
                  <a:pt x="1042" y="130"/>
                </a:lnTo>
                <a:lnTo>
                  <a:pt x="1042" y="260"/>
                </a:lnTo>
                <a:lnTo>
                  <a:pt x="521" y="390"/>
                </a:lnTo>
                <a:lnTo>
                  <a:pt x="0" y="260"/>
                </a:lnTo>
                <a:lnTo>
                  <a:pt x="0" y="130"/>
                </a:lnTo>
                <a:close/>
              </a:path>
            </a:pathLst>
          </a:custGeom>
          <a:solidFill>
            <a:srgbClr val="D8F2D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0" name="path"/>
          <p:cNvSpPr/>
          <p:nvPr/>
        </p:nvSpPr>
        <p:spPr>
          <a:xfrm>
            <a:off x="5743787" y="3022600"/>
            <a:ext cx="704426" cy="520192"/>
          </a:xfrm>
          <a:custGeom>
            <a:rect l="0" t="0" r="0" b="0"/>
            <a:pathLst>
              <a:path w="1109" h="819">
                <a:moveTo>
                  <a:pt x="554" y="0"/>
                </a:moveTo>
                <a:lnTo>
                  <a:pt x="0" y="409"/>
                </a:lnTo>
                <a:lnTo>
                  <a:pt x="277" y="409"/>
                </a:lnTo>
                <a:lnTo>
                  <a:pt x="277" y="819"/>
                </a:lnTo>
                <a:lnTo>
                  <a:pt x="831" y="819"/>
                </a:lnTo>
                <a:lnTo>
                  <a:pt x="831" y="409"/>
                </a:lnTo>
                <a:lnTo>
                  <a:pt x="1109" y="409"/>
                </a:lnTo>
                <a:lnTo>
                  <a:pt x="554" y="0"/>
                </a:lnTo>
                <a:close/>
              </a:path>
            </a:pathLst>
          </a:custGeom>
          <a:solidFill>
            <a:srgbClr val="08350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1" name="rect"/>
          <p:cNvSpPr/>
          <p:nvPr/>
        </p:nvSpPr>
        <p:spPr>
          <a:xfrm>
            <a:off x="6818376" y="3279288"/>
            <a:ext cx="4107349" cy="95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2" name="rect"/>
          <p:cNvSpPr/>
          <p:nvPr/>
        </p:nvSpPr>
        <p:spPr>
          <a:xfrm>
            <a:off x="7345622" y="5622861"/>
            <a:ext cx="4107348" cy="95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3" name="rect"/>
          <p:cNvSpPr/>
          <p:nvPr/>
        </p:nvSpPr>
        <p:spPr>
          <a:xfrm>
            <a:off x="904944" y="4585186"/>
            <a:ext cx="3793066" cy="95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4" name="path"/>
          <p:cNvSpPr/>
          <p:nvPr/>
        </p:nvSpPr>
        <p:spPr>
          <a:xfrm>
            <a:off x="10897275" y="3216316"/>
            <a:ext cx="151724" cy="151722"/>
          </a:xfrm>
          <a:custGeom>
            <a:rect l="0" t="0" r="0" b="0"/>
            <a:pathLst>
              <a:path w="238" h="238">
                <a:moveTo>
                  <a:pt x="0" y="119"/>
                </a:moveTo>
                <a:cubicBezTo>
                  <a:pt x="0" y="53"/>
                  <a:pt x="53" y="0"/>
                  <a:pt x="119" y="0"/>
                </a:cubicBez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cubicBezTo>
                  <a:pt x="185" y="0"/>
                  <a:pt x="238" y="53"/>
                  <a:pt x="238" y="119"/>
                </a:cubicBezTo>
                <a:lnTo>
                  <a:pt x="238" y="119"/>
                </a:lnTo>
                <a:cubicBezTo>
                  <a:pt x="238" y="119"/>
                  <a:pt x="238" y="119"/>
                  <a:pt x="238" y="119"/>
                </a:cubicBezTo>
                <a:lnTo>
                  <a:pt x="238" y="119"/>
                </a:lnTo>
                <a:lnTo>
                  <a:pt x="238" y="119"/>
                </a:lnTo>
                <a:lnTo>
                  <a:pt x="238" y="119"/>
                </a:lnTo>
                <a:cubicBezTo>
                  <a:pt x="238" y="185"/>
                  <a:pt x="185" y="238"/>
                  <a:pt x="119" y="238"/>
                </a:cubicBezTo>
                <a:lnTo>
                  <a:pt x="119" y="238"/>
                </a:lnTo>
                <a:lnTo>
                  <a:pt x="119" y="238"/>
                </a:lnTo>
                <a:lnTo>
                  <a:pt x="119" y="238"/>
                </a:lnTo>
                <a:cubicBezTo>
                  <a:pt x="53" y="238"/>
                  <a:pt x="0" y="185"/>
                  <a:pt x="0" y="119"/>
                </a:cubicBezTo>
                <a:lnTo>
                  <a:pt x="0" y="119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5" name="path"/>
          <p:cNvSpPr/>
          <p:nvPr/>
        </p:nvSpPr>
        <p:spPr>
          <a:xfrm>
            <a:off x="11424522" y="5559890"/>
            <a:ext cx="151724" cy="151722"/>
          </a:xfrm>
          <a:custGeom>
            <a:rect l="0" t="0" r="0" b="0"/>
            <a:pathLst>
              <a:path w="238" h="238">
                <a:moveTo>
                  <a:pt x="0" y="119"/>
                </a:moveTo>
                <a:cubicBezTo>
                  <a:pt x="0" y="53"/>
                  <a:pt x="53" y="0"/>
                  <a:pt x="119" y="0"/>
                </a:cubicBez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cubicBezTo>
                  <a:pt x="185" y="0"/>
                  <a:pt x="238" y="53"/>
                  <a:pt x="238" y="119"/>
                </a:cubicBezTo>
                <a:lnTo>
                  <a:pt x="238" y="119"/>
                </a:lnTo>
                <a:cubicBezTo>
                  <a:pt x="238" y="119"/>
                  <a:pt x="238" y="119"/>
                  <a:pt x="238" y="119"/>
                </a:cubicBezTo>
                <a:lnTo>
                  <a:pt x="238" y="119"/>
                </a:lnTo>
                <a:lnTo>
                  <a:pt x="238" y="119"/>
                </a:lnTo>
                <a:lnTo>
                  <a:pt x="238" y="119"/>
                </a:lnTo>
                <a:cubicBezTo>
                  <a:pt x="238" y="185"/>
                  <a:pt x="185" y="238"/>
                  <a:pt x="119" y="238"/>
                </a:cubicBezTo>
                <a:lnTo>
                  <a:pt x="119" y="238"/>
                </a:lnTo>
                <a:lnTo>
                  <a:pt x="119" y="238"/>
                </a:lnTo>
                <a:lnTo>
                  <a:pt x="119" y="238"/>
                </a:lnTo>
                <a:cubicBezTo>
                  <a:pt x="53" y="238"/>
                  <a:pt x="0" y="185"/>
                  <a:pt x="0" y="119"/>
                </a:cubicBezTo>
                <a:lnTo>
                  <a:pt x="0" y="119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6" name="path"/>
          <p:cNvSpPr/>
          <p:nvPr/>
        </p:nvSpPr>
        <p:spPr>
          <a:xfrm>
            <a:off x="904944" y="4510023"/>
            <a:ext cx="151723" cy="151722"/>
          </a:xfrm>
          <a:custGeom>
            <a:rect l="0" t="0" r="0" b="0"/>
            <a:pathLst>
              <a:path w="238" h="238">
                <a:moveTo>
                  <a:pt x="0" y="119"/>
                </a:moveTo>
                <a:cubicBezTo>
                  <a:pt x="0" y="53"/>
                  <a:pt x="53" y="0"/>
                  <a:pt x="119" y="0"/>
                </a:cubicBez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cubicBezTo>
                  <a:pt x="185" y="0"/>
                  <a:pt x="238" y="53"/>
                  <a:pt x="238" y="119"/>
                </a:cubicBezTo>
                <a:lnTo>
                  <a:pt x="238" y="119"/>
                </a:lnTo>
                <a:cubicBezTo>
                  <a:pt x="238" y="119"/>
                  <a:pt x="238" y="119"/>
                  <a:pt x="238" y="119"/>
                </a:cubicBezTo>
                <a:lnTo>
                  <a:pt x="238" y="119"/>
                </a:lnTo>
                <a:lnTo>
                  <a:pt x="238" y="119"/>
                </a:lnTo>
                <a:lnTo>
                  <a:pt x="238" y="119"/>
                </a:lnTo>
                <a:cubicBezTo>
                  <a:pt x="238" y="185"/>
                  <a:pt x="185" y="238"/>
                  <a:pt x="119" y="238"/>
                </a:cubicBezTo>
                <a:lnTo>
                  <a:pt x="119" y="238"/>
                </a:lnTo>
                <a:lnTo>
                  <a:pt x="119" y="238"/>
                </a:lnTo>
                <a:lnTo>
                  <a:pt x="119" y="238"/>
                </a:lnTo>
                <a:cubicBezTo>
                  <a:pt x="53" y="238"/>
                  <a:pt x="0" y="185"/>
                  <a:pt x="0" y="119"/>
                </a:cubicBezTo>
                <a:lnTo>
                  <a:pt x="0" y="119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7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8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9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0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1" name="path"/>
          <p:cNvSpPr/>
          <p:nvPr/>
        </p:nvSpPr>
        <p:spPr>
          <a:xfrm>
            <a:off x="575048" y="573290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2" name="path"/>
          <p:cNvSpPr/>
          <p:nvPr/>
        </p:nvSpPr>
        <p:spPr>
          <a:xfrm>
            <a:off x="575048" y="691064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3" name="path"/>
          <p:cNvSpPr/>
          <p:nvPr/>
        </p:nvSpPr>
        <p:spPr>
          <a:xfrm>
            <a:off x="575048" y="337742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4" name="path"/>
          <p:cNvSpPr/>
          <p:nvPr/>
        </p:nvSpPr>
        <p:spPr>
          <a:xfrm>
            <a:off x="575048" y="455516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45AE37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5" name="path"/>
          <p:cNvSpPr/>
          <p:nvPr/>
        </p:nvSpPr>
        <p:spPr>
          <a:xfrm>
            <a:off x="689124" y="575006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6" name="path"/>
          <p:cNvSpPr/>
          <p:nvPr/>
        </p:nvSpPr>
        <p:spPr>
          <a:xfrm>
            <a:off x="689124" y="692780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7" name="path"/>
          <p:cNvSpPr/>
          <p:nvPr/>
        </p:nvSpPr>
        <p:spPr>
          <a:xfrm>
            <a:off x="689124" y="339459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lnTo>
                  <a:pt x="58" y="117"/>
                </a:ln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8" name="path"/>
          <p:cNvSpPr/>
          <p:nvPr/>
        </p:nvSpPr>
        <p:spPr>
          <a:xfrm>
            <a:off x="689124" y="457232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45AE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9" name="path"/>
          <p:cNvSpPr/>
          <p:nvPr/>
        </p:nvSpPr>
        <p:spPr>
          <a:xfrm>
            <a:off x="799767" y="583976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0" name="path"/>
          <p:cNvSpPr/>
          <p:nvPr/>
        </p:nvSpPr>
        <p:spPr>
          <a:xfrm>
            <a:off x="799767" y="466202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1" name="path"/>
          <p:cNvSpPr/>
          <p:nvPr/>
        </p:nvSpPr>
        <p:spPr>
          <a:xfrm>
            <a:off x="799767" y="348429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2" name="path"/>
          <p:cNvSpPr/>
          <p:nvPr/>
        </p:nvSpPr>
        <p:spPr>
          <a:xfrm>
            <a:off x="799767" y="701750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45AE37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https://d.book118.com/067125154110006052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2024-09-26T02:04:23.281</cp:lastPrinted>
  <dcterms:created xsi:type="dcterms:W3CDTF">2024-09-25T18:04:23Z</dcterms:created>
  <dcterms:modified xsi:type="dcterms:W3CDTF">2024-09-25T18:04:25Z</dcterms:modified>
</cp:coreProperties>
</file>