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EFAAC0B-6B8C-424B-B0A2-939CDBF882A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6E66299-5C8C-4441-93A8-F77DBDAC8DA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1E44C72-68B6-439B-BDF7-1299881BD89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00CF2A03-2CDC-469B-A166-FEB46920F10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520051C-5474-4AE4-8216-C324D4E04E33}"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2D76842A-C8C5-409C-A8C9-4BBA1DDFEEE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3F992815-3002-4479-937E-3F2B9AE94AEA}"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14B7239F-66CF-4291-8D74-F4F412DBFB2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57D2CE8-6506-4941-8085-EB1D4CC7D7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344E27A-AD94-4932-B715-906E1744CF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122AF22-5758-4584-A405-36C2392EBCB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2.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2.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 Id="rId3" Type="http://schemas.openxmlformats.org/officeDocument/2006/relationships/image" Target="../media/image2.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2.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16.jpeg" /><Relationship Id="rId4" Type="http://schemas.openxmlformats.org/officeDocument/2006/relationships/image" Target="../media/image17.jpeg" /><Relationship Id="rId5" Type="http://schemas.openxmlformats.org/officeDocument/2006/relationships/image" Target="../media/image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067131036116006050"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717451" y="1574432"/>
            <a:ext cx="6939686"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宝利通方案介绍</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0" y="-50963"/>
            <a:ext cx="2181249" cy="695773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rot="5400000">
            <a:off x="-2669843" y="1842943"/>
            <a:ext cx="8139131" cy="3872103"/>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12300">
                <a:solidFill>
                  <a:srgbClr val="FFFFFF">
                    <a:alpha val="46000"/>
                  </a:srgbClr>
                </a:solidFill>
                <a:latin typeface="Microsoft Yahei"/>
                <a:ea typeface="Microsoft Yahei"/>
                <a:cs typeface="Microsoft Yahei"/>
              </a:rPr>
              <a:t>contents</a:t>
            </a:r>
          </a:p>
        </p:txBody>
      </p:sp>
      <p:sp>
        <p:nvSpPr>
          <p:cNvPr id="4" name="TextBox 4"/>
          <p:cNvSpPr txBox="1"/>
          <p:nvPr/>
        </p:nvSpPr>
        <p:spPr>
          <a:xfrm>
            <a:off x="2181249" y="2574463"/>
            <a:ext cx="3626990" cy="20726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sz="9225" b="1">
                <a:solidFill>
                  <a:schemeClr val="accent1">
                    <a:alpha val="100000"/>
                  </a:schemeClr>
                </a:solidFill>
                <a:latin typeface="Microsoft Yahei"/>
                <a:ea typeface="Microsoft Yahei"/>
                <a:cs typeface="Microsoft Yahei"/>
              </a:rPr>
              <a:t>目录</a:t>
            </a:r>
          </a:p>
        </p:txBody>
      </p:sp>
      <p:sp>
        <p:nvSpPr>
          <p:cNvPr id="5" name="TextBox 5"/>
          <p:cNvSpPr txBox="1"/>
          <p:nvPr/>
        </p:nvSpPr>
        <p:spPr>
          <a:xfrm>
            <a:off x="6376199" y="1111423"/>
            <a:ext cx="5391267" cy="48196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公司简介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产品方案介绍</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方案应用场景</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方案实施流程</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成功案例分享</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方案合作与支持</a:t>
            </a:r>
          </a:p>
        </p:txBody>
      </p:sp>
      <p:cxnSp>
        <p:nvCxnSpPr>
          <p:cNvPr id="6" name="Connector 6"/>
          <p:cNvCxnSpPr/>
          <p:nvPr/>
        </p:nvCxnSpPr>
        <p:spPr>
          <a:xfrm flipH="1">
            <a:off x="5999076" y="1410844"/>
            <a:ext cx="0" cy="4034118"/>
          </a:xfrm>
          <a:prstGeom prst="line">
            <a:avLst/>
          </a:prstGeom>
          <a:ln w="9525">
            <a:solidFill>
              <a:schemeClr val="accent1"/>
            </a:solidFill>
            <a:prstDash val="solid"/>
            <a:headEnd type="oval"/>
            <a:tailEnd type="oval"/>
          </a:ln>
        </p:spPr>
        <p:style>
          <a:lnRef idx="0">
            <a:schemeClr val="accent1"/>
          </a:lnRef>
          <a:fillRef idx="1">
            <a:schemeClr val="accent1"/>
          </a:fillRef>
          <a:effectRef idx="0">
            <a:schemeClr val="accent1"/>
          </a:effectRef>
          <a:fontRef idx="minor">
            <a:schemeClr val="lt1"/>
          </a:fontRef>
        </p:style>
      </p:cxn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公司简介</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01</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2711" b="2711"/>
          <a:stretch>
            <a:fillRect/>
          </a:stretch>
        </p:blipFill>
        <p:spPr>
          <a:xfrm>
            <a:off x="3909691" y="1250241"/>
            <a:ext cx="7848600" cy="5248275"/>
          </a:xfrm>
          <a:prstGeom prst="rect">
            <a:avLst/>
          </a:prstGeom>
        </p:spPr>
      </p:pic>
      <p:grpSp>
        <p:nvGrpSpPr>
          <p:cNvPr id="3" name="Group 3"/>
          <p:cNvGrpSpPr/>
          <p:nvPr/>
        </p:nvGrpSpPr>
        <p:grpSpPr>
          <a:xfrm>
            <a:off x="454963" y="93878"/>
            <a:ext cx="10641129" cy="914400"/>
            <a:chOff x="454963" y="93878"/>
            <a:chExt cx="10641129" cy="914400"/>
          </a:xfrm>
        </p:grpSpPr>
        <p:sp>
          <p:nvSpPr>
            <p:cNvPr id="4" name="AutoShape 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TextBox 2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公司背景</a:t>
              </a:r>
            </a:p>
          </p:txBody>
        </p:sp>
      </p:grpSp>
      <p:sp>
        <p:nvSpPr>
          <p:cNvPr id="25" name="AutoShape 25"/>
          <p:cNvSpPr/>
          <p:nvPr/>
        </p:nvSpPr>
        <p:spPr>
          <a:xfrm>
            <a:off x="454963" y="3878730"/>
            <a:ext cx="3974251" cy="2162291"/>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63624" y="1510084"/>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成立于XXXX年，总部位于美国硅谷，是一家专注于音视频技术的企业。</a:t>
            </a:r>
            <a:endParaRPr lang="en-US" sz="1100"/>
          </a:p>
        </p:txBody>
      </p:sp>
      <p:sp>
        <p:nvSpPr>
          <p:cNvPr id="27" name="AutoShape 27"/>
          <p:cNvSpPr/>
          <p:nvPr/>
        </p:nvSpPr>
        <p:spPr>
          <a:xfrm>
            <a:off x="590191" y="415758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初期专注于音视频编解码技术和产品开发，逐渐发展成为全球领先的音视频解决方案提供商。</a:t>
            </a:r>
            <a:endParaRPr lang="en-US" sz="11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Freeform 2"/>
          <p:cNvSpPr/>
          <p:nvPr/>
        </p:nvSpPr>
        <p:spPr>
          <a:xfrm>
            <a:off x="4073227" y="1168478"/>
            <a:ext cx="455409" cy="206922"/>
          </a:xfrm>
          <a:custGeom>
            <a:rect l="l" t="t" r="r" b="b"/>
            <a:pathLst>
              <a:path w="1905000" h="1905000">
                <a:moveTo>
                  <a:pt x="0" y="0"/>
                </a:moveTo>
                <a:lnTo>
                  <a:pt x="1428750" y="0"/>
                </a:lnTo>
                <a:lnTo>
                  <a:pt x="1905000" y="1905000"/>
                </a:lnTo>
                <a:lnTo>
                  <a:pt x="476250" y="1905000"/>
                </a:lnTo>
                <a:lnTo>
                  <a:pt x="0" y="0"/>
                </a:lnTo>
                <a:close/>
              </a:path>
            </a:pathLst>
          </a:custGeom>
          <a:solidFill>
            <a:schemeClr val="accent3">
              <a:lumMod val="75000"/>
              <a:alpha val="83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404" y="1375400"/>
            <a:ext cx="11247191" cy="4699510"/>
          </a:xfrm>
          <a:prstGeom prst="rect">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4" name="Picture 4"/>
          <p:cNvPicPr>
            <a:picLocks noChangeAspect="1"/>
          </p:cNvPicPr>
          <p:nvPr/>
        </p:nvPicPr>
        <p:blipFill>
          <a:blip r:embed="rId2">
            <a:alphaModFix amt="70000"/>
          </a:blip>
          <a:srcRect l="23486" r="23486"/>
          <a:stretch>
            <a:fillRect/>
          </a:stretch>
        </p:blipFill>
        <p:spPr>
          <a:xfrm>
            <a:off x="740688" y="1168478"/>
            <a:ext cx="3679824" cy="4906431"/>
          </a:xfrm>
          <a:prstGeom prst="parallelogram">
            <a:avLst/>
          </a:prstGeom>
        </p:spPr>
      </p:pic>
      <p:sp>
        <p:nvSpPr>
          <p:cNvPr id="5" name="AutoShape 5"/>
          <p:cNvSpPr/>
          <p:nvPr/>
        </p:nvSpPr>
        <p:spPr>
          <a:xfrm>
            <a:off x="2499430" y="6236295"/>
            <a:ext cx="9220165"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483810" y="6236295"/>
            <a:ext cx="740059" cy="67345"/>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375876" y="6200641"/>
            <a:ext cx="158719" cy="158719"/>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607200" y="6207253"/>
            <a:ext cx="147382" cy="147382"/>
          </a:xfrm>
          <a:prstGeom prst="ellipse">
            <a:avLst/>
          </a:prstGeom>
          <a:solidFill>
            <a:schemeClr val="accent2">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827186" y="6213864"/>
            <a:ext cx="136045" cy="136045"/>
          </a:xfrm>
          <a:prstGeom prst="ellipse">
            <a:avLst/>
          </a:prstGeom>
          <a:solidFill>
            <a:schemeClr val="accent2">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2027323" y="6220476"/>
            <a:ext cx="124708" cy="124708"/>
          </a:xfrm>
          <a:prstGeom prst="ellipse">
            <a:avLst/>
          </a:prstGeom>
          <a:solidFill>
            <a:schemeClr val="accent2">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2224635" y="6214895"/>
            <a:ext cx="113371" cy="113371"/>
          </a:xfrm>
          <a:prstGeom prst="ellipse">
            <a:avLst/>
          </a:prstGeom>
          <a:solidFill>
            <a:schemeClr val="accent2">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TextBox 12"/>
          <p:cNvSpPr txBox="1"/>
          <p:nvPr/>
        </p:nvSpPr>
        <p:spPr>
          <a:xfrm>
            <a:off x="4754880" y="2140956"/>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全球员工数量超过XXX人，技术研发团队占比超过XX%。</a:t>
            </a:r>
          </a:p>
        </p:txBody>
      </p:sp>
      <p:sp>
        <p:nvSpPr>
          <p:cNvPr id="13" name="TextBox 13"/>
          <p:cNvSpPr txBox="1"/>
          <p:nvPr/>
        </p:nvSpPr>
        <p:spPr>
          <a:xfrm>
            <a:off x="4754880" y="4124309"/>
            <a:ext cx="6240618"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FFFFFF">
                    <a:alpha val="100000"/>
                  </a:srgbClr>
                </a:solidFill>
                <a:latin typeface="Microsoft Yahei"/>
                <a:ea typeface="Microsoft Yahei"/>
                <a:cs typeface="Microsoft Yahei"/>
              </a:rPr>
              <a:t>拥有来自世界各地的优秀工程师和行业专家，具备强大的研发实力和创新能力。</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公司规模与团队</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l="16625" r="1662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与众多知名企业和机构建立了长期合作关系，共同推动音视频技术的发展和应用。</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为全球数百万用户提供音视频通讯服务，客户涵盖政府、企业、教育、医疗等领域。</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获得多项国际大奖和技术发明奖，拥有多项音视频领域的专利技术。</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公司业绩与荣誉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产品方案介绍</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02</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alphaModFix/>
          </a:blip>
          <a:srcRect l="25696" r="25696"/>
          <a:stretch>
            <a:fillRect/>
          </a:stretch>
        </p:blipFill>
        <p:spPr>
          <a:xfrm>
            <a:off x="8422415" y="1165018"/>
            <a:ext cx="3769585" cy="5168746"/>
          </a:xfrm>
          <a:prstGeom prst="ellipse">
            <a:avLst/>
          </a:prstGeom>
        </p:spPr>
      </p:pic>
      <p:sp>
        <p:nvSpPr>
          <p:cNvPr id="3" name="AutoShape 3"/>
          <p:cNvSpPr/>
          <p:nvPr/>
        </p:nvSpPr>
        <p:spPr>
          <a:xfrm>
            <a:off x="1049459" y="1392873"/>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39110"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601242"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宝利通方案提供的视频会议系统支持高清晰度视频传输，确保远程会议的参与者在任何设备上都能获得清晰的画面。</a:t>
            </a:r>
          </a:p>
        </p:txBody>
      </p:sp>
      <p:sp>
        <p:nvSpPr>
          <p:cNvPr id="6" name="AutoShape 6"/>
          <p:cNvSpPr/>
          <p:nvPr/>
        </p:nvSpPr>
        <p:spPr>
          <a:xfrm>
            <a:off x="3099145"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Box 7"/>
          <p:cNvSpPr txBox="1"/>
          <p:nvPr/>
        </p:nvSpPr>
        <p:spPr>
          <a:xfrm>
            <a:off x="784885" y="1602358"/>
            <a:ext cx="3048000" cy="5524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高清晰度</a:t>
            </a:r>
          </a:p>
        </p:txBody>
      </p:sp>
      <p:sp>
        <p:nvSpPr>
          <p:cNvPr id="8" name="TextBox 8"/>
          <p:cNvSpPr txBox="1"/>
          <p:nvPr/>
        </p:nvSpPr>
        <p:spPr>
          <a:xfrm>
            <a:off x="4405571" y="248110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系统支持实时语音和文字互动，方便参会者进行实时讨论和交流。</a:t>
            </a:r>
          </a:p>
        </p:txBody>
      </p:sp>
      <p:grpSp>
        <p:nvGrpSpPr>
          <p:cNvPr id="9" name="Group 9"/>
          <p:cNvGrpSpPr/>
          <p:nvPr/>
        </p:nvGrpSpPr>
        <p:grpSpPr>
          <a:xfrm>
            <a:off x="4343439" y="1390903"/>
            <a:ext cx="3535395" cy="975360"/>
            <a:chOff x="4343439" y="1390903"/>
            <a:chExt cx="3535395" cy="975360"/>
          </a:xfrm>
        </p:grpSpPr>
        <p:sp>
          <p:nvSpPr>
            <p:cNvPr id="10" name="AutoShape 10"/>
            <p:cNvSpPr/>
            <p:nvPr/>
          </p:nvSpPr>
          <p:spPr>
            <a:xfrm>
              <a:off x="4854091" y="1391888"/>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4343439"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03474" y="1390903"/>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3" name="TextBox 13"/>
          <p:cNvSpPr txBox="1"/>
          <p:nvPr/>
        </p:nvSpPr>
        <p:spPr>
          <a:xfrm>
            <a:off x="4587137" y="1601372"/>
            <a:ext cx="3048000" cy="552450"/>
          </a:xfrm>
          <a:prstGeom prst="rect">
            <a:avLst/>
          </a:prstGeom>
        </p:spPr>
        <p:txBody>
          <a:bodyPr vert="horz" wrap="square" lIns="123825" tIns="123825" rIns="57150" bIns="12382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实时互动</a:t>
            </a:r>
          </a:p>
        </p:txBody>
      </p:sp>
      <p:sp>
        <p:nvSpPr>
          <p:cNvPr id="14" name="AutoShape 14"/>
          <p:cNvSpPr/>
          <p:nvPr/>
        </p:nvSpPr>
        <p:spPr>
          <a:xfrm>
            <a:off x="1049459"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39110"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TextBox 16"/>
          <p:cNvSpPr txBox="1"/>
          <p:nvPr/>
        </p:nvSpPr>
        <p:spPr>
          <a:xfrm>
            <a:off x="601242"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宝利通方案设计的视频会议系统界面简洁直观，用户无需复杂的操作即可轻松上手。</a:t>
            </a:r>
          </a:p>
        </p:txBody>
      </p:sp>
      <p:sp>
        <p:nvSpPr>
          <p:cNvPr id="17" name="AutoShape 17"/>
          <p:cNvSpPr/>
          <p:nvPr/>
        </p:nvSpPr>
        <p:spPr>
          <a:xfrm>
            <a:off x="3099145"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4885" y="4150486"/>
            <a:ext cx="3066513"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易于使用</a:t>
            </a:r>
          </a:p>
        </p:txBody>
      </p:sp>
      <p:sp>
        <p:nvSpPr>
          <p:cNvPr id="19" name="AutoShape 19"/>
          <p:cNvSpPr/>
          <p:nvPr/>
        </p:nvSpPr>
        <p:spPr>
          <a:xfrm>
            <a:off x="4853788" y="3941002"/>
            <a:ext cx="2537366" cy="971419"/>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343439"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TextBox 21"/>
          <p:cNvSpPr txBox="1"/>
          <p:nvPr/>
        </p:nvSpPr>
        <p:spPr>
          <a:xfrm>
            <a:off x="4405571" y="5041421"/>
            <a:ext cx="3433799" cy="12039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系统支持多种操作系统和设备，用户可以在不同平台上使用。</a:t>
            </a:r>
          </a:p>
        </p:txBody>
      </p:sp>
      <p:sp>
        <p:nvSpPr>
          <p:cNvPr id="22" name="AutoShape 22"/>
          <p:cNvSpPr/>
          <p:nvPr/>
        </p:nvSpPr>
        <p:spPr>
          <a:xfrm>
            <a:off x="6903474" y="3939031"/>
            <a:ext cx="975360" cy="97536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TextBox 23"/>
          <p:cNvSpPr txBox="1"/>
          <p:nvPr/>
        </p:nvSpPr>
        <p:spPr>
          <a:xfrm>
            <a:off x="4587137" y="4150486"/>
            <a:ext cx="3048000" cy="552450"/>
          </a:xfrm>
          <a:prstGeom prst="rect">
            <a:avLst/>
          </a:prstGeom>
        </p:spPr>
        <p:txBody>
          <a:bodyPr vert="horz" wrap="square" lIns="123825" tIns="123825" rIns="57150" bIns="123825"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606" b="1">
                <a:solidFill>
                  <a:srgbClr val="FFFFFF">
                    <a:alpha val="100000"/>
                  </a:srgbClr>
                </a:solidFill>
                <a:latin typeface="Microsoft Yahei"/>
                <a:ea typeface="Microsoft Yahei"/>
                <a:cs typeface="Microsoft Yahei"/>
              </a:rPr>
              <a:t>多平台兼容</a:t>
            </a:r>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产品特点</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4289936" y="1498289"/>
            <a:ext cx="3861422" cy="3861422"/>
          </a:xfrm>
          <a:prstGeom prst="diamond">
            <a:avLst/>
          </a:prstGeom>
        </p:spPr>
      </p:pic>
      <p:grpSp>
        <p:nvGrpSpPr>
          <p:cNvPr id="3" name="Group 3"/>
          <p:cNvGrpSpPr/>
          <p:nvPr/>
        </p:nvGrpSpPr>
        <p:grpSpPr>
          <a:xfrm>
            <a:off x="44972" y="1608799"/>
            <a:ext cx="5067193" cy="1224567"/>
            <a:chOff x="44972" y="1608799"/>
            <a:chExt cx="5067193" cy="1224567"/>
          </a:xfrm>
        </p:grpSpPr>
        <p:sp>
          <p:nvSpPr>
            <p:cNvPr id="4" name="AutoShape 4"/>
            <p:cNvSpPr/>
            <p:nvPr/>
          </p:nvSpPr>
          <p:spPr>
            <a:xfrm>
              <a:off x="4429413" y="1744054"/>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16800"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支持点对点音视频通话，也支持多人音视频通话。</a:t>
              </a:r>
            </a:p>
          </p:txBody>
        </p:sp>
        <p:sp>
          <p:nvSpPr>
            <p:cNvPr id="6" name="TextBox 6"/>
            <p:cNvSpPr txBox="1"/>
            <p:nvPr/>
          </p:nvSpPr>
          <p:spPr>
            <a:xfrm>
              <a:off x="44972"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音视频通话</a:t>
              </a:r>
            </a:p>
          </p:txBody>
        </p:sp>
        <p:sp>
          <p:nvSpPr>
            <p:cNvPr id="7" name="Freeform 7"/>
            <p:cNvSpPr/>
            <p:nvPr/>
          </p:nvSpPr>
          <p:spPr>
            <a:xfrm>
              <a:off x="4566065" y="1914535"/>
              <a:ext cx="418083" cy="363887"/>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7180959" y="1608799"/>
            <a:ext cx="4946836" cy="1224567"/>
            <a:chOff x="7180959" y="1608799"/>
            <a:chExt cx="4946836" cy="1224567"/>
          </a:xfrm>
        </p:grpSpPr>
        <p:sp>
          <p:nvSpPr>
            <p:cNvPr id="9" name="AutoShape 9"/>
            <p:cNvSpPr/>
            <p:nvPr/>
          </p:nvSpPr>
          <p:spPr>
            <a:xfrm>
              <a:off x="7180959" y="168804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027972" y="213118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参会者可以共享屏幕内容，方便进行演示和协作。</a:t>
              </a:r>
            </a:p>
          </p:txBody>
        </p:sp>
        <p:sp>
          <p:nvSpPr>
            <p:cNvPr id="11" name="TextBox 11"/>
            <p:cNvSpPr txBox="1"/>
            <p:nvPr/>
          </p:nvSpPr>
          <p:spPr>
            <a:xfrm>
              <a:off x="7606701" y="1608799"/>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屏幕共享</a:t>
              </a:r>
            </a:p>
          </p:txBody>
        </p:sp>
        <p:sp>
          <p:nvSpPr>
            <p:cNvPr id="12" name="Freeform 12"/>
            <p:cNvSpPr/>
            <p:nvPr/>
          </p:nvSpPr>
          <p:spPr>
            <a:xfrm>
              <a:off x="7356302" y="1863389"/>
              <a:ext cx="332068" cy="332068"/>
            </a:xfrm>
            <a:custGeom>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24384" y="4380910"/>
            <a:ext cx="5067193" cy="1224566"/>
            <a:chOff x="24384" y="4380910"/>
            <a:chExt cx="5067193" cy="1224566"/>
          </a:xfrm>
        </p:grpSpPr>
        <p:sp>
          <p:nvSpPr>
            <p:cNvPr id="14" name="AutoShape 14"/>
            <p:cNvSpPr/>
            <p:nvPr/>
          </p:nvSpPr>
          <p:spPr>
            <a:xfrm>
              <a:off x="4408825"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196211"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支持会议录制功能，方便参会者回顾会议内容。</a:t>
              </a:r>
            </a:p>
          </p:txBody>
        </p:sp>
        <p:sp>
          <p:nvSpPr>
            <p:cNvPr id="16" name="TextBox 16"/>
            <p:cNvSpPr txBox="1"/>
            <p:nvPr/>
          </p:nvSpPr>
          <p:spPr>
            <a:xfrm>
              <a:off x="24384"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会议录制</a:t>
              </a:r>
            </a:p>
          </p:txBody>
        </p:sp>
        <p:sp>
          <p:nvSpPr>
            <p:cNvPr id="17" name="Freeform 17"/>
            <p:cNvSpPr/>
            <p:nvPr/>
          </p:nvSpPr>
          <p:spPr>
            <a:xfrm>
              <a:off x="4584167" y="4590972"/>
              <a:ext cx="332068" cy="374641"/>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7180959" y="4380910"/>
            <a:ext cx="4946836" cy="1224566"/>
            <a:chOff x="7180959" y="4380910"/>
            <a:chExt cx="4946836" cy="1224566"/>
          </a:xfrm>
        </p:grpSpPr>
        <p:sp>
          <p:nvSpPr>
            <p:cNvPr id="19" name="AutoShape 19"/>
            <p:cNvSpPr/>
            <p:nvPr/>
          </p:nvSpPr>
          <p:spPr>
            <a:xfrm>
              <a:off x="7180959" y="4436917"/>
              <a:ext cx="682752" cy="682752"/>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TextBox 20"/>
            <p:cNvSpPr txBox="1"/>
            <p:nvPr/>
          </p:nvSpPr>
          <p:spPr>
            <a:xfrm>
              <a:off x="8027972" y="4903293"/>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支持虚拟背景功能，可以在会议中设置虚拟背景，提升会议的专业形象。</a:t>
              </a:r>
            </a:p>
          </p:txBody>
        </p:sp>
        <p:sp>
          <p:nvSpPr>
            <p:cNvPr id="21" name="TextBox 21"/>
            <p:cNvSpPr txBox="1"/>
            <p:nvPr/>
          </p:nvSpPr>
          <p:spPr>
            <a:xfrm>
              <a:off x="7606701" y="4380910"/>
              <a:ext cx="4521094"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2325" b="1">
                  <a:solidFill>
                    <a:schemeClr val="accent1">
                      <a:alpha val="100000"/>
                    </a:schemeClr>
                  </a:solidFill>
                  <a:latin typeface="Microsoft Yahei"/>
                  <a:ea typeface="Microsoft Yahei"/>
                  <a:cs typeface="Microsoft Yahei"/>
                </a:rPr>
                <a:t>虚拟背景</a:t>
              </a:r>
            </a:p>
          </p:txBody>
        </p:sp>
        <p:sp>
          <p:nvSpPr>
            <p:cNvPr id="22" name="Freeform 22"/>
            <p:cNvSpPr/>
            <p:nvPr/>
          </p:nvSpPr>
          <p:spPr>
            <a:xfrm>
              <a:off x="7339272" y="4595230"/>
              <a:ext cx="366126" cy="366126"/>
            </a:xfrm>
            <a:custGeom>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产品功能</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1218874"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3" name="TextBox 3"/>
          <p:cNvSpPr txBox="1"/>
          <p:nvPr/>
        </p:nvSpPr>
        <p:spPr>
          <a:xfrm>
            <a:off x="1267642"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高效沟通</a:t>
            </a:r>
          </a:p>
        </p:txBody>
      </p:sp>
      <p:sp>
        <p:nvSpPr>
          <p:cNvPr id="4" name="TextBox 4"/>
          <p:cNvSpPr txBox="1"/>
          <p:nvPr/>
        </p:nvSpPr>
        <p:spPr>
          <a:xfrm>
            <a:off x="1575272"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宝利通方案提供的视频会议系统能够让远程团队如同面对面交流一样高效沟通。</a:t>
            </a:r>
          </a:p>
        </p:txBody>
      </p:sp>
      <p:sp>
        <p:nvSpPr>
          <p:cNvPr id="5" name="AutoShape 5"/>
          <p:cNvSpPr/>
          <p:nvPr/>
        </p:nvSpPr>
        <p:spPr>
          <a:xfrm rot="2700000">
            <a:off x="3139895" y="1059265"/>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3264136" y="1220082"/>
            <a:ext cx="542436" cy="530244"/>
          </a:xfrm>
          <a:custGeom>
            <a:rect l="l" t="t" r="r" b="b"/>
            <a:pathLst>
              <a:path w="304800" h="304800">
                <a:moveTo>
                  <a:pt x="20031" y="114795"/>
                </a:moveTo>
                <a:lnTo>
                  <a:pt x="147647" y="273187"/>
                </a:lnTo>
                <a:lnTo>
                  <a:pt x="96469" y="114795"/>
                </a:lnTo>
                <a:lnTo>
                  <a:pt x="20031" y="114795"/>
                </a:lnTo>
                <a:close/>
                <a:moveTo>
                  <a:pt x="110338" y="114795"/>
                </a:moveTo>
                <a:lnTo>
                  <a:pt x="155534" y="273510"/>
                </a:lnTo>
                <a:lnTo>
                  <a:pt x="194424" y="114795"/>
                </a:lnTo>
                <a:lnTo>
                  <a:pt x="110338" y="114795"/>
                </a:lnTo>
                <a:close/>
                <a:moveTo>
                  <a:pt x="162411" y="273187"/>
                </a:moveTo>
                <a:lnTo>
                  <a:pt x="285264" y="114795"/>
                </a:lnTo>
                <a:lnTo>
                  <a:pt x="209417" y="114795"/>
                </a:lnTo>
                <a:lnTo>
                  <a:pt x="162411" y="273187"/>
                </a:lnTo>
                <a:close/>
                <a:moveTo>
                  <a:pt x="285550" y="104432"/>
                </a:moveTo>
                <a:lnTo>
                  <a:pt x="248717" y="41453"/>
                </a:lnTo>
                <a:lnTo>
                  <a:pt x="211865" y="104432"/>
                </a:lnTo>
                <a:lnTo>
                  <a:pt x="285550" y="104432"/>
                </a:lnTo>
                <a:close/>
                <a:moveTo>
                  <a:pt x="237134" y="37843"/>
                </a:moveTo>
                <a:lnTo>
                  <a:pt x="163449" y="37843"/>
                </a:lnTo>
                <a:lnTo>
                  <a:pt x="200282" y="102984"/>
                </a:lnTo>
                <a:lnTo>
                  <a:pt x="237134" y="37843"/>
                </a:lnTo>
                <a:close/>
                <a:moveTo>
                  <a:pt x="188957" y="104432"/>
                </a:moveTo>
                <a:lnTo>
                  <a:pt x="152124" y="41453"/>
                </a:lnTo>
                <a:lnTo>
                  <a:pt x="115281" y="104432"/>
                </a:lnTo>
                <a:lnTo>
                  <a:pt x="188957" y="104432"/>
                </a:lnTo>
                <a:close/>
                <a:moveTo>
                  <a:pt x="141341" y="37843"/>
                </a:moveTo>
                <a:lnTo>
                  <a:pt x="67666" y="37843"/>
                </a:lnTo>
                <a:lnTo>
                  <a:pt x="104508" y="102984"/>
                </a:lnTo>
                <a:lnTo>
                  <a:pt x="141341" y="37843"/>
                </a:lnTo>
                <a:close/>
                <a:moveTo>
                  <a:pt x="56093" y="41453"/>
                </a:moveTo>
                <a:lnTo>
                  <a:pt x="19260" y="104432"/>
                </a:lnTo>
                <a:lnTo>
                  <a:pt x="92935" y="104432"/>
                </a:lnTo>
                <a:lnTo>
                  <a:pt x="56093" y="41453"/>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7" name="Connector 7"/>
          <p:cNvCxnSpPr/>
          <p:nvPr/>
        </p:nvCxnSpPr>
        <p:spPr>
          <a:xfrm flipH="1" flipV="1">
            <a:off x="6220648" y="2346968"/>
            <a:ext cx="0" cy="3305393"/>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cxnSp>
        <p:nvCxnSpPr>
          <p:cNvPr id="8" name="Connector 8"/>
          <p:cNvCxnSpPr/>
          <p:nvPr/>
        </p:nvCxnSpPr>
        <p:spPr>
          <a:xfrm>
            <a:off x="4684480" y="3999665"/>
            <a:ext cx="3072335" cy="0"/>
          </a:xfrm>
          <a:prstGeom prst="line">
            <a:avLst/>
          </a:prstGeom>
          <a:ln w="9525">
            <a:solidFill>
              <a:schemeClr val="accent1"/>
            </a:solidFill>
            <a:prstDash val="solid"/>
            <a:headEnd type="triangle"/>
            <a:tailEnd type="triangl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6589461" y="1454724"/>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TextBox 10"/>
          <p:cNvSpPr txBox="1"/>
          <p:nvPr/>
        </p:nvSpPr>
        <p:spPr>
          <a:xfrm>
            <a:off x="6638230" y="1942922"/>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节省成本</a:t>
            </a:r>
          </a:p>
        </p:txBody>
      </p:sp>
      <p:sp>
        <p:nvSpPr>
          <p:cNvPr id="11" name="TextBox 11"/>
          <p:cNvSpPr txBox="1"/>
          <p:nvPr/>
        </p:nvSpPr>
        <p:spPr>
          <a:xfrm>
            <a:off x="6945860" y="2413457"/>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无需出差和租赁场地，节省了大量的交通和住宿成本。</a:t>
            </a:r>
          </a:p>
        </p:txBody>
      </p:sp>
      <p:sp>
        <p:nvSpPr>
          <p:cNvPr id="12" name="AutoShape 12"/>
          <p:cNvSpPr/>
          <p:nvPr/>
        </p:nvSpPr>
        <p:spPr>
          <a:xfrm rot="2700000">
            <a:off x="8510482" y="1059265"/>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218874"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4" name="TextBox 14"/>
          <p:cNvSpPr txBox="1"/>
          <p:nvPr/>
        </p:nvSpPr>
        <p:spPr>
          <a:xfrm>
            <a:off x="1267642"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灵活性强</a:t>
            </a:r>
          </a:p>
        </p:txBody>
      </p:sp>
      <p:sp>
        <p:nvSpPr>
          <p:cNvPr id="15" name="TextBox 15"/>
          <p:cNvSpPr txBox="1"/>
          <p:nvPr/>
        </p:nvSpPr>
        <p:spPr>
          <a:xfrm>
            <a:off x="1575272"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不受地理位置限制，只要有网络连接，即可随时随地参加会议。</a:t>
            </a:r>
          </a:p>
        </p:txBody>
      </p:sp>
      <p:sp>
        <p:nvSpPr>
          <p:cNvPr id="16" name="AutoShape 16"/>
          <p:cNvSpPr/>
          <p:nvPr/>
        </p:nvSpPr>
        <p:spPr>
          <a:xfrm rot="2700000">
            <a:off x="3139895" y="3875423"/>
            <a:ext cx="790918" cy="790918"/>
          </a:xfrm>
          <a:prstGeom prst="roundRect">
            <a:avLst>
              <a:gd name="adj" fmla="val 1666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589461" y="4270883"/>
            <a:ext cx="4632960" cy="2072640"/>
          </a:xfrm>
          <a:prstGeom prst="rect">
            <a:avLst/>
          </a:prstGeom>
          <a:solidFill>
            <a:schemeClr val="lt1">
              <a:alpha val="60000"/>
            </a:schemeClr>
          </a:solidFill>
          <a:ln w="6286">
            <a:solidFill>
              <a:schemeClr val="dk2">
                <a:alpha val="60000"/>
              </a:schemeClr>
            </a:solidFill>
            <a:prstDash val="solid"/>
          </a:ln>
        </p:spPr>
        <p:style>
          <a:lnRef idx="0">
            <a:schemeClr val="dk2"/>
          </a:lnRef>
          <a:fillRef idx="1">
            <a:schemeClr val="dk2"/>
          </a:fillRef>
          <a:effectRef idx="0">
            <a:schemeClr val="dk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8" name="TextBox 18"/>
          <p:cNvSpPr txBox="1"/>
          <p:nvPr/>
        </p:nvSpPr>
        <p:spPr>
          <a:xfrm>
            <a:off x="6638230" y="4759081"/>
            <a:ext cx="4521094" cy="55587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数据安全保障</a:t>
            </a:r>
          </a:p>
        </p:txBody>
      </p:sp>
      <p:sp>
        <p:nvSpPr>
          <p:cNvPr id="19" name="TextBox 19"/>
          <p:cNvSpPr txBox="1"/>
          <p:nvPr/>
        </p:nvSpPr>
        <p:spPr>
          <a:xfrm>
            <a:off x="6945860" y="5229616"/>
            <a:ext cx="390583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chemeClr val="dk1">
                    <a:alpha val="100000"/>
                  </a:schemeClr>
                </a:solidFill>
                <a:latin typeface="Microsoft Yahei"/>
                <a:ea typeface="Microsoft Yahei"/>
                <a:cs typeface="Microsoft Yahei"/>
              </a:rPr>
              <a:t>采用先进的加密技术，确保会议数据的安全性。</a:t>
            </a:r>
          </a:p>
        </p:txBody>
      </p:sp>
      <p:sp>
        <p:nvSpPr>
          <p:cNvPr id="20" name="AutoShape 20"/>
          <p:cNvSpPr/>
          <p:nvPr/>
        </p:nvSpPr>
        <p:spPr>
          <a:xfrm rot="2700000">
            <a:off x="8510482" y="3875423"/>
            <a:ext cx="790918" cy="790918"/>
          </a:xfrm>
          <a:prstGeom prst="roundRect">
            <a:avLst>
              <a:gd name="adj" fmla="val 1666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Freeform 21"/>
          <p:cNvSpPr/>
          <p:nvPr/>
        </p:nvSpPr>
        <p:spPr>
          <a:xfrm>
            <a:off x="8672065" y="1195698"/>
            <a:ext cx="492903" cy="492903"/>
          </a:xfrm>
          <a:custGeom>
            <a:rect l="l" t="t" r="r" b="b"/>
            <a:pathLst>
              <a:path w="304800" h="304800">
                <a:moveTo>
                  <a:pt x="264633" y="75590"/>
                </a:moveTo>
                <a:cubicBezTo>
                  <a:pt x="273768" y="97622"/>
                  <a:pt x="269415" y="123920"/>
                  <a:pt x="251498" y="141837"/>
                </a:cubicBezTo>
                <a:cubicBezTo>
                  <a:pt x="231772" y="161563"/>
                  <a:pt x="201959" y="164649"/>
                  <a:pt x="178784" y="151571"/>
                </a:cubicBezTo>
                <a:lnTo>
                  <a:pt x="162030" y="169869"/>
                </a:lnTo>
                <a:lnTo>
                  <a:pt x="173984" y="181870"/>
                </a:lnTo>
                <a:lnTo>
                  <a:pt x="181127" y="174727"/>
                </a:lnTo>
                <a:cubicBezTo>
                  <a:pt x="184775" y="171069"/>
                  <a:pt x="190700" y="171069"/>
                  <a:pt x="194348" y="174727"/>
                </a:cubicBezTo>
                <a:lnTo>
                  <a:pt x="252279" y="233248"/>
                </a:lnTo>
                <a:cubicBezTo>
                  <a:pt x="255937" y="236896"/>
                  <a:pt x="255937" y="242821"/>
                  <a:pt x="252279" y="246469"/>
                </a:cubicBezTo>
                <a:lnTo>
                  <a:pt x="225838" y="272910"/>
                </a:lnTo>
                <a:cubicBezTo>
                  <a:pt x="222190" y="276568"/>
                  <a:pt x="216265" y="276568"/>
                  <a:pt x="212617" y="272910"/>
                </a:cubicBezTo>
                <a:lnTo>
                  <a:pt x="154686" y="214389"/>
                </a:lnTo>
                <a:cubicBezTo>
                  <a:pt x="151028" y="210741"/>
                  <a:pt x="151028" y="204816"/>
                  <a:pt x="154686" y="201168"/>
                </a:cubicBezTo>
                <a:lnTo>
                  <a:pt x="161211" y="194643"/>
                </a:lnTo>
                <a:lnTo>
                  <a:pt x="149819" y="183223"/>
                </a:lnTo>
                <a:lnTo>
                  <a:pt x="69704" y="270748"/>
                </a:lnTo>
                <a:cubicBezTo>
                  <a:pt x="62398" y="278054"/>
                  <a:pt x="50559" y="278054"/>
                  <a:pt x="43263" y="270748"/>
                </a:cubicBezTo>
                <a:lnTo>
                  <a:pt x="36652" y="264138"/>
                </a:lnTo>
                <a:cubicBezTo>
                  <a:pt x="29347" y="256832"/>
                  <a:pt x="29347" y="244993"/>
                  <a:pt x="36652" y="237696"/>
                </a:cubicBezTo>
                <a:lnTo>
                  <a:pt x="127921" y="161258"/>
                </a:lnTo>
                <a:lnTo>
                  <a:pt x="67304" y="100479"/>
                </a:lnTo>
                <a:lnTo>
                  <a:pt x="48158" y="100470"/>
                </a:lnTo>
                <a:lnTo>
                  <a:pt x="26003" y="64846"/>
                </a:lnTo>
                <a:lnTo>
                  <a:pt x="43834" y="46987"/>
                </a:lnTo>
                <a:lnTo>
                  <a:pt x="80267" y="69285"/>
                </a:lnTo>
                <a:lnTo>
                  <a:pt x="80505" y="88030"/>
                </a:lnTo>
                <a:lnTo>
                  <a:pt x="141827" y="149590"/>
                </a:lnTo>
                <a:lnTo>
                  <a:pt x="159668" y="134655"/>
                </a:lnTo>
                <a:cubicBezTo>
                  <a:pt x="142227" y="110881"/>
                  <a:pt x="144047" y="77391"/>
                  <a:pt x="165535" y="55902"/>
                </a:cubicBezTo>
                <a:cubicBezTo>
                  <a:pt x="183366" y="38071"/>
                  <a:pt x="209521" y="33642"/>
                  <a:pt x="231496" y="42605"/>
                </a:cubicBezTo>
                <a:lnTo>
                  <a:pt x="192215" y="81344"/>
                </a:lnTo>
                <a:lnTo>
                  <a:pt x="225276" y="114405"/>
                </a:lnTo>
                <a:lnTo>
                  <a:pt x="264633" y="75590"/>
                </a:lnTo>
                <a:close/>
                <a:moveTo>
                  <a:pt x="58579" y="247021"/>
                </a:moveTo>
                <a:cubicBezTo>
                  <a:pt x="54931" y="243373"/>
                  <a:pt x="49016" y="243373"/>
                  <a:pt x="45358" y="247021"/>
                </a:cubicBezTo>
                <a:cubicBezTo>
                  <a:pt x="41700" y="250679"/>
                  <a:pt x="41700" y="256594"/>
                  <a:pt x="45358" y="260252"/>
                </a:cubicBezTo>
                <a:cubicBezTo>
                  <a:pt x="49016" y="263900"/>
                  <a:pt x="54931" y="263900"/>
                  <a:pt x="58579" y="260252"/>
                </a:cubicBezTo>
                <a:cubicBezTo>
                  <a:pt x="62236" y="256584"/>
                  <a:pt x="62236" y="250669"/>
                  <a:pt x="58579" y="24702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2"/>
          <p:cNvSpPr/>
          <p:nvPr/>
        </p:nvSpPr>
        <p:spPr>
          <a:xfrm>
            <a:off x="3297145" y="4016916"/>
            <a:ext cx="476417" cy="476417"/>
          </a:xfrm>
          <a:custGeom>
            <a:rect l="l" t="t" r="r" b="b"/>
            <a:pathLst>
              <a:path w="304800" h="304800">
                <a:moveTo>
                  <a:pt x="213360" y="76200"/>
                </a:moveTo>
                <a:lnTo>
                  <a:pt x="243840" y="76200"/>
                </a:lnTo>
                <a:lnTo>
                  <a:pt x="243840" y="289560"/>
                </a:lnTo>
                <a:lnTo>
                  <a:pt x="60960" y="289560"/>
                </a:lnTo>
                <a:lnTo>
                  <a:pt x="60960" y="76200"/>
                </a:lnTo>
                <a:lnTo>
                  <a:pt x="91440" y="76200"/>
                </a:lnTo>
                <a:lnTo>
                  <a:pt x="91440" y="60960"/>
                </a:lnTo>
                <a:cubicBezTo>
                  <a:pt x="91440" y="44129"/>
                  <a:pt x="105089" y="30480"/>
                  <a:pt x="121920" y="30480"/>
                </a:cubicBezTo>
                <a:lnTo>
                  <a:pt x="121920" y="30480"/>
                </a:lnTo>
                <a:lnTo>
                  <a:pt x="182880" y="30480"/>
                </a:lnTo>
                <a:cubicBezTo>
                  <a:pt x="199711" y="30480"/>
                  <a:pt x="213360" y="44129"/>
                  <a:pt x="213360" y="60960"/>
                </a:cubicBezTo>
                <a:lnTo>
                  <a:pt x="213360" y="60960"/>
                </a:lnTo>
                <a:lnTo>
                  <a:pt x="213360" y="76200"/>
                </a:lnTo>
                <a:close/>
                <a:moveTo>
                  <a:pt x="259080" y="76200"/>
                </a:moveTo>
                <a:lnTo>
                  <a:pt x="274320" y="76200"/>
                </a:lnTo>
                <a:cubicBezTo>
                  <a:pt x="291151" y="76200"/>
                  <a:pt x="304800" y="89849"/>
                  <a:pt x="304800" y="106680"/>
                </a:cubicBezTo>
                <a:lnTo>
                  <a:pt x="304800" y="106680"/>
                </a:lnTo>
                <a:lnTo>
                  <a:pt x="304800" y="259080"/>
                </a:lnTo>
                <a:cubicBezTo>
                  <a:pt x="304800" y="275911"/>
                  <a:pt x="291151" y="289560"/>
                  <a:pt x="274320" y="289560"/>
                </a:cubicBezTo>
                <a:lnTo>
                  <a:pt x="274320" y="289560"/>
                </a:lnTo>
                <a:lnTo>
                  <a:pt x="259080" y="289560"/>
                </a:lnTo>
                <a:lnTo>
                  <a:pt x="259080" y="76200"/>
                </a:lnTo>
                <a:close/>
                <a:moveTo>
                  <a:pt x="45720" y="76200"/>
                </a:moveTo>
                <a:lnTo>
                  <a:pt x="45720" y="289560"/>
                </a:lnTo>
                <a:lnTo>
                  <a:pt x="30480" y="289560"/>
                </a:lnTo>
                <a:cubicBezTo>
                  <a:pt x="13649" y="289560"/>
                  <a:pt x="0" y="275911"/>
                  <a:pt x="0" y="259080"/>
                </a:cubicBezTo>
                <a:lnTo>
                  <a:pt x="0" y="259080"/>
                </a:lnTo>
                <a:lnTo>
                  <a:pt x="0" y="106680"/>
                </a:lnTo>
                <a:cubicBezTo>
                  <a:pt x="0" y="89916"/>
                  <a:pt x="13716" y="76200"/>
                  <a:pt x="30480" y="76200"/>
                </a:cubicBezTo>
                <a:lnTo>
                  <a:pt x="45720" y="76200"/>
                </a:lnTo>
                <a:close/>
                <a:moveTo>
                  <a:pt x="121920" y="60960"/>
                </a:moveTo>
                <a:lnTo>
                  <a:pt x="121920" y="76200"/>
                </a:lnTo>
                <a:lnTo>
                  <a:pt x="182880" y="76200"/>
                </a:lnTo>
                <a:lnTo>
                  <a:pt x="182880" y="60960"/>
                </a:lnTo>
                <a:lnTo>
                  <a:pt x="121920" y="6096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3"/>
          <p:cNvSpPr/>
          <p:nvPr/>
        </p:nvSpPr>
        <p:spPr>
          <a:xfrm>
            <a:off x="8651974" y="4016916"/>
            <a:ext cx="507934" cy="507934"/>
          </a:xfrm>
          <a:custGeom>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4" name="Group 24"/>
          <p:cNvGrpSpPr/>
          <p:nvPr/>
        </p:nvGrpSpPr>
        <p:grpSpPr>
          <a:xfrm>
            <a:off x="454963" y="93878"/>
            <a:ext cx="10641129" cy="914400"/>
            <a:chOff x="454963" y="93878"/>
            <a:chExt cx="10641129" cy="914400"/>
          </a:xfrm>
        </p:grpSpPr>
        <p:sp>
          <p:nvSpPr>
            <p:cNvPr id="25" name="AutoShape 2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TextBox 4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产品优势</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4210371" y="2249446"/>
            <a:ext cx="6135014" cy="210433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5175" b="1">
                <a:solidFill>
                  <a:schemeClr val="accent1">
                    <a:alpha val="100000"/>
                  </a:schemeClr>
                </a:solidFill>
                <a:latin typeface="Arial"/>
                <a:ea typeface="Arial"/>
                <a:cs typeface="Arial"/>
              </a:rPr>
              <a:t>方案应用场景</a:t>
            </a:r>
          </a:p>
        </p:txBody>
      </p:sp>
      <p:sp>
        <p:nvSpPr>
          <p:cNvPr id="3" name="TextBox 3"/>
          <p:cNvSpPr txBox="1"/>
          <p:nvPr/>
        </p:nvSpPr>
        <p:spPr>
          <a:xfrm>
            <a:off x="1257489" y="2871848"/>
            <a:ext cx="2148230" cy="1055827"/>
          </a:xfrm>
          <a:prstGeom prst="rect">
            <a:avLst/>
          </a:prstGeom>
        </p:spPr>
        <p:txBody>
          <a:bodyPr vert="horz" wrap="square" lIns="114300" tIns="57150" rIns="114300" bIns="5715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7000"/>
              </a:lnSpc>
            </a:pPr>
            <a:r>
              <a:rPr lang="en-US" sz="3450" b="1">
                <a:solidFill>
                  <a:schemeClr val="accent1">
                    <a:alpha val="100000"/>
                  </a:schemeClr>
                </a:solidFill>
                <a:latin typeface="Arial"/>
                <a:ea typeface="Arial"/>
                <a:cs typeface="Arial"/>
              </a:rPr>
              <a:t>03</a:t>
            </a: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宝利通方案提供高清音视频通话，让企业员工无论身处何地都能实时交流，提高团队协作效率。</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高效协作</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会议管理</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3306" r="13306"/>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数据共享</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6667" r="16667"/>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支持多种会议模式，方便企业组织各类内部会议、外部会议和跨国会议，实现高效管理。</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支持屏幕共享、文件传输等功能，方便参会者展示和讨论各类资料。</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企业会议</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cxnSp>
        <p:nvCxnSpPr>
          <p:cNvPr id="2" name="Connector 2"/>
          <p:cNvCxnSpPr/>
          <p:nvPr/>
        </p:nvCxnSpPr>
        <p:spPr>
          <a:xfrm flipV="1">
            <a:off x="129641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338084"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宝利通方案提供实时互动功能，增强师生之间的交流，提高教学质量。</a:t>
            </a:r>
          </a:p>
        </p:txBody>
      </p:sp>
      <p:pic>
        <p:nvPicPr>
          <p:cNvPr id="5" name="Picture 5"/>
          <p:cNvPicPr>
            <a:picLocks noChangeAspect="1"/>
          </p:cNvPicPr>
          <p:nvPr/>
        </p:nvPicPr>
        <p:blipFill>
          <a:blip r:embed="rId2"/>
          <a:srcRect l="15292" r="15292"/>
          <a:stretch>
            <a:fillRect/>
          </a:stretch>
        </p:blipFill>
        <p:spPr>
          <a:xfrm>
            <a:off x="1632387" y="1536628"/>
            <a:ext cx="1898907" cy="1898907"/>
          </a:xfrm>
          <a:prstGeom prst="ellipse">
            <a:avLst/>
          </a:prstGeom>
        </p:spPr>
      </p:pic>
      <p:sp>
        <p:nvSpPr>
          <p:cNvPr id="6" name="AutoShape 6"/>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7" name="Picture 7"/>
          <p:cNvPicPr>
            <a:picLocks noChangeAspect="1"/>
          </p:cNvPicPr>
          <p:nvPr/>
        </p:nvPicPr>
        <p:blipFill>
          <a:blip r:embed="rId3"/>
          <a:srcRect l="7333" r="7333"/>
          <a:stretch>
            <a:fillRect/>
          </a:stretch>
        </p:blipFill>
        <p:spPr>
          <a:xfrm>
            <a:off x="5146546" y="1536628"/>
            <a:ext cx="1898907" cy="1898907"/>
          </a:xfrm>
          <a:prstGeom prst="ellipse">
            <a:avLst/>
          </a:prstGeom>
        </p:spPr>
      </p:pic>
      <p:sp>
        <p:nvSpPr>
          <p:cNvPr id="8" name="AutoShape 8"/>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4"/>
          <a:srcRect l="22876" r="22876"/>
          <a:stretch>
            <a:fillRect/>
          </a:stretch>
        </p:blipFill>
        <p:spPr>
          <a:xfrm>
            <a:off x="8816628" y="1536628"/>
            <a:ext cx="1898907" cy="1898907"/>
          </a:xfrm>
          <a:prstGeom prst="ellipse">
            <a:avLst/>
          </a:prstGeom>
        </p:spPr>
      </p:pic>
      <p:sp>
        <p:nvSpPr>
          <p:cNvPr id="10" name="TextBox 10"/>
          <p:cNvSpPr txBox="1"/>
          <p:nvPr/>
        </p:nvSpPr>
        <p:spPr>
          <a:xfrm>
            <a:off x="1238761" y="3746205"/>
            <a:ext cx="29718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互动教学</a:t>
            </a:r>
          </a:p>
        </p:txBody>
      </p:sp>
      <p:sp>
        <p:nvSpPr>
          <p:cNvPr id="11" name="AutoShape 11"/>
          <p:cNvSpPr/>
          <p:nvPr/>
        </p:nvSpPr>
        <p:spPr>
          <a:xfrm>
            <a:off x="123522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3788775"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3" name="Connector 13"/>
          <p:cNvCxnSpPr/>
          <p:nvPr/>
        </p:nvCxnSpPr>
        <p:spPr>
          <a:xfrm flipV="1">
            <a:off x="47008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4" name="TextBox 14"/>
          <p:cNvSpPr txBox="1"/>
          <p:nvPr/>
        </p:nvSpPr>
        <p:spPr>
          <a:xfrm>
            <a:off x="4742516"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支持远程监考功能，方便学校组织各类考试，降低监考成本。</a:t>
            </a:r>
          </a:p>
        </p:txBody>
      </p:sp>
      <p:sp>
        <p:nvSpPr>
          <p:cNvPr id="15" name="TextBox 15"/>
          <p:cNvSpPr txBox="1"/>
          <p:nvPr/>
        </p:nvSpPr>
        <p:spPr>
          <a:xfrm>
            <a:off x="4643192" y="3746205"/>
            <a:ext cx="295275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远程监考</a:t>
            </a:r>
          </a:p>
        </p:txBody>
      </p:sp>
      <p:sp>
        <p:nvSpPr>
          <p:cNvPr id="16" name="AutoShape 16"/>
          <p:cNvSpPr/>
          <p:nvPr/>
        </p:nvSpPr>
        <p:spPr>
          <a:xfrm>
            <a:off x="46396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1932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8" name="Connector 18"/>
          <p:cNvCxnSpPr/>
          <p:nvPr/>
        </p:nvCxnSpPr>
        <p:spPr>
          <a:xfrm flipV="1">
            <a:off x="8370929"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TextBox 19"/>
          <p:cNvSpPr txBox="1"/>
          <p:nvPr/>
        </p:nvSpPr>
        <p:spPr>
          <a:xfrm>
            <a:off x="8412597" y="4590395"/>
            <a:ext cx="245069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支持课程录制功能，方便学生回看和复习课程内容。</a:t>
            </a:r>
          </a:p>
        </p:txBody>
      </p:sp>
      <p:sp>
        <p:nvSpPr>
          <p:cNvPr id="20" name="TextBox 20"/>
          <p:cNvSpPr txBox="1"/>
          <p:nvPr/>
        </p:nvSpPr>
        <p:spPr>
          <a:xfrm>
            <a:off x="8313274" y="3746205"/>
            <a:ext cx="3019425"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课程录制</a:t>
            </a:r>
          </a:p>
        </p:txBody>
      </p:sp>
      <p:sp>
        <p:nvSpPr>
          <p:cNvPr id="21" name="AutoShape 21"/>
          <p:cNvSpPr/>
          <p:nvPr/>
        </p:nvSpPr>
        <p:spPr>
          <a:xfrm>
            <a:off x="8309741"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10863288"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远程教育</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3485416" y="3075841"/>
            <a:ext cx="1954703" cy="196961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660673" y="3426081"/>
            <a:ext cx="2699191" cy="271978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288494" y="1513149"/>
            <a:ext cx="1721774" cy="1721774"/>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280421" y="2711491"/>
            <a:ext cx="3039989"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1500">
                <a:solidFill>
                  <a:schemeClr val="dk1">
                    <a:alpha val="100000"/>
                  </a:schemeClr>
                </a:solidFill>
                <a:latin typeface="Microsoft Yahei"/>
                <a:ea typeface="Microsoft Yahei"/>
                <a:cs typeface="Microsoft Yahei"/>
              </a:rPr>
              <a:t>宝利通方案提供高清音视频通话，让医生能够实时了解患者病情，做出准确诊断。</a:t>
            </a:r>
          </a:p>
        </p:txBody>
      </p:sp>
      <p:pic>
        <p:nvPicPr>
          <p:cNvPr id="6" name="Picture 6"/>
          <p:cNvPicPr>
            <a:picLocks noChangeAspect="1"/>
          </p:cNvPicPr>
          <p:nvPr/>
        </p:nvPicPr>
        <p:blipFill>
          <a:blip r:embed="rId2"/>
          <a:srcRect l="13875" r="13875"/>
          <a:stretch>
            <a:fillRect/>
          </a:stretch>
        </p:blipFill>
        <p:spPr>
          <a:xfrm>
            <a:off x="5399254" y="1623909"/>
            <a:ext cx="1500254" cy="1500254"/>
          </a:xfrm>
          <a:prstGeom prst="ellipse">
            <a:avLst/>
          </a:prstGeom>
        </p:spPr>
      </p:pic>
      <p:sp>
        <p:nvSpPr>
          <p:cNvPr id="7" name="TextBox 7"/>
          <p:cNvSpPr txBox="1"/>
          <p:nvPr/>
        </p:nvSpPr>
        <p:spPr>
          <a:xfrm>
            <a:off x="613814" y="2226284"/>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77000"/>
              </a:lnSpc>
            </a:pPr>
            <a:r>
              <a:rPr lang="en-US" sz="2325" b="1">
                <a:solidFill>
                  <a:schemeClr val="accent1">
                    <a:alpha val="100000"/>
                  </a:schemeClr>
                </a:solidFill>
                <a:latin typeface="Microsoft Yahei"/>
                <a:ea typeface="Microsoft Yahei"/>
                <a:cs typeface="Microsoft Yahei"/>
              </a:rPr>
              <a:t>实时诊断</a:t>
            </a:r>
          </a:p>
        </p:txBody>
      </p:sp>
      <p:sp>
        <p:nvSpPr>
          <p:cNvPr id="8" name="TextBox 8"/>
          <p:cNvSpPr txBox="1"/>
          <p:nvPr/>
        </p:nvSpPr>
        <p:spPr>
          <a:xfrm>
            <a:off x="7300757" y="1971492"/>
            <a:ext cx="312187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支持多位医生同时在线会诊，提高医疗效率，降低患者就诊成本。</a:t>
            </a:r>
          </a:p>
        </p:txBody>
      </p:sp>
      <p:sp>
        <p:nvSpPr>
          <p:cNvPr id="9" name="TextBox 9"/>
          <p:cNvSpPr txBox="1"/>
          <p:nvPr/>
        </p:nvSpPr>
        <p:spPr>
          <a:xfrm>
            <a:off x="7300757" y="1513149"/>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远程会诊</a:t>
            </a:r>
          </a:p>
        </p:txBody>
      </p:sp>
      <p:pic>
        <p:nvPicPr>
          <p:cNvPr id="10" name="Picture 10"/>
          <p:cNvPicPr>
            <a:picLocks noChangeAspect="1"/>
          </p:cNvPicPr>
          <p:nvPr/>
        </p:nvPicPr>
        <p:blipFill>
          <a:blip r:embed="rId3"/>
          <a:srcRect l="16667" r="16667"/>
          <a:stretch>
            <a:fillRect/>
          </a:stretch>
        </p:blipFill>
        <p:spPr>
          <a:xfrm>
            <a:off x="5820154" y="3595858"/>
            <a:ext cx="2380229" cy="2380229"/>
          </a:xfrm>
          <a:prstGeom prst="ellipse">
            <a:avLst/>
          </a:prstGeom>
        </p:spPr>
      </p:pic>
      <p:pic>
        <p:nvPicPr>
          <p:cNvPr id="11" name="Picture 11"/>
          <p:cNvPicPr>
            <a:picLocks noChangeAspect="1"/>
          </p:cNvPicPr>
          <p:nvPr/>
        </p:nvPicPr>
        <p:blipFill>
          <a:blip r:embed="rId4"/>
          <a:srcRect l="16667" r="16667"/>
          <a:stretch>
            <a:fillRect/>
          </a:stretch>
        </p:blipFill>
        <p:spPr>
          <a:xfrm>
            <a:off x="3637042" y="3234923"/>
            <a:ext cx="1651452" cy="1651452"/>
          </a:xfrm>
          <a:prstGeom prst="ellipse">
            <a:avLst/>
          </a:prstGeom>
        </p:spPr>
      </p:pic>
      <p:sp>
        <p:nvSpPr>
          <p:cNvPr id="12" name="TextBox 12"/>
          <p:cNvSpPr txBox="1"/>
          <p:nvPr/>
        </p:nvSpPr>
        <p:spPr>
          <a:xfrm>
            <a:off x="8621512" y="4777233"/>
            <a:ext cx="3219450" cy="1257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支持病例资料共享，方便医生团队共同讨论和分享经验。</a:t>
            </a:r>
          </a:p>
        </p:txBody>
      </p:sp>
      <p:sp>
        <p:nvSpPr>
          <p:cNvPr id="13" name="TextBox 13"/>
          <p:cNvSpPr txBox="1"/>
          <p:nvPr/>
        </p:nvSpPr>
        <p:spPr>
          <a:xfrm>
            <a:off x="8621512" y="4318890"/>
            <a:ext cx="2703493"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2325" b="1">
                <a:solidFill>
                  <a:schemeClr val="accent1">
                    <a:alpha val="100000"/>
                  </a:schemeClr>
                </a:solidFill>
                <a:latin typeface="Microsoft Yahei"/>
                <a:ea typeface="Microsoft Yahei"/>
                <a:cs typeface="Microsoft Yahei"/>
              </a:rPr>
              <a:t>病例分享</a:t>
            </a:r>
          </a:p>
        </p:txBody>
      </p:sp>
      <p:grpSp>
        <p:nvGrpSpPr>
          <p:cNvPr id="14" name="Group 14"/>
          <p:cNvGrpSpPr/>
          <p:nvPr/>
        </p:nvGrpSpPr>
        <p:grpSpPr>
          <a:xfrm>
            <a:off x="454963" y="93878"/>
            <a:ext cx="10641129" cy="914400"/>
            <a:chOff x="454963" y="93878"/>
            <a:chExt cx="10641129" cy="914400"/>
          </a:xfrm>
        </p:grpSpPr>
        <p:sp>
          <p:nvSpPr>
            <p:cNvPr id="15" name="AutoShape 15"/>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TextBox 35"/>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医疗会诊</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https://d.book118.com/067131036116006050</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80</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2024-09-23T05:03:27.719</cp:lastPrinted>
  <dcterms:created xsi:type="dcterms:W3CDTF">2024-09-22T21:03:27Z</dcterms:created>
  <dcterms:modified xsi:type="dcterms:W3CDTF">2024-09-22T21:03:29Z</dcterms:modified>
</cp:coreProperties>
</file>