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EB76D09-CB4E-4CFA-8F3E-2A3ED44C69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93EFD0E-A882-463B-A104-CE7C0B4412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6B38410-EE9B-45B3-AEF4-E47B3E20354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E836D37-A327-424C-BBFA-7C4276F69F1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DC66B34-7A8F-467B-BED9-D8F53E224BE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743D876-8BF0-49CF-95C0-E842D0C5193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205DF1E-D4D9-441F-93B9-791FE5ABEAA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B32412D-63D9-4629-8D94-FF1D4559CC6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E594D2C-8AF7-4879-ACF3-609ADD7A72C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F69393E-C578-4633-99F0-60AA68942A9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FB2EEE4-9A10-4BFC-9553-671B639C16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67132134011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151821" y="4535260"/>
            <a:ext cx="2070183" cy="410070"/>
          </a:xfrm>
          <a:prstGeom prst="roundRect">
            <a:avLst>
              <a:gd name="adj" fmla="val 16667"/>
            </a:avLst>
          </a:prstGeom>
          <a:solidFill>
            <a:srgbClr val="D27536">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3898" y="4535260"/>
            <a:ext cx="2070183" cy="410070"/>
          </a:xfrm>
          <a:prstGeom prst="roundRect">
            <a:avLst>
              <a:gd name="adj" fmla="val 16667"/>
            </a:avLst>
          </a:prstGeom>
          <a:solidFill>
            <a:srgbClr val="D27536">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64037" y="4535260"/>
            <a:ext cx="1743359" cy="434059"/>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dk1">
                    <a:alpha val="100000"/>
                  </a:schemeClr>
                </a:solidFill>
                <a:latin typeface="Microsoft Yahei"/>
                <a:ea typeface="Microsoft Yahei"/>
                <a:cs typeface="Microsoft Yahei"/>
              </a:rPr>
              <a:t>汇报人：AA</a:t>
            </a:r>
            <a:endParaRPr lang="en-US" sz="1100"/>
          </a:p>
        </p:txBody>
      </p:sp>
      <p:sp>
        <p:nvSpPr>
          <p:cNvPr id="5" name="AutoShape 5"/>
          <p:cNvSpPr/>
          <p:nvPr/>
        </p:nvSpPr>
        <p:spPr>
          <a:xfrm>
            <a:off x="3221696" y="4542712"/>
            <a:ext cx="2000309"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dk1">
                    <a:alpha val="100000"/>
                  </a:schemeClr>
                </a:solidFill>
                <a:latin typeface="Microsoft Yahei"/>
                <a:ea typeface="Microsoft Yahei"/>
                <a:cs typeface="Microsoft Yahei"/>
              </a:rPr>
              <a:t>2024-01-28</a:t>
            </a:r>
            <a:endParaRPr lang="en-US" sz="1100"/>
          </a:p>
        </p:txBody>
      </p:sp>
      <p:sp>
        <p:nvSpPr>
          <p:cNvPr id="6" name="AutoShape 6"/>
          <p:cNvSpPr/>
          <p:nvPr/>
        </p:nvSpPr>
        <p:spPr>
          <a:xfrm>
            <a:off x="637706" y="4043701"/>
            <a:ext cx="4392529" cy="320369"/>
          </a:xfrm>
          <a:prstGeom prst="rect">
            <a:avLst/>
          </a:prstGeom>
          <a:noFill/>
        </p:spPr>
        <p:txBody>
          <a:bodyPr vert="horz" wrap="square" lIns="66008" tIns="33052" rIns="66008" bIns="33052"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75">
                <a:solidFill>
                  <a:srgbClr val="4E1B04">
                    <a:alpha val="100000"/>
                  </a:srgbClr>
                </a:solidFill>
                <a:latin typeface="Microsoft Yahei"/>
                <a:ea typeface="Microsoft Yahei"/>
                <a:cs typeface="Microsoft Yahei"/>
              </a:rPr>
              <a:t>THE FIRST LESSON OF THE SCHOOL YEAR</a:t>
            </a:r>
            <a:endParaRPr lang="en-US" sz="1100"/>
          </a:p>
        </p:txBody>
      </p:sp>
      <p:sp>
        <p:nvSpPr>
          <p:cNvPr id="7" name="TextBox 7"/>
          <p:cNvSpPr txBox="1"/>
          <p:nvPr/>
        </p:nvSpPr>
        <p:spPr>
          <a:xfrm>
            <a:off x="560336" y="1254830"/>
            <a:ext cx="5970206" cy="2627671"/>
          </a:xfrm>
          <a:prstGeom prst="rect">
            <a:avLst/>
          </a:prstGeom>
        </p:spPr>
        <p:txBody>
          <a:bodyPr vert="horz" wrap="square" lIns="91440" tIns="45720" rIns="91440" bIns="45720"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pPr>
            <a:r>
              <a:rPr lang="en-US" sz="4950" b="1">
                <a:solidFill>
                  <a:srgbClr val="4E1B04">
                    <a:alpha val="100000"/>
                  </a:srgbClr>
                </a:solidFill>
                <a:latin typeface="Microsoft Yahei"/>
                <a:ea typeface="Microsoft Yahei"/>
                <a:cs typeface="Microsoft Yahei"/>
              </a:rPr>
              <a:t>《技术创新的理论基础》</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51136"/>
            <a:ext cx="12192000" cy="6858000"/>
          </a:xfrm>
          <a:prstGeom prst="rect">
            <a:avLst/>
          </a:prstGeom>
        </p:spPr>
      </p:pic>
      <p:sp>
        <p:nvSpPr>
          <p:cNvPr id="3" name="TextBox 3"/>
          <p:cNvSpPr txBox="1"/>
          <p:nvPr/>
        </p:nvSpPr>
        <p:spPr>
          <a:xfrm>
            <a:off x="8925520" y="0"/>
            <a:ext cx="1897380" cy="15487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rgbClr val="4E1B04">
                    <a:alpha val="100000"/>
                  </a:srgbClr>
                </a:solidFill>
                <a:latin typeface="Microsoft Yahei"/>
                <a:ea typeface="Microsoft Yahei"/>
                <a:cs typeface="Microsoft Yahei"/>
              </a:rPr>
              <a:t>目</a:t>
            </a:r>
          </a:p>
        </p:txBody>
      </p:sp>
      <p:sp>
        <p:nvSpPr>
          <p:cNvPr id="4" name="TextBox 4"/>
          <p:cNvSpPr txBox="1"/>
          <p:nvPr/>
        </p:nvSpPr>
        <p:spPr>
          <a:xfrm>
            <a:off x="10344112" y="332203"/>
            <a:ext cx="1288278" cy="356454"/>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ct val="0"/>
              </a:spcBef>
            </a:pPr>
            <a:r>
              <a:rPr lang="en-US" sz="1350" b="1">
                <a:solidFill>
                  <a:srgbClr val="FFFFFF">
                    <a:alpha val="100000"/>
                  </a:srgbClr>
                </a:solidFill>
                <a:latin typeface="SimSun"/>
                <a:ea typeface="SimSun"/>
                <a:cs typeface="SimSun"/>
              </a:rPr>
              <a:t>CONTENTS</a:t>
            </a:r>
          </a:p>
        </p:txBody>
      </p:sp>
      <p:sp>
        <p:nvSpPr>
          <p:cNvPr id="5" name="TextBox 5"/>
          <p:cNvSpPr txBox="1"/>
          <p:nvPr/>
        </p:nvSpPr>
        <p:spPr>
          <a:xfrm>
            <a:off x="6459464" y="1748889"/>
            <a:ext cx="5004022" cy="46920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技术创新概念及意义</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技术创新理论基础</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技术创新类型与模式</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技术创新影响因素及机制</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技术创新能力评价与提升策略</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技术创新实践案例分析</a:t>
            </a:r>
          </a:p>
        </p:txBody>
      </p:sp>
      <p:sp>
        <p:nvSpPr>
          <p:cNvPr id="6" name="TextBox 6"/>
          <p:cNvSpPr txBox="1"/>
          <p:nvPr/>
        </p:nvSpPr>
        <p:spPr>
          <a:xfrm>
            <a:off x="10245685" y="379813"/>
            <a:ext cx="1154430" cy="15487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rgbClr val="4E1B04">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7962" y="1472498"/>
            <a:ext cx="4297680" cy="152242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6600" b="1">
                <a:solidFill>
                  <a:srgbClr val="D27536">
                    <a:alpha val="100000"/>
                  </a:srgbClr>
                </a:solidFill>
                <a:latin typeface="Microsoft Yahei"/>
                <a:ea typeface="Microsoft Yahei"/>
                <a:cs typeface="Microsoft Yahei"/>
              </a:rPr>
              <a:t>01</a:t>
            </a:r>
          </a:p>
        </p:txBody>
      </p:sp>
      <p:sp>
        <p:nvSpPr>
          <p:cNvPr id="3" name="TextBox 3"/>
          <p:cNvSpPr txBox="1"/>
          <p:nvPr/>
        </p:nvSpPr>
        <p:spPr>
          <a:xfrm>
            <a:off x="621611" y="2876788"/>
            <a:ext cx="4770383" cy="2874949"/>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500" b="1">
                <a:solidFill>
                  <a:srgbClr val="4E1B04">
                    <a:alpha val="100000"/>
                  </a:srgbClr>
                </a:solidFill>
                <a:latin typeface="Microsoft Yahei"/>
                <a:ea typeface="Microsoft Yahei"/>
                <a:cs typeface="Microsoft Yahei"/>
              </a:rPr>
              <a:t>技术创新概念及意义</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30251" y="2158898"/>
            <a:ext cx="2995145" cy="38340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技术创新是以创造新技术为目的的创新或以科学技术知识及其创造的资源为基础的创新。前者如创造一种新的激光技术，后者如以现有的激光技术为基础开发一种新产品或新服务。常合二为一。是企业竞争优势的重要来源，企业可持续发展的重要保障。认识技术创新本质、特点和规律，是技术创新有效管理的重要前提。</a:t>
            </a:r>
          </a:p>
        </p:txBody>
      </p:sp>
      <p:sp>
        <p:nvSpPr>
          <p:cNvPr id="3" name="AutoShape 3"/>
          <p:cNvSpPr/>
          <p:nvPr/>
        </p:nvSpPr>
        <p:spPr>
          <a:xfrm>
            <a:off x="539110" y="1433724"/>
            <a:ext cx="674481" cy="674481"/>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35954" y="1531301"/>
            <a:ext cx="468663" cy="46866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50313" y="5750483"/>
            <a:ext cx="363278" cy="363278"/>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851612"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7" name="Connector 7"/>
          <p:cNvCxnSpPr/>
          <p:nvPr/>
        </p:nvCxnSpPr>
        <p:spPr>
          <a:xfrm flipH="1">
            <a:off x="851612"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1031952" y="2158898"/>
            <a:ext cx="2995145" cy="38340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技术创新是指工业企业用于技术创新和开发方面的具体活动。包括用于企业研究与发展课题活动的直接支出，以及间接用于研究与发展活动的一切支出。</a:t>
            </a:r>
          </a:p>
        </p:txBody>
      </p:sp>
      <p:sp>
        <p:nvSpPr>
          <p:cNvPr id="9" name="AutoShape 9"/>
          <p:cNvSpPr/>
          <p:nvPr/>
        </p:nvSpPr>
        <p:spPr>
          <a:xfrm>
            <a:off x="4090774" y="1433724"/>
            <a:ext cx="674481" cy="674481"/>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187618" y="1531301"/>
            <a:ext cx="468663" cy="46866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401977" y="5750483"/>
            <a:ext cx="363278" cy="363278"/>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2" name="Connector 12"/>
          <p:cNvCxnSpPr/>
          <p:nvPr/>
        </p:nvCxnSpPr>
        <p:spPr>
          <a:xfrm>
            <a:off x="4403275"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3" name="Connector 13"/>
          <p:cNvCxnSpPr/>
          <p:nvPr/>
        </p:nvCxnSpPr>
        <p:spPr>
          <a:xfrm flipH="1">
            <a:off x="4403275"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7855770" y="1433724"/>
            <a:ext cx="674481" cy="674481"/>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52615" y="1531301"/>
            <a:ext cx="468663" cy="46866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8166974" y="5750483"/>
            <a:ext cx="363278" cy="363278"/>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8168272"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flipH="1">
            <a:off x="8168272"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4723075" y="2158898"/>
            <a:ext cx="2995145" cy="38340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技术创新是一个从产生新产品或新工艺的设想到市场应用的完整过程，它包括新设想的产生、研究、开发、商业化生产到扩散这样一系列活动，本质上是一个科技、经济一体化过程。</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技术创新定义与内涵</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技术创新在经济发展中起着重要的作用。技术创新，指工业企业用于技术创新和开发方面的具体活动。包括用于企业研究与发展课题活动的直接支出，以及间接用于研究与发展活动的一切支出。技术创新对于促进企业科技进步、提高企业经济效益和社会效益等具有十分重要的现实意义。</a:t>
            </a:r>
          </a:p>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技术创新是现代企业进步的原动力。在知识经济时代，创新的作用得到空前强化，并升华成一种社会主题。由于技术创新的作用，科技创新成果转化为现实生产力的周期越来越短，经济生活中注入的技术含量越来越大并带有加速的趋势。企业的命运系之于“创新”，即必须生产出比竞争对手更新、更好的产品，市场竞争表现为新产品和新技术的竞争。谁掌握了新技术、新工艺，谁就掌握了竞争的主动权。那些拥有大量自主知识产权的企业，能够在竞争中立于不败之地。</a:t>
            </a:r>
          </a:p>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技术创新有利于企业形成自己的竞争优势。在激烈的市场竞争中，一个企业只有依靠不断的开发新产品、新技术才能保持其竞争优势。反之，没有创新的企业必然被市场淘汰，是没有前途的。正因为如此，技术创新成为当今企业竞争的一个制高点。在激烈的市场竞争中谁想调整自己的发展战略，谁想在竞争中获得优势，谁就离不开技术创新。</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技术创新重要性及意义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交叉融合：随着科学技术的不断进步和发展，技术创新逐渐呈现出交叉融合的趋势。不同领域的技术相互渗透、相互融合，形成新的技术体系和创新成果。例如，信息技术和生物技术的融合产生了生物信息技术；纳米技术和信息技术的融合产生了纳米电子学等。</a:t>
            </a:r>
          </a:p>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开放式创新：开放式创新是指企业在技术创新过程中，充分利用外部资源进行创新活动的一种模式。这种模式强调企业与外部组织之间的合作与协同，通过共享知识、技术和资源来推动技术创新的发展。开放式创新已经成为许多企业的重要战略选择。</a:t>
            </a:r>
          </a:p>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数字化与智能化：随着数字化和智能化技术的不断发展，技术创新逐渐呈现出数字化与智能化的趋势。数字化技术使得信息的获取、处理和传输更加便捷和高效；智能化技术则使得机器和设备具备了自主学习和决策的能力，进一步提高了生产效率和产品质量。</a:t>
            </a:r>
          </a:p>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绿色化与可持续发展：随着全球环境问题的日益严重，绿色化和可持续发展已经成为技术创新的重要方向。绿色化技术旨在减少对环境的影响和资源的消耗，提高资源利用效率和回收利用；可持续发展则强调在满足当前需求的同时不损害未来世代的需求和发展权利。</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技术创新发展趋势</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7962" y="1472498"/>
            <a:ext cx="4297680" cy="152242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6600" b="1">
                <a:solidFill>
                  <a:srgbClr val="D27536">
                    <a:alpha val="100000"/>
                  </a:srgbClr>
                </a:solidFill>
                <a:latin typeface="Microsoft Yahei"/>
                <a:ea typeface="Microsoft Yahei"/>
                <a:cs typeface="Microsoft Yahei"/>
              </a:rPr>
              <a:t>01</a:t>
            </a:r>
          </a:p>
        </p:txBody>
      </p:sp>
      <p:sp>
        <p:nvSpPr>
          <p:cNvPr id="3" name="TextBox 3"/>
          <p:cNvSpPr txBox="1"/>
          <p:nvPr/>
        </p:nvSpPr>
        <p:spPr>
          <a:xfrm>
            <a:off x="621611" y="2876788"/>
            <a:ext cx="4770383" cy="2874949"/>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500" b="1">
                <a:solidFill>
                  <a:srgbClr val="4E1B04">
                    <a:alpha val="100000"/>
                  </a:srgbClr>
                </a:solidFill>
                <a:latin typeface="Microsoft Yahei"/>
                <a:ea typeface="Microsoft Yahei"/>
                <a:cs typeface="Microsoft Yahei"/>
              </a:rPr>
              <a:t>技术创新理论基础</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3031" r="23031"/>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创新的本质</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熊彼特认为，创新是一种“创造性破坏”，即打破旧有的经济均衡，通过引入新技术、新产品、新市场等方式，实现生产要素的重新组合，从而推动经济发展。</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创新的形式</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熊彼特将创新分为五种形式，包括产品创新、工艺创新、市场创新、资源配置创新和组织创新。这些创新形式相互关联，共同推动经济发展。</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企业家精神</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熊彼特强调企业家在创新过程中的重要作用。企业家通过洞察市场机会，引入新技术、新产品等方式，推动创新的发生和扩散。</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熊彼特创新理论</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线性模型</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线性模型认为技术创新是一个从基础研究到应用研究，再到开发、生产和销售的线性过程。这种模型强调了科技推动和市场拉动的作用，但忽略了创新过程中的反馈和互动。</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0376" r="10376"/>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交互作用模型</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交互作用模型认为技术创新是一个复杂的、多因素交互作用的过程。在这个过程中，科技推动和市场拉动相互作用，同时受到政策、法规、文化等多种因素的影响。</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链环模型</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链环模型将技术创新过程分为多个阶段，每个阶段都有不同的活动主体和影响因素。这些阶段相互衔接，形成一个链环式的创新过程。</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技术创新过程模型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4282" r="14282"/>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技术创新可以带来高额的收益，但同时也伴随着高风险。企业需要在收益和风险之间进行权衡，做出合理的创新决策。</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技术创新的收益与风险</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由于技术创新存在不确定性、信息不对称等问题，市场往往无法有效地配置创新资源。政府需要采取适当的政策干预，纠正市场失灵，促进技术创新的发展。</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技术创新的市场失灵</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技术创新是经济增长的重要动力之一。通过引入新技术、新产品等方式，技术创新可以提高生产效率、降低成本、拓展市场，从而推动经济增长。</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技术创新与经济增长</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技术创新经济学原理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7962" y="1472498"/>
            <a:ext cx="4297680" cy="152242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6600" b="1">
                <a:solidFill>
                  <a:srgbClr val="D27536">
                    <a:alpha val="100000"/>
                  </a:srgbClr>
                </a:solidFill>
                <a:latin typeface="Microsoft Yahei"/>
                <a:ea typeface="Microsoft Yahei"/>
                <a:cs typeface="Microsoft Yahei"/>
              </a:rPr>
              <a:t>01</a:t>
            </a:r>
          </a:p>
        </p:txBody>
      </p:sp>
      <p:sp>
        <p:nvSpPr>
          <p:cNvPr id="3" name="TextBox 3"/>
          <p:cNvSpPr txBox="1"/>
          <p:nvPr/>
        </p:nvSpPr>
        <p:spPr>
          <a:xfrm>
            <a:off x="621611" y="2876788"/>
            <a:ext cx="4770383" cy="2874949"/>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500" b="1">
                <a:solidFill>
                  <a:srgbClr val="4E1B04">
                    <a:alpha val="100000"/>
                  </a:srgbClr>
                </a:solidFill>
                <a:latin typeface="Microsoft Yahei"/>
                <a:ea typeface="Microsoft Yahei"/>
                <a:cs typeface="Microsoft Yahei"/>
              </a:rPr>
              <a:t>技术创新类型与模式</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产品创新</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通过研发和设计，创造出新的产品或对现有产品进行重大改进，以满足市场需求或创造新的市场。产品创新关注产品的功能、性能、外观等方面的提升。</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过程创新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对生产或服务过程进行改进，提高生产效率、降低成本、优化资源配置。过程创新关注生产流程、工艺、设备等方面的优化和升级。</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产品创新与过程创新</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421" b="542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对现有技术或产品进行颠覆性的改变，创造出全新的技术或市场。根本性创新具有突破性和革命性的特点，能够带来行业或市场的重大变革。</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对现有技术或产品进行逐步的改进和完善，提高性能、降低成本、拓展应用领域。渐进性创新关注技术的持续优化和市场需求的逐步满足。</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根本性创新与渐进性创新</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渐进性创新</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根本性创新</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63" r="25063"/>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开放式创新</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企业利用外部资源进行技术创新，包括与其他企业、研究机构、用户等合作，共同推动技术创新和市场拓展。开放式创新强调外部资源的整合和协作，以实现技术突破和市场拓展。</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封闭式创新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企业主要依靠内部资源进行技术创新，通过自主研发和内部团队的努力，实现技术的突破和产品的升级。封闭式创新关注企业内部的技术积累和创新能力提升。</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开放式创新与封闭式创新</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https://d.book118.com/067132134011006036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1DF"/>
      </a:lt1>
      <a:dk2>
        <a:srgbClr val="000000"/>
      </a:dk2>
      <a:lt2>
        <a:srgbClr val="FFFFFF"/>
      </a:lt2>
      <a:accent1>
        <a:srgbClr val="4E1B04"/>
      </a:accent1>
      <a:accent2>
        <a:srgbClr val="DB6414"/>
      </a:accent2>
      <a:accent3>
        <a:srgbClr val="FF9719"/>
      </a:accent3>
      <a:accent4>
        <a:srgbClr val="EB9D43"/>
      </a:accent4>
      <a:accent5>
        <a:srgbClr val="FFB828"/>
      </a:accent5>
      <a:accent6>
        <a:srgbClr val="E69041"/>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SimSun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2024-09-10T19:49:01.396</cp:lastPrinted>
  <dcterms:created xsi:type="dcterms:W3CDTF">2024-09-10T11:49:01Z</dcterms:created>
  <dcterms:modified xsi:type="dcterms:W3CDTF">2024-09-10T11:49:03Z</dcterms:modified>
</cp:coreProperties>
</file>