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embeddedFontLst>
    <p:embeddedFont>
      <p:font typeface="NTJTSE+EVAJTN+ArialMT"/>
      <p:regular r:id="rId19"/>
    </p:embeddedFont>
    <p:embeddedFont>
      <p:font typeface="FDIENJ+MS-UIGothic"/>
      <p:regular r:id="rId20"/>
    </p:embeddedFont>
    <p:embeddedFont>
      <p:font typeface="JIASCC+HBDVAP+MicrosoftYaHei"/>
      <p:regular r:id="rId21"/>
    </p:embeddedFont>
    <p:embeddedFont>
      <p:font typeface="CWGHSI+BEUPUC+MicrosoftYaHei-Bold"/>
      <p:regular r:id="rId22"/>
    </p:embeddedFont>
  </p:embeddedFontLst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font" Target="fonts/font1.fntdata" /><Relationship Id="rId2" Type="http://schemas.openxmlformats.org/officeDocument/2006/relationships/slideMaster" Target="slideMasters/slideMaster2.xml" /><Relationship Id="rId20" Type="http://schemas.openxmlformats.org/officeDocument/2006/relationships/font" Target="fonts/font2.fntdata" /><Relationship Id="rId21" Type="http://schemas.openxmlformats.org/officeDocument/2006/relationships/font" Target="fonts/font3.fntdata" /><Relationship Id="rId22" Type="http://schemas.openxmlformats.org/officeDocument/2006/relationships/font" Target="fonts/font4.fntdata" /><Relationship Id="rId23" Type="http://schemas.openxmlformats.org/officeDocument/2006/relationships/presProps" Target="presProps.xml" /><Relationship Id="rId24" Type="http://schemas.openxmlformats.org/officeDocument/2006/relationships/viewProps" Target="viewProps.xml" /><Relationship Id="rId25" Type="http://schemas.openxmlformats.org/officeDocument/2006/relationships/theme" Target="theme/theme1.xml" /><Relationship Id="rId26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A2383B-D9E3-448E-A088-6834722A14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339E83-DDAC-40C7-9706-590208F948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26D2BD-5F23-4549-B27F-000FB21955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C33A57B-E9EB-4E3A-BE53-4E4D4AFB16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59C05A9-0AA4-4440-BD26-6D78CB194E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F406270-DF13-45A1-81EF-51E0BD0439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9A72100-D22D-4373-A17C-20FF89AE6B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D279959-34A7-402B-A30A-0526596C65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AC06A47-86C2-4588-A2C3-DA5A89F3E6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B0E9B9-426B-4A06-8D25-9741184714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3E5BF6-CB2A-4D97-AEC5-9AA314854F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1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6713303302100605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468620" y="1588960"/>
            <a:ext cx="2795139" cy="78383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NTJTSE+EVAJTN+ArialMT"/>
                <a:cs typeface="NTJTSE+EVAJTN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FDIENJ+MS-UIGothic"/>
                <a:cs typeface="FDIENJ+MS-UIGothic"/>
              </a:rPr>
              <a:t>非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营</a:t>
            </a:r>
            <a:r>
              <a:rPr sz="2400">
                <a:solidFill>
                  <a:srgbClr val="00B6FF"/>
                </a:solidFill>
                <a:latin typeface="FDIENJ+MS-UIGothic"/>
                <a:cs typeface="FDIENJ+MS-UIGothic"/>
              </a:rPr>
              <a:t>利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组织</a:t>
            </a:r>
            <a:r>
              <a:rPr sz="2400">
                <a:solidFill>
                  <a:srgbClr val="00B6FF"/>
                </a:solidFill>
                <a:latin typeface="FDIENJ+MS-UIGothic"/>
                <a:cs typeface="FDIENJ+MS-UIGothic"/>
              </a:rPr>
              <a:t>概述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5468620" y="2137600"/>
            <a:ext cx="3099807" cy="78370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NTJTSE+EVAJTN+ArialMT"/>
                <a:cs typeface="NTJTSE+EVAJTN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FDIENJ+MS-UIGothic"/>
                <a:cs typeface="FDIENJ+MS-UIGothic"/>
              </a:rPr>
              <a:t>非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营</a:t>
            </a:r>
            <a:r>
              <a:rPr sz="2400">
                <a:solidFill>
                  <a:srgbClr val="00B6FF"/>
                </a:solidFill>
                <a:latin typeface="FDIENJ+MS-UIGothic"/>
                <a:cs typeface="FDIENJ+MS-UIGothic"/>
              </a:rPr>
              <a:t>利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组织</a:t>
            </a:r>
            <a:r>
              <a:rPr sz="2400">
                <a:solidFill>
                  <a:srgbClr val="00B6FF"/>
                </a:solidFill>
                <a:latin typeface="FDIENJ+MS-UIGothic"/>
                <a:cs typeface="FDIENJ+MS-UIGothic"/>
              </a:rPr>
              <a:t>的管理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5468620" y="2686240"/>
            <a:ext cx="4790381" cy="242938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NTJTSE+EVAJTN+ArialMT"/>
                <a:cs typeface="NTJTSE+EVAJTN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FDIENJ+MS-UIGothic"/>
                <a:cs typeface="FDIENJ+MS-UIGothic"/>
              </a:rPr>
              <a:t>非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营</a:t>
            </a:r>
            <a:r>
              <a:rPr sz="2400">
                <a:solidFill>
                  <a:srgbClr val="00B6FF"/>
                </a:solidFill>
                <a:latin typeface="FDIENJ+MS-UIGothic"/>
                <a:cs typeface="FDIENJ+MS-UIGothic"/>
              </a:rPr>
              <a:t>利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组织</a:t>
            </a:r>
            <a:r>
              <a:rPr sz="2400">
                <a:solidFill>
                  <a:srgbClr val="00B6FF"/>
                </a:solidFill>
                <a:latin typeface="FDIENJ+MS-UIGothic"/>
                <a:cs typeface="FDIENJ+MS-UIGothic"/>
              </a:rPr>
              <a:t>的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战</a:t>
            </a:r>
            <a:r>
              <a:rPr sz="2400">
                <a:solidFill>
                  <a:srgbClr val="00B6FF"/>
                </a:solidFill>
                <a:latin typeface="FDIENJ+MS-UIGothic"/>
                <a:cs typeface="FDIENJ+MS-UIGothic"/>
              </a:rPr>
              <a:t>略管理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NTJTSE+EVAJTN+ArialMT"/>
                <a:cs typeface="NTJTSE+EVAJTN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FDIENJ+MS-UIGothic"/>
                <a:cs typeface="FDIENJ+MS-UIGothic"/>
              </a:rPr>
              <a:t>非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营</a:t>
            </a:r>
            <a:r>
              <a:rPr sz="2400">
                <a:solidFill>
                  <a:srgbClr val="00B6FF"/>
                </a:solidFill>
                <a:latin typeface="FDIENJ+MS-UIGothic"/>
                <a:cs typeface="FDIENJ+MS-UIGothic"/>
              </a:rPr>
              <a:t>利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组织</a:t>
            </a:r>
            <a:r>
              <a:rPr sz="2400">
                <a:solidFill>
                  <a:srgbClr val="00B6FF"/>
                </a:solidFill>
                <a:latin typeface="FDIENJ+MS-UIGothic"/>
                <a:cs typeface="FDIENJ+MS-UIGothic"/>
              </a:rPr>
              <a:t>的法律与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监</a:t>
            </a:r>
            <a:r>
              <a:rPr sz="2400">
                <a:solidFill>
                  <a:srgbClr val="00B6FF"/>
                </a:solidFill>
                <a:latin typeface="FDIENJ+MS-UIGothic"/>
                <a:cs typeface="FDIENJ+MS-UIGothic"/>
              </a:rPr>
              <a:t>管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环</a:t>
            </a:r>
            <a:r>
              <a:rPr sz="2400">
                <a:solidFill>
                  <a:srgbClr val="00B6FF"/>
                </a:solidFill>
                <a:latin typeface="FDIENJ+MS-UIGothic"/>
                <a:cs typeface="FDIENJ+MS-UIGothic"/>
              </a:rPr>
              <a:t>境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NTJTSE+EVAJTN+ArialMT"/>
                <a:cs typeface="NTJTSE+EVAJTN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FDIENJ+MS-UIGothic"/>
                <a:cs typeface="FDIENJ+MS-UIGothic"/>
              </a:rPr>
              <a:t>非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营</a:t>
            </a:r>
            <a:r>
              <a:rPr sz="2400">
                <a:solidFill>
                  <a:srgbClr val="00B6FF"/>
                </a:solidFill>
                <a:latin typeface="FDIENJ+MS-UIGothic"/>
                <a:cs typeface="FDIENJ+MS-UIGothic"/>
              </a:rPr>
              <a:t>利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组织</a:t>
            </a:r>
            <a:r>
              <a:rPr sz="2400">
                <a:solidFill>
                  <a:srgbClr val="00B6FF"/>
                </a:solidFill>
                <a:latin typeface="FDIENJ+MS-UIGothic"/>
                <a:cs typeface="FDIENJ+MS-UIGothic"/>
              </a:rPr>
              <a:t>的可持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续发</a:t>
            </a:r>
            <a:r>
              <a:rPr sz="2400">
                <a:solidFill>
                  <a:srgbClr val="00B6FF"/>
                </a:solidFill>
                <a:latin typeface="FDIENJ+MS-UIGothic"/>
                <a:cs typeface="FDIENJ+MS-UIGothic"/>
              </a:rPr>
              <a:t>展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NTJTSE+EVAJTN+ArialMT"/>
                <a:cs typeface="NTJTSE+EVAJTN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FDIENJ+MS-UIGothic"/>
                <a:cs typeface="FDIENJ+MS-UIGothic"/>
              </a:rPr>
              <a:t>非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营</a:t>
            </a:r>
            <a:r>
              <a:rPr sz="2400">
                <a:solidFill>
                  <a:srgbClr val="00B6FF"/>
                </a:solidFill>
                <a:latin typeface="FDIENJ+MS-UIGothic"/>
                <a:cs typeface="FDIENJ+MS-UIGothic"/>
              </a:rPr>
              <a:t>利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组织</a:t>
            </a:r>
            <a:r>
              <a:rPr sz="2400">
                <a:solidFill>
                  <a:srgbClr val="00B6FF"/>
                </a:solidFill>
                <a:latin typeface="FDIENJ+MS-UIGothic"/>
                <a:cs typeface="FDIENJ+MS-UIGothic"/>
              </a:rPr>
              <a:t>案例研究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FDIENJ+MS-UIGothic"/>
                <a:cs typeface="FDIENJ+MS-UIGothic"/>
              </a:rPr>
              <a:t>定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义</a:t>
            </a:r>
            <a:r>
              <a:rPr sz="3000">
                <a:solidFill>
                  <a:srgbClr val="00B6FF"/>
                </a:solidFill>
                <a:latin typeface="FDIENJ+MS-UIGothic"/>
                <a:cs typeface="FDIENJ+MS-UIGothic"/>
              </a:rPr>
              <a:t>与特点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744075" y="2004055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B6FF"/>
                </a:solidFill>
                <a:latin typeface="FDIENJ+MS-UIGothic"/>
                <a:cs typeface="FDIENJ+MS-UIGothic"/>
              </a:rPr>
              <a:t>定</a:t>
            </a:r>
            <a:r>
              <a:rPr sz="1550">
                <a:solidFill>
                  <a:srgbClr val="00B6FF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9744075" y="4147815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B6FF"/>
                </a:solidFill>
                <a:latin typeface="FDIENJ+MS-UIGothic"/>
                <a:cs typeface="FDIENJ+MS-UIGothic"/>
              </a:rPr>
              <a:t>特点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FDIENJ+MS-UIGothic"/>
                <a:cs typeface="FDIENJ+MS-UIGothic"/>
              </a:rPr>
              <a:t>非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营</a:t>
            </a:r>
            <a:r>
              <a:rPr sz="3000">
                <a:solidFill>
                  <a:srgbClr val="00B6FF"/>
                </a:solidFill>
                <a:latin typeface="FDIENJ+MS-UIGothic"/>
                <a:cs typeface="FDIENJ+MS-UIGothic"/>
              </a:rPr>
              <a:t>利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组织</a:t>
            </a:r>
            <a:r>
              <a:rPr sz="3000">
                <a:solidFill>
                  <a:srgbClr val="00B6FF"/>
                </a:solidFill>
                <a:latin typeface="FDIENJ+MS-UIGothic"/>
                <a:cs typeface="FDIENJ+MS-UIGothic"/>
              </a:rPr>
              <a:t>的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类</a:t>
            </a:r>
            <a:r>
              <a:rPr sz="3000">
                <a:solidFill>
                  <a:srgbClr val="00B6FF"/>
                </a:solidFill>
                <a:latin typeface="FDIENJ+MS-UIGothic"/>
                <a:cs typeface="FDIENJ+MS-UIGothic"/>
              </a:rPr>
              <a:t>型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857375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JIASCC+HBDVAP+MicrosoftYaHei"/>
                <a:cs typeface="JIASCC+HBDVAP+MicrosoftYaHei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535170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JIASCC+HBDVAP+MicrosoftYaHei"/>
                <a:cs typeface="JIASCC+HBDVAP+MicrosoftYaHei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213600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JIASCC+HBDVAP+MicrosoftYaHei"/>
                <a:cs typeface="JIASCC+HBDVAP+MicrosoftYaHei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9892030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JIASCC+HBDVAP+MicrosoftYaHei"/>
                <a:cs typeface="JIASCC+HBDVAP+MicrosoftYaHei"/>
              </a:rPr>
              <a:t>04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1676400" y="4788530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B6FF"/>
                </a:solidFill>
                <a:latin typeface="FDIENJ+MS-UIGothic"/>
                <a:cs typeface="FDIENJ+MS-UIGothic"/>
              </a:rPr>
              <a:t>慈善</a:t>
            </a:r>
            <a:r>
              <a:rPr sz="1550" spc="25">
                <a:solidFill>
                  <a:srgbClr val="00B6FF"/>
                </a:solidFill>
                <a:latin typeface="SimSun"/>
                <a:cs typeface="SimSun"/>
              </a:rPr>
              <a:t>组织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383404" y="4788530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B6FF"/>
                </a:solidFill>
                <a:latin typeface="FDIENJ+MS-UIGothic"/>
                <a:cs typeface="FDIENJ+MS-UIGothic"/>
              </a:rPr>
              <a:t>社会</a:t>
            </a:r>
            <a:r>
              <a:rPr sz="1550" spc="25">
                <a:solidFill>
                  <a:srgbClr val="00B6FF"/>
                </a:solidFill>
                <a:latin typeface="SimSun"/>
                <a:cs typeface="SimSun"/>
              </a:rPr>
              <a:t>团</a:t>
            </a:r>
            <a:r>
              <a:rPr sz="1550">
                <a:solidFill>
                  <a:srgbClr val="00B6FF"/>
                </a:solidFill>
                <a:latin typeface="FDIENJ+MS-UIGothic"/>
                <a:cs typeface="FDIENJ+MS-UIGothic"/>
              </a:rPr>
              <a:t>体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7028180" y="4788530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B6FF"/>
                </a:solidFill>
                <a:latin typeface="FDIENJ+MS-UIGothic"/>
                <a:cs typeface="FDIENJ+MS-UIGothic"/>
              </a:rPr>
              <a:t>社区</a:t>
            </a:r>
            <a:r>
              <a:rPr sz="1550" spc="25">
                <a:solidFill>
                  <a:srgbClr val="00B6FF"/>
                </a:solidFill>
                <a:latin typeface="SimSun"/>
                <a:cs typeface="SimSun"/>
              </a:rPr>
              <a:t>组织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9734550" y="4788530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B6FF"/>
                </a:solidFill>
                <a:latin typeface="FDIENJ+MS-UIGothic"/>
                <a:cs typeface="FDIENJ+MS-UIGothic"/>
              </a:rPr>
              <a:t>国</a:t>
            </a:r>
            <a:r>
              <a:rPr sz="1550" spc="25">
                <a:solidFill>
                  <a:srgbClr val="00B6FF"/>
                </a:solidFill>
                <a:latin typeface="SimSun"/>
                <a:cs typeface="SimSun"/>
              </a:rPr>
              <a:t>际组织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FDIENJ+MS-UIGothic"/>
                <a:cs typeface="FDIENJ+MS-UIGothic"/>
              </a:rPr>
              <a:t>非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营</a:t>
            </a:r>
            <a:r>
              <a:rPr sz="3000">
                <a:solidFill>
                  <a:srgbClr val="00B6FF"/>
                </a:solidFill>
                <a:latin typeface="FDIENJ+MS-UIGothic"/>
                <a:cs typeface="FDIENJ+MS-UIGothic"/>
              </a:rPr>
              <a:t>利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组织</a:t>
            </a:r>
            <a:r>
              <a:rPr sz="3000">
                <a:solidFill>
                  <a:srgbClr val="00B6FF"/>
                </a:solidFill>
                <a:latin typeface="FDIENJ+MS-UIGothic"/>
                <a:cs typeface="FDIENJ+MS-UIGothic"/>
              </a:rPr>
              <a:t>的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发</a:t>
            </a:r>
            <a:r>
              <a:rPr sz="3000">
                <a:solidFill>
                  <a:srgbClr val="00B6FF"/>
                </a:solidFill>
                <a:latin typeface="FDIENJ+MS-UIGothic"/>
                <a:cs typeface="FDIENJ+MS-UIGothic"/>
              </a:rPr>
              <a:t>展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历</a:t>
            </a:r>
            <a:r>
              <a:rPr sz="3000">
                <a:solidFill>
                  <a:srgbClr val="00B6FF"/>
                </a:solidFill>
                <a:latin typeface="FDIENJ+MS-UIGothic"/>
                <a:cs typeface="FDIENJ+MS-UIGothic"/>
              </a:rPr>
              <a:t>程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7414894" y="1544121"/>
            <a:ext cx="1616188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发</a:t>
            </a:r>
            <a:r>
              <a:rPr sz="2300" spc="25">
                <a:solidFill>
                  <a:srgbClr val="00B6FF"/>
                </a:solidFill>
                <a:latin typeface="FDIENJ+MS-UIGothic"/>
                <a:cs typeface="FDIENJ+MS-UIGothic"/>
              </a:rPr>
              <a:t>展</a:t>
            </a: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阶</a:t>
            </a:r>
            <a:r>
              <a:rPr sz="2300">
                <a:solidFill>
                  <a:srgbClr val="00B6FF"/>
                </a:solidFill>
                <a:latin typeface="FDIENJ+MS-UIGothic"/>
                <a:cs typeface="FDIENJ+MS-UIGothic"/>
              </a:rPr>
              <a:t>段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2612389" y="2257226"/>
            <a:ext cx="102556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FDIENJ+MS-UIGothic"/>
                <a:cs typeface="FDIENJ+MS-UIGothic"/>
              </a:rPr>
              <a:t>起源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735694" y="4350186"/>
            <a:ext cx="1025562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现</a:t>
            </a:r>
            <a:r>
              <a:rPr sz="2300">
                <a:solidFill>
                  <a:srgbClr val="00B6FF"/>
                </a:solidFill>
                <a:latin typeface="FDIENJ+MS-UIGothic"/>
                <a:cs typeface="FDIENJ+MS-UIGothic"/>
              </a:rPr>
              <a:t>状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组织</a:t>
            </a:r>
            <a:r>
              <a:rPr sz="3000">
                <a:solidFill>
                  <a:srgbClr val="00B6FF"/>
                </a:solidFill>
                <a:latin typeface="FDIENJ+MS-UIGothic"/>
                <a:cs typeface="FDIENJ+MS-UIGothic"/>
              </a:rPr>
              <a:t>架构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12519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CWGHSI+BEUPUC+MicrosoftYaHei-Bold"/>
                <a:cs typeface="CWGHSI+BEUPUC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20920" y="170271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CWGHSI+BEUPUC+MicrosoftYaHei-Bold"/>
                <a:cs typeface="CWGHSI+BEUPUC+MicrosoftYaHei-Bold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524240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CWGHSI+BEUPUC+MicrosoftYaHei-Bold"/>
                <a:cs typeface="CWGHSI+BEUPUC+MicrosoftYaHei-Bold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104264" y="3905789"/>
            <a:ext cx="192100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00B6FF"/>
                </a:solidFill>
                <a:latin typeface="SimSun"/>
                <a:cs typeface="SimSun"/>
              </a:rPr>
              <a:t>组织</a:t>
            </a:r>
            <a:r>
              <a:rPr sz="2000" spc="25">
                <a:solidFill>
                  <a:srgbClr val="00B6FF"/>
                </a:solidFill>
                <a:latin typeface="FDIENJ+MS-UIGothic"/>
                <a:cs typeface="FDIENJ+MS-UIGothic"/>
              </a:rPr>
              <a:t>架构</a:t>
            </a:r>
            <a:r>
              <a:rPr sz="2000" spc="25">
                <a:solidFill>
                  <a:srgbClr val="00B6FF"/>
                </a:solidFill>
                <a:latin typeface="SimSun"/>
                <a:cs typeface="SimSun"/>
              </a:rPr>
              <a:t>类</a:t>
            </a:r>
            <a:r>
              <a:rPr sz="2000">
                <a:solidFill>
                  <a:srgbClr val="00B6FF"/>
                </a:solidFill>
                <a:latin typeface="FDIENJ+MS-UIGothic"/>
                <a:cs typeface="FDIENJ+MS-UIGothic"/>
              </a:rPr>
              <a:t>型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85359" y="3905789"/>
            <a:ext cx="192100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00B6FF"/>
                </a:solidFill>
                <a:latin typeface="SimSun"/>
                <a:cs typeface="SimSun"/>
              </a:rPr>
              <a:t>组织设计</a:t>
            </a:r>
            <a:r>
              <a:rPr sz="2000" spc="25">
                <a:solidFill>
                  <a:srgbClr val="00B6FF"/>
                </a:solidFill>
                <a:latin typeface="FDIENJ+MS-UIGothic"/>
                <a:cs typeface="FDIENJ+MS-UIGothic"/>
              </a:rPr>
              <a:t>要素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487409" y="3905789"/>
            <a:ext cx="217805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00B6FF"/>
                </a:solidFill>
                <a:latin typeface="SimSun"/>
                <a:cs typeface="SimSun"/>
              </a:rPr>
              <a:t>组织变</a:t>
            </a:r>
            <a:r>
              <a:rPr sz="2000" spc="25">
                <a:solidFill>
                  <a:srgbClr val="00B6FF"/>
                </a:solidFill>
                <a:latin typeface="FDIENJ+MS-UIGothic"/>
                <a:cs typeface="FDIENJ+MS-UIGothic"/>
              </a:rPr>
              <a:t>革与</a:t>
            </a:r>
            <a:r>
              <a:rPr sz="2000" spc="23">
                <a:solidFill>
                  <a:srgbClr val="00B6FF"/>
                </a:solidFill>
                <a:latin typeface="SimSun"/>
                <a:cs typeface="SimSun"/>
              </a:rPr>
              <a:t>发</a:t>
            </a:r>
            <a:r>
              <a:rPr sz="2000">
                <a:solidFill>
                  <a:srgbClr val="00B6FF"/>
                </a:solidFill>
                <a:latin typeface="FDIENJ+MS-UIGothic"/>
                <a:cs typeface="FDIENJ+MS-UIGothic"/>
              </a:rPr>
              <a:t>展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FDIENJ+MS-UIGothic"/>
                <a:cs typeface="FDIENJ+MS-UIGothic"/>
              </a:rPr>
              <a:t>人力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资</a:t>
            </a:r>
            <a:r>
              <a:rPr sz="3000">
                <a:solidFill>
                  <a:srgbClr val="00B6FF"/>
                </a:solidFill>
                <a:latin typeface="FDIENJ+MS-UIGothic"/>
                <a:cs typeface="FDIENJ+MS-UIGothic"/>
              </a:rPr>
              <a:t>源管理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53185" y="3825041"/>
            <a:ext cx="1911210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FDIENJ+MS-UIGothic"/>
                <a:cs typeface="FDIENJ+MS-UIGothic"/>
              </a:rPr>
              <a:t>招聘与</a:t>
            </a:r>
            <a:r>
              <a:rPr sz="2300" spc="23">
                <a:solidFill>
                  <a:srgbClr val="00B6FF"/>
                </a:solidFill>
                <a:latin typeface="SimSun"/>
                <a:cs typeface="SimSun"/>
              </a:rPr>
              <a:t>选</a:t>
            </a:r>
            <a:r>
              <a:rPr sz="2300">
                <a:solidFill>
                  <a:srgbClr val="00B6FF"/>
                </a:solidFill>
                <a:latin typeface="FDIENJ+MS-UIGothic"/>
                <a:cs typeface="FDIENJ+MS-UIGothic"/>
              </a:rPr>
              <a:t>拔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757420" y="3825041"/>
            <a:ext cx="1911210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FDIENJ+MS-UIGothic"/>
                <a:cs typeface="FDIENJ+MS-UIGothic"/>
              </a:rPr>
              <a:t>培</a:t>
            </a: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训</a:t>
            </a:r>
            <a:r>
              <a:rPr sz="2300" spc="25">
                <a:solidFill>
                  <a:srgbClr val="00B6FF"/>
                </a:solidFill>
                <a:latin typeface="FDIENJ+MS-UIGothic"/>
                <a:cs typeface="FDIENJ+MS-UIGothic"/>
              </a:rPr>
              <a:t>与</a:t>
            </a:r>
            <a:r>
              <a:rPr sz="2300" spc="23">
                <a:solidFill>
                  <a:srgbClr val="00B6FF"/>
                </a:solidFill>
                <a:latin typeface="SimSun"/>
                <a:cs typeface="SimSun"/>
              </a:rPr>
              <a:t>发</a:t>
            </a:r>
            <a:r>
              <a:rPr sz="2300">
                <a:solidFill>
                  <a:srgbClr val="00B6FF"/>
                </a:solidFill>
                <a:latin typeface="FDIENJ+MS-UIGothic"/>
                <a:cs typeface="FDIENJ+MS-UIGothic"/>
              </a:rPr>
              <a:t>展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427719" y="382504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绩</a:t>
            </a:r>
            <a:r>
              <a:rPr sz="2300" spc="25">
                <a:solidFill>
                  <a:srgbClr val="00B6FF"/>
                </a:solidFill>
                <a:latin typeface="FDIENJ+MS-UIGothic"/>
                <a:cs typeface="FDIENJ+MS-UIGothic"/>
              </a:rPr>
              <a:t>效管理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财务</a:t>
            </a:r>
            <a:r>
              <a:rPr sz="3000">
                <a:solidFill>
                  <a:srgbClr val="00B6FF"/>
                </a:solidFill>
                <a:latin typeface="FDIENJ+MS-UIGothic"/>
                <a:cs typeface="FDIENJ+MS-UIGothic"/>
              </a:rPr>
              <a:t>管理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164714" y="1709959"/>
            <a:ext cx="140665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DFD"/>
                </a:solidFill>
                <a:latin typeface="SimSun"/>
                <a:cs typeface="SimSun"/>
              </a:rPr>
              <a:t>预</a:t>
            </a:r>
            <a:r>
              <a:rPr sz="2000" spc="25">
                <a:solidFill>
                  <a:srgbClr val="FFFDFD"/>
                </a:solidFill>
                <a:latin typeface="FDIENJ+MS-UIGothic"/>
                <a:cs typeface="FDIENJ+MS-UIGothic"/>
              </a:rPr>
              <a:t>算管理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954769" y="170995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DFD"/>
                </a:solidFill>
                <a:latin typeface="FDIENJ+MS-UIGothic"/>
                <a:cs typeface="FDIENJ+MS-UIGothic"/>
              </a:rPr>
              <a:t>投</a:t>
            </a:r>
            <a:r>
              <a:rPr sz="2000" spc="25">
                <a:solidFill>
                  <a:srgbClr val="FFFDFD"/>
                </a:solidFill>
                <a:latin typeface="SimSun"/>
                <a:cs typeface="SimSun"/>
              </a:rPr>
              <a:t>资</a:t>
            </a:r>
            <a:r>
              <a:rPr sz="2000" spc="25">
                <a:solidFill>
                  <a:srgbClr val="FFFDFD"/>
                </a:solidFill>
                <a:latin typeface="FDIENJ+MS-UIGothic"/>
                <a:cs typeface="FDIENJ+MS-UIGothic"/>
              </a:rPr>
              <a:t>决策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209675" y="2624192"/>
            <a:ext cx="3358008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编</a:t>
            </a:r>
            <a:r>
              <a:rPr sz="1500">
                <a:solidFill>
                  <a:srgbClr val="FFFDFD"/>
                </a:solidFill>
                <a:latin typeface="FDIENJ+MS-UIGothic"/>
                <a:cs typeface="FDIENJ+MS-UIGothic"/>
              </a:rPr>
              <a:t>制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预</a:t>
            </a:r>
            <a:r>
              <a:rPr sz="1500">
                <a:solidFill>
                  <a:srgbClr val="FFFDFD"/>
                </a:solidFill>
                <a:latin typeface="FDIENJ+MS-UIGothic"/>
                <a:cs typeface="FDIENJ+MS-UIGothic"/>
              </a:rPr>
              <a:t>算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计</a:t>
            </a:r>
            <a:r>
              <a:rPr sz="1500">
                <a:solidFill>
                  <a:srgbClr val="FFFDFD"/>
                </a:solidFill>
                <a:latin typeface="FDIENJ+MS-UIGothic"/>
                <a:cs typeface="FDIENJ+MS-UIGothic"/>
              </a:rPr>
              <a:t>划，控制成本，确保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资</a:t>
            </a:r>
            <a:r>
              <a:rPr sz="1500">
                <a:solidFill>
                  <a:srgbClr val="FFFDFD"/>
                </a:solidFill>
                <a:latin typeface="FDIENJ+MS-UIGothic"/>
                <a:cs typeface="FDIENJ+MS-UIGothic"/>
              </a:rPr>
              <a:t>源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7904480" y="2624192"/>
            <a:ext cx="3577083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评</a:t>
            </a:r>
            <a:r>
              <a:rPr sz="1500">
                <a:solidFill>
                  <a:srgbClr val="FFFDFD"/>
                </a:solidFill>
                <a:latin typeface="FDIENJ+MS-UIGothic"/>
                <a:cs typeface="FDIENJ+MS-UIGothic"/>
              </a:rPr>
              <a:t>估投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资风险</a:t>
            </a:r>
            <a:r>
              <a:rPr sz="1500">
                <a:solidFill>
                  <a:srgbClr val="FFFDFD"/>
                </a:solidFill>
                <a:latin typeface="FDIENJ+MS-UIGothic"/>
                <a:cs typeface="FDIENJ+MS-UIGothic"/>
              </a:rPr>
              <a:t>与收益，制定投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资</a:t>
            </a:r>
            <a:r>
              <a:rPr sz="1500">
                <a:solidFill>
                  <a:srgbClr val="FFFDFD"/>
                </a:solidFill>
                <a:latin typeface="FDIENJ+MS-UIGothic"/>
                <a:cs typeface="FDIENJ+MS-UIGothic"/>
              </a:rPr>
              <a:t>方案，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实现资产</a:t>
            </a:r>
            <a:r>
              <a:rPr sz="1500">
                <a:solidFill>
                  <a:srgbClr val="FFFDFD"/>
                </a:solidFill>
                <a:latin typeface="FDIENJ+MS-UIGothic"/>
                <a:cs typeface="FDIENJ+MS-UIGothic"/>
              </a:rPr>
              <a:t>保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值</a:t>
            </a:r>
            <a:r>
              <a:rPr sz="1500">
                <a:solidFill>
                  <a:srgbClr val="FFFDFD"/>
                </a:solidFill>
                <a:latin typeface="FDIENJ+MS-UIGothic"/>
                <a:cs typeface="FDIENJ+MS-UIGothic"/>
              </a:rPr>
              <a:t>增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值</a:t>
            </a:r>
            <a:r>
              <a:rPr sz="1500">
                <a:solidFill>
                  <a:srgbClr val="FFFDFD"/>
                </a:solidFill>
                <a:latin typeface="FDIENJ+MS-UIGothic"/>
                <a:cs typeface="FDIENJ+MS-UIGothic"/>
              </a:rPr>
              <a:t>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1209675" y="2967093"/>
            <a:ext cx="117425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FDIENJ+MS-UIGothic"/>
                <a:cs typeface="FDIENJ+MS-UIGothic"/>
              </a:rPr>
              <a:t>合理分配。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5560059" y="385371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DFD"/>
                </a:solidFill>
                <a:latin typeface="FDIENJ+MS-UIGothic"/>
                <a:cs typeface="FDIENJ+MS-UIGothic"/>
              </a:rPr>
              <a:t>筹</a:t>
            </a:r>
            <a:r>
              <a:rPr sz="2000" spc="25">
                <a:solidFill>
                  <a:srgbClr val="FFFDFD"/>
                </a:solidFill>
                <a:latin typeface="SimSun"/>
                <a:cs typeface="SimSun"/>
              </a:rPr>
              <a:t>资</a:t>
            </a:r>
            <a:r>
              <a:rPr sz="2000" spc="25">
                <a:solidFill>
                  <a:srgbClr val="FFFDFD"/>
                </a:solidFill>
                <a:latin typeface="FDIENJ+MS-UIGothic"/>
                <a:cs typeface="FDIENJ+MS-UIGothic"/>
              </a:rPr>
              <a:t>管理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4604384" y="4768588"/>
            <a:ext cx="3358008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FDIENJ+MS-UIGothic"/>
                <a:cs typeface="FDIENJ+MS-UIGothic"/>
              </a:rPr>
              <a:t>分析筹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资</a:t>
            </a:r>
            <a:r>
              <a:rPr sz="1500">
                <a:solidFill>
                  <a:srgbClr val="FFFDFD"/>
                </a:solidFill>
                <a:latin typeface="FDIENJ+MS-UIGothic"/>
                <a:cs typeface="FDIENJ+MS-UIGothic"/>
              </a:rPr>
              <a:t>渠道，制定筹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资</a:t>
            </a:r>
            <a:r>
              <a:rPr sz="1500">
                <a:solidFill>
                  <a:srgbClr val="FFFDFD"/>
                </a:solidFill>
                <a:latin typeface="FDIENJ+MS-UIGothic"/>
                <a:cs typeface="FDIENJ+MS-UIGothic"/>
              </a:rPr>
              <a:t>策略，降低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FDIENJ+MS-UIGothic"/>
                <a:cs typeface="FDIENJ+MS-UIGothic"/>
              </a:rPr>
              <a:t>筹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资</a:t>
            </a:r>
            <a:r>
              <a:rPr sz="1500">
                <a:solidFill>
                  <a:srgbClr val="FFFDFD"/>
                </a:solidFill>
                <a:latin typeface="FDIENJ+MS-UIGothic"/>
                <a:cs typeface="FDIENJ+MS-UIGothic"/>
              </a:rPr>
              <a:t>成本。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项</a:t>
            </a:r>
            <a:r>
              <a:rPr sz="3000">
                <a:solidFill>
                  <a:srgbClr val="00B6FF"/>
                </a:solidFill>
                <a:latin typeface="FDIENJ+MS-UIGothic"/>
                <a:cs typeface="FDIENJ+MS-UIGothic"/>
              </a:rPr>
              <a:t>目管理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421130" y="3410489"/>
            <a:ext cx="217805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00B6FF"/>
                </a:solidFill>
                <a:latin typeface="SimSun"/>
                <a:cs typeface="SimSun"/>
              </a:rPr>
              <a:t>项</a:t>
            </a:r>
            <a:r>
              <a:rPr sz="2000" spc="25">
                <a:solidFill>
                  <a:srgbClr val="00B6FF"/>
                </a:solidFill>
                <a:latin typeface="FDIENJ+MS-UIGothic"/>
                <a:cs typeface="FDIENJ+MS-UIGothic"/>
              </a:rPr>
              <a:t>目策划与立</a:t>
            </a:r>
            <a:r>
              <a:rPr sz="2000">
                <a:solidFill>
                  <a:srgbClr val="00B6FF"/>
                </a:solidFill>
                <a:latin typeface="SimSun"/>
                <a:cs typeface="SimSun"/>
              </a:rPr>
              <a:t>项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5195570" y="3410489"/>
            <a:ext cx="2178049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00B6FF"/>
                </a:solidFill>
                <a:latin typeface="SimSun"/>
                <a:cs typeface="SimSun"/>
              </a:rPr>
              <a:t>项</a:t>
            </a:r>
            <a:r>
              <a:rPr sz="2000" spc="25">
                <a:solidFill>
                  <a:srgbClr val="00B6FF"/>
                </a:solidFill>
                <a:latin typeface="FDIENJ+MS-UIGothic"/>
                <a:cs typeface="FDIENJ+MS-UIGothic"/>
              </a:rPr>
              <a:t>目</a:t>
            </a:r>
            <a:r>
              <a:rPr sz="2000" spc="25">
                <a:solidFill>
                  <a:srgbClr val="00B6FF"/>
                </a:solidFill>
                <a:latin typeface="SimSun"/>
                <a:cs typeface="SimSun"/>
              </a:rPr>
              <a:t>执</a:t>
            </a:r>
            <a:r>
              <a:rPr sz="2000" spc="25">
                <a:solidFill>
                  <a:srgbClr val="00B6FF"/>
                </a:solidFill>
                <a:latin typeface="FDIENJ+MS-UIGothic"/>
                <a:cs typeface="FDIENJ+MS-UIGothic"/>
              </a:rPr>
              <a:t>行与</a:t>
            </a:r>
            <a:r>
              <a:rPr sz="2000" spc="23">
                <a:solidFill>
                  <a:srgbClr val="00B6FF"/>
                </a:solidFill>
                <a:latin typeface="SimSun"/>
                <a:cs typeface="SimSun"/>
              </a:rPr>
              <a:t>监</a:t>
            </a:r>
            <a:r>
              <a:rPr sz="2000">
                <a:solidFill>
                  <a:srgbClr val="00B6FF"/>
                </a:solidFill>
                <a:latin typeface="FDIENJ+MS-UIGothic"/>
                <a:cs typeface="FDIENJ+MS-UIGothic"/>
              </a:rPr>
              <a:t>控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961755" y="3410489"/>
            <a:ext cx="217805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00B6FF"/>
                </a:solidFill>
                <a:latin typeface="SimSun"/>
                <a:cs typeface="SimSun"/>
              </a:rPr>
              <a:t>项</a:t>
            </a:r>
            <a:r>
              <a:rPr sz="2000" spc="25">
                <a:solidFill>
                  <a:srgbClr val="00B6FF"/>
                </a:solidFill>
                <a:latin typeface="FDIENJ+MS-UIGothic"/>
                <a:cs typeface="FDIENJ+MS-UIGothic"/>
              </a:rPr>
              <a:t>目</a:t>
            </a:r>
            <a:r>
              <a:rPr sz="2000" spc="25">
                <a:solidFill>
                  <a:srgbClr val="00B6FF"/>
                </a:solidFill>
                <a:latin typeface="SimSun"/>
                <a:cs typeface="SimSun"/>
              </a:rPr>
              <a:t>评</a:t>
            </a:r>
            <a:r>
              <a:rPr sz="2000" spc="25">
                <a:solidFill>
                  <a:srgbClr val="00B6FF"/>
                </a:solidFill>
                <a:latin typeface="FDIENJ+MS-UIGothic"/>
                <a:cs typeface="FDIENJ+MS-UIGothic"/>
              </a:rPr>
              <a:t>估与</a:t>
            </a:r>
            <a:r>
              <a:rPr sz="2000" spc="23">
                <a:solidFill>
                  <a:srgbClr val="00B6FF"/>
                </a:solidFill>
                <a:latin typeface="SimSun"/>
                <a:cs typeface="SimSun"/>
              </a:rPr>
              <a:t>总结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987425" y="4031988"/>
            <a:ext cx="2993454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FDIENJ+MS-UIGothic"/>
                <a:cs typeface="FDIENJ+MS-UIGothic"/>
              </a:rPr>
              <a:t>明确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项</a:t>
            </a:r>
            <a:r>
              <a:rPr sz="1500">
                <a:solidFill>
                  <a:srgbClr val="FFFFFF"/>
                </a:solidFill>
                <a:latin typeface="FDIENJ+MS-UIGothic"/>
                <a:cs typeface="FDIENJ+MS-UIGothic"/>
              </a:rPr>
              <a:t>目目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FFFFFF"/>
                </a:solidFill>
                <a:latin typeface="FDIENJ+MS-UIGothic"/>
                <a:cs typeface="FDIENJ+MS-UIGothic"/>
              </a:rPr>
              <a:t>、范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围</a:t>
            </a:r>
            <a:r>
              <a:rPr sz="1500">
                <a:solidFill>
                  <a:srgbClr val="FFFFFF"/>
                </a:solidFill>
                <a:latin typeface="FDIENJ+MS-UIGothic"/>
                <a:cs typeface="FDIENJ+MS-UIGothic"/>
              </a:rPr>
              <a:t>及可行性分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62500" y="4031988"/>
            <a:ext cx="2919858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FDIENJ+MS-UIGothic"/>
                <a:cs typeface="FDIENJ+MS-UIGothic"/>
              </a:rPr>
              <a:t>制定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实</a:t>
            </a:r>
            <a:r>
              <a:rPr sz="1500">
                <a:solidFill>
                  <a:srgbClr val="FFFFFF"/>
                </a:solidFill>
                <a:latin typeface="FDIENJ+MS-UIGothic"/>
                <a:cs typeface="FDIENJ+MS-UIGothic"/>
              </a:rPr>
              <a:t>施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计</a:t>
            </a:r>
            <a:r>
              <a:rPr sz="1500">
                <a:solidFill>
                  <a:srgbClr val="FFFFFF"/>
                </a:solidFill>
                <a:latin typeface="FDIENJ+MS-UIGothic"/>
                <a:cs typeface="FDIENJ+MS-UIGothic"/>
              </a:rPr>
              <a:t>划，分配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资</a:t>
            </a:r>
            <a:r>
              <a:rPr sz="1500">
                <a:solidFill>
                  <a:srgbClr val="FFFFFF"/>
                </a:solidFill>
                <a:latin typeface="FDIENJ+MS-UIGothic"/>
                <a:cs typeface="FDIENJ+MS-UIGothic"/>
              </a:rPr>
              <a:t>源，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监</a:t>
            </a:r>
            <a:r>
              <a:rPr sz="1500">
                <a:solidFill>
                  <a:srgbClr val="FFFFFF"/>
                </a:solidFill>
                <a:latin typeface="FDIENJ+MS-UIGothic"/>
                <a:cs typeface="FDIENJ+MS-UIGothic"/>
              </a:rPr>
              <a:t>控</a:t>
            </a:r>
          </a:p>
          <a:p>
            <a:pPr marL="19050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FFFFFF"/>
                </a:solidFill>
                <a:latin typeface="FDIENJ+MS-UIGothic"/>
                <a:cs typeface="FDIENJ+MS-UIGothic"/>
              </a:rPr>
              <a:t>度，确保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项</a:t>
            </a:r>
            <a:r>
              <a:rPr sz="1500">
                <a:solidFill>
                  <a:srgbClr val="FFFFFF"/>
                </a:solidFill>
                <a:latin typeface="FDIENJ+MS-UIGothic"/>
                <a:cs typeface="FDIENJ+MS-UIGothic"/>
              </a:rPr>
              <a:t>目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顺</a:t>
            </a:r>
            <a:r>
              <a:rPr sz="1500">
                <a:solidFill>
                  <a:srgbClr val="FFFFFF"/>
                </a:solidFill>
                <a:latin typeface="FDIENJ+MS-UIGothic"/>
                <a:cs typeface="FDIENJ+MS-UIGothic"/>
              </a:rPr>
              <a:t>利推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FFFFFF"/>
                </a:solidFill>
                <a:latin typeface="FDIENJ+MS-UIGothic"/>
                <a:cs typeface="FDIENJ+MS-UIGothic"/>
              </a:rPr>
              <a:t>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528050" y="4031988"/>
            <a:ext cx="2993454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FFFFFF"/>
                </a:solidFill>
                <a:latin typeface="FDIENJ+MS-UIGothic"/>
                <a:cs typeface="FDIENJ+MS-UIGothic"/>
              </a:rPr>
              <a:t>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项</a:t>
            </a:r>
            <a:r>
              <a:rPr sz="1500">
                <a:solidFill>
                  <a:srgbClr val="FFFFFF"/>
                </a:solidFill>
                <a:latin typeface="FDIENJ+MS-UIGothic"/>
                <a:cs typeface="FDIENJ+MS-UIGothic"/>
              </a:rPr>
              <a:t>目效果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评</a:t>
            </a:r>
            <a:r>
              <a:rPr sz="1500">
                <a:solidFill>
                  <a:srgbClr val="FFFFFF"/>
                </a:solidFill>
                <a:latin typeface="FDIENJ+MS-UIGothic"/>
                <a:cs typeface="FDIENJ+MS-UIGothic"/>
              </a:rPr>
              <a:t>估，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总结经验</a:t>
            </a:r>
            <a:r>
              <a:rPr sz="1500">
                <a:solidFill>
                  <a:srgbClr val="FFFFFF"/>
                </a:solidFill>
                <a:latin typeface="FDIENJ+MS-UIGothic"/>
                <a:cs typeface="FDIENJ+MS-UIGothic"/>
              </a:rPr>
              <a:t>教</a:t>
            </a:r>
          </a:p>
          <a:p>
            <a:pPr marL="19050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训</a:t>
            </a:r>
            <a:r>
              <a:rPr sz="1500">
                <a:solidFill>
                  <a:srgbClr val="FFFFFF"/>
                </a:solidFill>
                <a:latin typeface="FDIENJ+MS-UIGothic"/>
                <a:cs typeface="FDIENJ+MS-UIGothic"/>
              </a:rPr>
              <a:t>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FFFFFF"/>
                </a:solidFill>
                <a:latin typeface="FDIENJ+MS-UIGothic"/>
                <a:cs typeface="FDIENJ+MS-UIGothic"/>
              </a:rPr>
              <a:t>未来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项</a:t>
            </a:r>
            <a:r>
              <a:rPr sz="1500">
                <a:solidFill>
                  <a:srgbClr val="FFFFFF"/>
                </a:solidFill>
                <a:latin typeface="FDIENJ+MS-UIGothic"/>
                <a:cs typeface="FDIENJ+MS-UIGothic"/>
              </a:rPr>
              <a:t>目提供借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鉴</a:t>
            </a:r>
            <a:r>
              <a:rPr sz="1500">
                <a:solidFill>
                  <a:srgbClr val="FFFFFF"/>
                </a:solidFill>
                <a:latin typeface="FDIENJ+MS-UIGothic"/>
                <a:cs typeface="FDIENJ+MS-UIGothic"/>
              </a:rPr>
              <a:t>。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2130425" y="4306308"/>
            <a:ext cx="60275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FDIENJ+MS-UIGothic"/>
                <a:cs typeface="FDIENJ+MS-UIGothic"/>
              </a:rPr>
              <a:t>析。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营销</a:t>
            </a:r>
            <a:r>
              <a:rPr sz="3000">
                <a:solidFill>
                  <a:srgbClr val="00B6FF"/>
                </a:solidFill>
                <a:latin typeface="FDIENJ+MS-UIGothic"/>
                <a:cs typeface="FDIENJ+MS-UIGothic"/>
              </a:rPr>
              <a:t>与筹款管理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08710" y="1588571"/>
            <a:ext cx="250183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FDIENJ+MS-UIGothic"/>
                <a:cs typeface="FDIENJ+MS-UIGothic"/>
              </a:rPr>
              <a:t>市</a:t>
            </a: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场调</a:t>
            </a:r>
            <a:r>
              <a:rPr sz="2300" spc="25">
                <a:solidFill>
                  <a:srgbClr val="00B6FF"/>
                </a:solidFill>
                <a:latin typeface="FDIENJ+MS-UIGothic"/>
                <a:cs typeface="FDIENJ+MS-UIGothic"/>
              </a:rPr>
              <a:t>研与分析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108710" y="3197661"/>
            <a:ext cx="250183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FDIENJ+MS-UIGothic"/>
                <a:cs typeface="FDIENJ+MS-UIGothic"/>
              </a:rPr>
              <a:t>品牌建</a:t>
            </a:r>
            <a:r>
              <a:rPr sz="2300" spc="23">
                <a:solidFill>
                  <a:srgbClr val="00B6FF"/>
                </a:solidFill>
                <a:latin typeface="SimSun"/>
                <a:cs typeface="SimSun"/>
              </a:rPr>
              <a:t>设</a:t>
            </a:r>
            <a:r>
              <a:rPr sz="2300" spc="25">
                <a:solidFill>
                  <a:srgbClr val="00B6FF"/>
                </a:solidFill>
                <a:latin typeface="FDIENJ+MS-UIGothic"/>
                <a:cs typeface="FDIENJ+MS-UIGothic"/>
              </a:rPr>
              <a:t>与推广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108710" y="4834691"/>
            <a:ext cx="250183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FDIENJ+MS-UIGothic"/>
                <a:cs typeface="FDIENJ+MS-UIGothic"/>
              </a:rPr>
              <a:t>筹款策略与技巧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战</a:t>
            </a:r>
            <a:r>
              <a:rPr sz="3000">
                <a:solidFill>
                  <a:srgbClr val="00B6FF"/>
                </a:solidFill>
                <a:latin typeface="FDIENJ+MS-UIGothic"/>
                <a:cs typeface="FDIENJ+MS-UIGothic"/>
              </a:rPr>
              <a:t>略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规</a:t>
            </a:r>
            <a:r>
              <a:rPr sz="3000">
                <a:solidFill>
                  <a:srgbClr val="00B6FF"/>
                </a:solidFill>
                <a:latin typeface="FDIENJ+MS-UIGothic"/>
                <a:cs typeface="FDIENJ+MS-UIGothic"/>
              </a:rPr>
              <a:t>划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7730" y="1757481"/>
            <a:ext cx="132087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13435" y="429176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详细</a:t>
            </a:r>
            <a:r>
              <a:rPr sz="2300" spc="25">
                <a:solidFill>
                  <a:srgbClr val="00B6FF"/>
                </a:solidFill>
                <a:latin typeface="FDIENJ+MS-UIGothic"/>
                <a:cs typeface="FDIENJ+MS-UIGothic"/>
              </a:rPr>
              <a:t>描述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https://d.book118.com/067133033021006053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4">
      <vt:lpstr>Arial</vt:lpstr>
      <vt:lpstr>Calibri</vt:lpstr>
      <vt:lpstr>NTJTSE+EVAJTN+ArialMT</vt:lpstr>
      <vt:lpstr>Times New Roman</vt:lpstr>
      <vt:lpstr>FDIENJ+MS-UIGothic</vt:lpstr>
      <vt:lpstr>SimSun</vt:lpstr>
      <vt:lpstr>JIASCC+HBDVAP+MicrosoftYaHei</vt:lpstr>
      <vt:lpstr>CWGHSI+BEUPUC+MicrosoftYaHei-Bold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2024-09-26T21:26:55.131</cp:lastPrinted>
  <dcterms:created xsi:type="dcterms:W3CDTF">2024-09-26T13:26:55Z</dcterms:created>
  <dcterms:modified xsi:type="dcterms:W3CDTF">2024-09-26T13:26:56Z</dcterms:modified>
</cp:coreProperties>
</file>