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4CF8BB-3771-4A41-8089-AEA30446258F}"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EC079-A370-4DF1-BB63-E92DA6912213}"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A0EC079-A370-4DF1-BB63-E92DA6912213}"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34C2DF-F4AE-4029-8C08-A2323005A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A2234-CC4B-446A-BB35-6B9E75843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40E673-A80E-4C26-A261-E4763EAE2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34CF02-5E41-4EA2-BB5A-A66EE6926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88E537-E329-4AB5-A536-4ECFF2EDA5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E8142D-B155-4B09-942E-FAA7BD20B9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CAF5D3-2DAF-46EF-B0E5-F3A7E0E320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D2368-C8D5-495F-A40B-39B5BC0FB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32058-DAA9-4FAE-BACA-454142E96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FF66F-AC0F-450E-8C0B-AFFCB09C3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842A0-6BDB-4774-A985-6B24C6C00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838200" y="1825625"/>
            <a:ext cx="10515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F82441-DD95-40F4-928E-02E550814DE2}" type="datetimeFigureOut">
              <a:rPr lang="zh-CN" altLang="en-US" smtClean="0"/>
              <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62CDD74-555A-4989-BBF4-2639E37042FA}" type="slidenum">
              <a:rPr lang="zh-CN" altLang="en-US" smtClean="0"/>
              <a:t/>
            </a:fld>
            <a:endParaRPr lang="zh-CN" altLang="en-US"/>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0B050">
            <a:alpha val="56000"/>
          </a:srgbClr>
        </a:solidFill>
        <a:effectLst/>
      </p:bgPr>
    </p:bg>
    <p:spTree>
      <p:nvGrpSpPr>
        <p:cNvPr id="1" name=""/>
        <p:cNvGrpSpPr/>
        <p:nvPr/>
      </p:nvGrpSpPr>
      <p:grpSpPr>
        <a:xfrm>
          <a:off x="0" y="0"/>
          <a:ext cx="0" cy="0"/>
        </a:xfrm>
      </p:grpSpPr>
      <p:sp>
        <p:nvSpPr>
          <p:cNvPr id="7" name="矩形 6"/>
          <p:cNvSpPr/>
          <p:nvPr userDrawn="1"/>
        </p:nvSpPr>
        <p:spPr>
          <a:xfrm>
            <a:off x="0" y="0"/>
            <a:ext cx="12191999" cy="6858000"/>
          </a:xfrm>
          <a:prstGeom prst="rect">
            <a:avLst/>
          </a:prstGeom>
          <a:solidFill>
            <a:srgbClr val="E4F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nvPicPr>
        <p:blipFill>
          <a:blip r:embed="rId12"/>
          <a:stretch>
            <a:fillRect/>
          </a:stretch>
        </p:blipFill>
        <p:spPr>
          <a:xfrm>
            <a:off x="0" y="4277599"/>
            <a:ext cx="12192000" cy="2580401"/>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jpe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2.jpeg" /><Relationship Id="rId4" Type="http://schemas.openxmlformats.org/officeDocument/2006/relationships/image" Target="../media/image7.png" /><Relationship Id="rId5" Type="http://schemas.openxmlformats.org/officeDocument/2006/relationships/image" Target="../media/image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2.jpeg" /><Relationship Id="rId4"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2.jpeg" /><Relationship Id="rId4"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2.jpeg" /><Relationship Id="rId4" Type="http://schemas.openxmlformats.org/officeDocument/2006/relationships/image" Target="../media/image10.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2.jpeg" /><Relationship Id="rId4"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jpeg" /><Relationship Id="rId4" Type="http://schemas.openxmlformats.org/officeDocument/2006/relationships/image" Target="../media/image1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jpeg" /><Relationship Id="rId4"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2.jpeg" /><Relationship Id="rId4"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2.jpeg" /><Relationship Id="rId4"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2.jpeg" /><Relationship Id="rId4" Type="http://schemas.openxmlformats.org/officeDocument/2006/relationships/image" Target="../media/image1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image" Target="../media/image2.jpeg" /><Relationship Id="rId4" Type="http://schemas.openxmlformats.org/officeDocument/2006/relationships/image" Target="../media/image1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2.jpeg" /><Relationship Id="rId4" Type="http://schemas.openxmlformats.org/officeDocument/2006/relationships/image" Target="../media/image1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33060004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对建设过程中存在的水土流失隐患，提出相关建议，并以监测简报的形式反馈给业主、施工单位及当地水行政主管部门。</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进场安装前，准备好临时设施</a:t>
            </a:r>
            <a:r>
              <a:rPr lang="en-US" altLang="zh-CN" sz="200"/>
              <a:t>(</a:t>
            </a:r>
            <a:r>
              <a:rPr lang="zh-CN" altLang="en-US" sz="200"/>
              <a:t>库房、办公、材料堆放场地</a:t>
            </a:r>
            <a:r>
              <a:rPr lang="en-US" altLang="zh-CN" sz="200"/>
              <a:t>)</a:t>
            </a:r>
            <a:r>
              <a:rPr lang="zh-CN" altLang="en-US" sz="200"/>
              <a:t>及工地所需工具，与有关单位协调好进场前的准备工作。</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图片 3"/>
          <p:cNvPicPr>
            <a:picLocks noChangeAspect="1"/>
          </p:cNvPicPr>
          <p:nvPr/>
        </p:nvPicPr>
        <p:blipFill>
          <a:blip r:embed="rId4"/>
          <a:stretch>
            <a:fillRect/>
          </a:stretch>
        </p:blipFill>
        <p:spPr>
          <a:xfrm>
            <a:off x="69215" y="-1"/>
            <a:ext cx="12192000" cy="6857999"/>
          </a:xfrm>
          <a:prstGeom prst="rect">
            <a:avLst/>
          </a:prstGeom>
        </p:spPr>
      </p:pic>
      <p:pic>
        <p:nvPicPr>
          <p:cNvPr id="5" name="图片 4"/>
          <p:cNvPicPr>
            <a:picLocks noChangeAspect="1"/>
          </p:cNvPicPr>
          <p:nvPr/>
        </p:nvPicPr>
        <p:blipFill>
          <a:blip r:embed="rId5"/>
          <a:stretch>
            <a:fillRect/>
          </a:stretch>
        </p:blipFill>
        <p:spPr>
          <a:xfrm>
            <a:off x="5918200" y="2717800"/>
            <a:ext cx="2463800" cy="3257280"/>
          </a:xfrm>
          <a:prstGeom prst="rect">
            <a:avLst/>
          </a:prstGeom>
        </p:spPr>
      </p:pic>
      <p:pic>
        <p:nvPicPr>
          <p:cNvPr id="6" name="图片 5"/>
          <p:cNvPicPr>
            <a:picLocks noChangeAspect="1"/>
          </p:cNvPicPr>
          <p:nvPr/>
        </p:nvPicPr>
        <p:blipFill>
          <a:blip r:embed="rId6"/>
          <a:stretch>
            <a:fillRect/>
          </a:stretch>
        </p:blipFill>
        <p:spPr>
          <a:xfrm>
            <a:off x="965200" y="3606799"/>
            <a:ext cx="2895600" cy="3251199"/>
          </a:xfrm>
          <a:prstGeom prst="rect">
            <a:avLst/>
          </a:prstGeom>
        </p:spPr>
      </p:pic>
      <p:pic>
        <p:nvPicPr>
          <p:cNvPr id="7" name="图片 6"/>
          <p:cNvPicPr>
            <a:picLocks noChangeAspect="1"/>
          </p:cNvPicPr>
          <p:nvPr/>
        </p:nvPicPr>
        <p:blipFill>
          <a:blip r:embed="rId7"/>
          <a:stretch>
            <a:fillRect/>
          </a:stretch>
        </p:blipFill>
        <p:spPr>
          <a:xfrm>
            <a:off x="2520950" y="1336539"/>
            <a:ext cx="6413500" cy="2209801"/>
          </a:xfrm>
          <a:prstGeom prst="rect">
            <a:avLst/>
          </a:prstGeom>
        </p:spPr>
      </p:pic>
    </p:spTree>
  </p:cSld>
  <p:clrMapOvr>
    <a:masterClrMapping/>
  </p:clrMapOvr>
  <mc:AlternateContent>
    <mc:Choice xmlns:p14="http://schemas.microsoft.com/office/powerpoint/2010/main" Requires="p14">
      <p:transition advTm="5000" p14:dur="10"/>
    </mc:Choice>
    <mc:Fallback>
      <p:transition advTm="5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288" dur="5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0" fill="hold"/>
                                        <p:tgtEl>
                                          <p:spTgt spid="4"/>
                                        </p:tgtEl>
                                        <p:attrNameLst>
                                          <p:attrName>ppt_w</p:attrName>
                                        </p:attrNameLst>
                                      </p:cBhvr>
                                      <p:tavLst>
                                        <p:tav tm="0">
                                          <p:val>
                                            <p:strVal val="4/3*#ppt_w"/>
                                          </p:val>
                                        </p:tav>
                                        <p:tav tm="100000">
                                          <p:val>
                                            <p:strVal val="#ppt_w"/>
                                          </p:val>
                                        </p:tav>
                                      </p:tavLst>
                                    </p:anim>
                                    <p:anim calcmode="lin" valueType="num">
                                      <p:cBhvr>
                                        <p:cTn id="8" dur="5000" fill="hold"/>
                                        <p:tgtEl>
                                          <p:spTgt spid="4"/>
                                        </p:tgtEl>
                                        <p:attrNameLst>
                                          <p:attrName>ppt_h</p:attrName>
                                        </p:attrNameLst>
                                      </p:cBhvr>
                                      <p:tavLst>
                                        <p:tav tm="0">
                                          <p:val>
                                            <p:strVal val="4/3*#ppt_h"/>
                                          </p:val>
                                        </p:tav>
                                        <p:tav tm="100000">
                                          <p:val>
                                            <p:strVal val="#ppt_h"/>
                                          </p:val>
                                        </p:tav>
                                      </p:tavLst>
                                    </p:anim>
                                  </p:childTnLst>
                                </p:cTn>
                              </p:par>
                              <p:par>
                                <p:cTn id="9" presetID="42" presetClass="entr" presetSubtype="0" dur="1000" fill="hold" nodeType="withEffect">
                                  <p:stCondLst>
                                    <p:cond delay="10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par>
                                <p:cTn id="14" presetID="42" presetClass="entr" presetSubtype="0" dur="1000" fill="hold" nodeType="withEffect">
                                  <p:stCondLst>
                                    <p:cond delay="200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par>
                                <p:cTn id="19" presetID="23" presetClass="entr" presetSubtype="32" dur="500" fill="hold" nodeType="withEffect">
                                  <p:stCondLst>
                                    <p:cond delay="300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strVal val="4*#ppt_w"/>
                                          </p:val>
                                        </p:tav>
                                        <p:tav tm="100000">
                                          <p:val>
                                            <p:strVal val="#ppt_w"/>
                                          </p:val>
                                        </p:tav>
                                      </p:tavLst>
                                    </p:anim>
                                    <p:anim calcmode="lin" valueType="num">
                                      <p:cBhvr>
                                        <p:cTn id="22" dur="500" fill="hold"/>
                                        <p:tgtEl>
                                          <p:spTgt spid="7"/>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00B050"/>
        </a:solidFill>
        <a:effectLst/>
      </p:bgPr>
    </p:bg>
    <p:spTree>
      <p:nvGrpSpPr>
        <p:cNvPr id="1" name=""/>
        <p:cNvGrpSpPr/>
        <p:nvPr/>
      </p:nvGrpSpPr>
      <p:grpSpPr>
        <a:xfrm>
          <a:off x="0" y="0"/>
          <a:ext cx="0" cy="0"/>
        </a:xfrm>
      </p:grpSpPr>
      <p:sp>
        <p:nvSpPr>
          <p:cNvPr id="6" name="文本框 5"/>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二、消防、给排水的安装</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1</a:t>
            </a:r>
            <a:r>
              <a:rPr lang="zh-CN" altLang="en-US" sz="200"/>
              <a:t>）针对本工程设计及施工现场的特点，将钢筋模板完成经过验收后，外墙设置施工缝止水钢板，浇筑砼至基础上部</a:t>
            </a:r>
            <a:r>
              <a:rPr lang="en-US" altLang="zh-CN" sz="200"/>
              <a:t>30cm</a:t>
            </a:r>
            <a:r>
              <a:rPr lang="zh-CN" altLang="en-US" sz="200"/>
              <a:t>处。</a:t>
            </a:r>
            <a:endParaRPr lang="zh-CN" altLang="en-US" sz="200"/>
          </a:p>
        </p:txBody>
      </p:sp>
      <p:pic>
        <p:nvPicPr>
          <p:cNvPr id="5" name="图片 4"/>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50" name="Rectangle 2"/>
          <p:cNvSpPr>
            <a:spLocks noGrp="1" noChangeArrowheads="1"/>
          </p:cNvSpPr>
          <p:nvPr>
            <p:ph type="ctrTitle"/>
          </p:nvPr>
        </p:nvSpPr>
        <p:spPr>
          <a:xfrm>
            <a:off x="4096657" y="1561247"/>
            <a:ext cx="7772400" cy="2447925"/>
          </a:xfrm>
          <a:noFill/>
          <a:ln>
            <a:noFill/>
          </a:ln>
        </p:spPr>
        <p:txBody>
          <a:bodyPr anchor="ctr"/>
          <a:lstStyle/>
          <a:p>
            <a:r>
              <a:rPr lang="zh-CN" altLang="en-US" b="1">
                <a:solidFill>
                  <a:schemeClr val="accent6">
                    <a:lumMod val="50000"/>
                  </a:schemeClr>
                </a:solidFill>
                <a:ea typeface="微软雅黑" panose="020b0503020204020204" pitchFamily="34" charset="-122"/>
              </a:rPr>
              <a:t>建绿色校园  </a:t>
            </a:r>
            <a:br>
              <a:rPr lang="zh-CN" altLang="en-US" b="1">
                <a:solidFill>
                  <a:schemeClr val="accent6">
                    <a:lumMod val="50000"/>
                  </a:schemeClr>
                </a:solidFill>
                <a:ea typeface="微软雅黑" panose="020b0503020204020204" pitchFamily="34" charset="-122"/>
              </a:rPr>
            </a:br>
            <a:r>
              <a:rPr lang="zh-CN" altLang="en-US" b="1">
                <a:solidFill>
                  <a:schemeClr val="accent6">
                    <a:lumMod val="50000"/>
                  </a:schemeClr>
                </a:solidFill>
                <a:ea typeface="微软雅黑" panose="020b0503020204020204" pitchFamily="34" charset="-122"/>
              </a:rPr>
              <a:t>树绿色理想</a:t>
            </a:r>
            <a:endParaRPr lang="zh-CN" altLang="en-US" b="1">
              <a:solidFill>
                <a:schemeClr val="accent6">
                  <a:lumMod val="50000"/>
                </a:schemeClr>
              </a:solidFill>
              <a:ea typeface="微软雅黑" panose="020b0503020204020204" pitchFamily="34" charset="-122"/>
            </a:endParaRPr>
          </a:p>
        </p:txBody>
      </p:sp>
      <p:pic>
        <p:nvPicPr>
          <p:cNvPr id="3" name="图片 2"/>
          <p:cNvPicPr>
            <a:picLocks noChangeAspect="1"/>
          </p:cNvPicPr>
          <p:nvPr/>
        </p:nvPicPr>
        <p:blipFill>
          <a:blip r:embed="rId4"/>
          <a:stretch>
            <a:fillRect/>
          </a:stretch>
        </p:blipFill>
        <p:spPr>
          <a:xfrm>
            <a:off x="0" y="4194628"/>
            <a:ext cx="12192000" cy="2663371"/>
          </a:xfrm>
          <a:prstGeom prst="rect">
            <a:avLst/>
          </a:prstGeom>
        </p:spPr>
      </p:pic>
      <p:pic>
        <p:nvPicPr>
          <p:cNvPr id="4" name="图片 3"/>
          <p:cNvPicPr>
            <a:picLocks noChangeAspect="1"/>
          </p:cNvPicPr>
          <p:nvPr/>
        </p:nvPicPr>
        <p:blipFill>
          <a:blip r:embed="rId5"/>
          <a:stretch>
            <a:fillRect/>
          </a:stretch>
        </p:blipFill>
        <p:spPr>
          <a:xfrm>
            <a:off x="537346" y="272543"/>
            <a:ext cx="5079365" cy="6400000"/>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1</a:t>
            </a:r>
            <a:r>
              <a:rPr lang="zh-CN" altLang="en-US" sz="200"/>
              <a:t>、大门斜向插筋不小于</a:t>
            </a:r>
            <a:r>
              <a:rPr lang="en-US" altLang="zh-CN" sz="200"/>
              <a:t>3Ф18</a:t>
            </a:r>
            <a:r>
              <a:rPr lang="zh-CN" altLang="en-US" sz="200"/>
              <a:t>，长</a:t>
            </a:r>
            <a:r>
              <a:rPr lang="en-US" altLang="zh-CN" sz="200"/>
              <a:t>1.5m</a:t>
            </a:r>
            <a:r>
              <a:rPr lang="zh-CN" altLang="en-US" sz="200"/>
              <a:t>，小防护门预留不小于</a:t>
            </a:r>
            <a:r>
              <a:rPr lang="en-US" altLang="zh-CN" sz="200"/>
              <a:t>2Ф18</a:t>
            </a:r>
            <a:r>
              <a:rPr lang="zh-CN" altLang="en-US" sz="200"/>
              <a:t>，长</a:t>
            </a:r>
            <a:r>
              <a:rPr lang="en-US" altLang="zh-CN" sz="200"/>
              <a:t>1.2m</a:t>
            </a:r>
            <a:r>
              <a:rPr lang="zh-CN" altLang="en-US" sz="200"/>
              <a:t>。</a:t>
            </a:r>
            <a:endParaRPr lang="zh-CN" altLang="en-US" sz="200"/>
          </a:p>
        </p:txBody>
      </p:sp>
      <p:sp>
        <p:nvSpPr>
          <p:cNvPr id="4" name="文本框 3"/>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c.</a:t>
            </a:r>
            <a:r>
              <a:rPr lang="zh-CN" altLang="en-US" sz="200"/>
              <a:t>检查玻璃尺寸的偏差是否在允许偏差内。</a:t>
            </a:r>
            <a:endParaRPr lang="zh-CN" altLang="en-US" sz="200"/>
          </a:p>
        </p:txBody>
      </p:sp>
      <p:pic>
        <p:nvPicPr>
          <p:cNvPr id="5" name="图片 4"/>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7" name="Text Box 5"/>
          <p:cNvSpPr txBox="1">
            <a:spLocks noChangeArrowheads="1"/>
          </p:cNvSpPr>
          <p:nvPr/>
        </p:nvSpPr>
        <p:spPr bwMode="auto">
          <a:xfrm>
            <a:off x="2407330" y="3316515"/>
            <a:ext cx="760752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en-US" altLang="zh-CN" sz="7200" b="1">
                <a:solidFill>
                  <a:schemeClr val="accent6">
                    <a:lumMod val="50000"/>
                  </a:schemeClr>
                </a:solidFill>
                <a:latin typeface="微软雅黑" panose="020b0503020204020204" pitchFamily="34" charset="-122"/>
                <a:ea typeface="微软雅黑" panose="020b0503020204020204" pitchFamily="34" charset="-122"/>
              </a:rPr>
              <a:t>3·12——</a:t>
            </a:r>
            <a:r>
              <a:rPr lang="zh-CN" altLang="en-US" sz="7200" b="1">
                <a:solidFill>
                  <a:schemeClr val="accent6">
                    <a:lumMod val="50000"/>
                  </a:schemeClr>
                </a:solidFill>
                <a:latin typeface="微软雅黑" panose="020b0503020204020204" pitchFamily="34" charset="-122"/>
                <a:ea typeface="微软雅黑" panose="020b0503020204020204" pitchFamily="34" charset="-122"/>
              </a:rPr>
              <a:t>植树节</a:t>
            </a:r>
            <a:endParaRPr lang="zh-CN" altLang="en-US" sz="7200" b="1">
              <a:solidFill>
                <a:schemeClr val="accent6">
                  <a:lumMod val="50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2204131" y="1805217"/>
            <a:ext cx="8550955"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chemeClr val="accent6">
                    <a:lumMod val="50000"/>
                  </a:schemeClr>
                </a:solidFill>
                <a:latin typeface="微软雅黑" panose="020b0503020204020204" pitchFamily="34" charset="-122"/>
                <a:ea typeface="微软雅黑" panose="020b0503020204020204" pitchFamily="34" charset="-122"/>
              </a:rPr>
              <a:t>今天是什么日子？</a:t>
            </a:r>
            <a:endParaRPr lang="zh-CN" altLang="en-US" sz="8000" b="1">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3" name="图片 2"/>
          <p:cNvPicPr>
            <a:picLocks noChangeAspect="1"/>
          </p:cNvPicPr>
          <p:nvPr/>
        </p:nvPicPr>
        <p:blipFill>
          <a:blip r:embed="rId4"/>
          <a:stretch>
            <a:fillRect/>
          </a:stretch>
        </p:blipFill>
        <p:spPr>
          <a:xfrm>
            <a:off x="0" y="4277599"/>
            <a:ext cx="12192000" cy="2580401"/>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077"/>
                                        </p:tgtEl>
                                        <p:attrNameLst>
                                          <p:attrName>style.visibility</p:attrName>
                                        </p:attrNameLst>
                                      </p:cBhvr>
                                      <p:to>
                                        <p:strVal val="visible"/>
                                      </p:to>
                                    </p:set>
                                    <p:animEffect transition="in" filter="blinds(horizontal)">
                                      <p:cBhvr>
                                        <p:cTn id="7" dur="500"/>
                                        <p:tgtEl>
                                          <p:spTgt spid="30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设备部门正常使用的质量控制，维护、保养按公司规定的生产设备控制程序、生产设备维护与维护程序执行。</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分类及公差：中空玻璃应采用</a:t>
            </a:r>
            <a:r>
              <a:rPr lang="en-US" altLang="zh-CN" sz="200"/>
              <a:t>L1 </a:t>
            </a:r>
            <a:r>
              <a:rPr lang="zh-CN" altLang="en-US" sz="200"/>
              <a:t>类。</a:t>
            </a:r>
            <a:endParaRPr lang="zh-CN" altLang="en-US" sz="200"/>
          </a:p>
        </p:txBody>
      </p:sp>
      <p:pic>
        <p:nvPicPr>
          <p:cNvPr id="5" name="图片 4"/>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文本框 3"/>
          <p:cNvSpPr txBox="1"/>
          <p:nvPr/>
        </p:nvSpPr>
        <p:spPr>
          <a:xfrm>
            <a:off x="1231673" y="3459845"/>
            <a:ext cx="9987869"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chemeClr val="accent6">
                    <a:lumMod val="50000"/>
                  </a:schemeClr>
                </a:solidFill>
                <a:latin typeface="微软雅黑" panose="020b0503020204020204" pitchFamily="34" charset="-122"/>
                <a:ea typeface="微软雅黑" panose="020b0503020204020204" pitchFamily="34" charset="-122"/>
              </a:rPr>
              <a:t>为什么会有植树节呢</a:t>
            </a:r>
            <a:endParaRPr lang="zh-CN" altLang="en-US" sz="8000" b="1">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3831771" y="101600"/>
            <a:ext cx="3628571" cy="3657600"/>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1.8 </a:t>
            </a:r>
            <a:r>
              <a:rPr lang="zh-CN" altLang="en-US" sz="200"/>
              <a:t>严禁任意撕毁材料保护膜，或在材料饰面上刻划或用单元式杆件材料做辅助施工用品；</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a</a:t>
            </a:r>
            <a:r>
              <a:rPr lang="zh-CN" altLang="en-US" sz="200"/>
              <a:t>．安装人员在进入施工现场必须带安全帽。</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268" name="Picture 4" descr="1"/>
          <p:cNvPicPr>
            <a:picLocks noChangeAspect="1" noChangeArrowheads="1"/>
          </p:cNvPicPr>
          <p:nvPr/>
        </p:nvPicPr>
        <p:blipFill>
          <a:blip r:embed="rId4"/>
          <a:stretch>
            <a:fillRect/>
          </a:stretch>
        </p:blipFill>
        <p:spPr bwMode="auto">
          <a:xfrm>
            <a:off x="6051323" y="1247014"/>
            <a:ext cx="4500562" cy="390207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269" name="Text Box 5"/>
          <p:cNvSpPr txBox="1">
            <a:spLocks noChangeArrowheads="1"/>
          </p:cNvSpPr>
          <p:nvPr/>
        </p:nvSpPr>
        <p:spPr bwMode="auto">
          <a:xfrm>
            <a:off x="1398588" y="1363437"/>
            <a:ext cx="4284662" cy="3785652"/>
          </a:xfrm>
          <a:prstGeom prst="rect">
            <a:avLst/>
          </a:prstGeom>
          <a:noFill/>
          <a:ln>
            <a:noFill/>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chemeClr val="accent6">
                    <a:lumMod val="50000"/>
                  </a:schemeClr>
                </a:solidFill>
                <a:ea typeface="微软雅黑" panose="020b0503020204020204" pitchFamily="34" charset="-122"/>
              </a:rPr>
              <a:t>“</a:t>
            </a:r>
            <a:r>
              <a:rPr lang="zh-CN" altLang="en-US" sz="2400" b="1">
                <a:solidFill>
                  <a:schemeClr val="accent6">
                    <a:lumMod val="50000"/>
                  </a:schemeClr>
                </a:solidFill>
                <a:ea typeface="微软雅黑" panose="020b0503020204020204" pitchFamily="34" charset="-122"/>
              </a:rPr>
              <a:t>植树节”是一些国家以法律形式规定的以宣传森林效益，并动员群众参加造林为活动内容的节日。通过这种活动，激发人们爱林、造林的感情，提高人们对森林功用的认识，促进国土绿化，达到爱林护林和扩大森林资源、改善生态环境的目的。是为了动员全民植树而规定的节日。 </a:t>
            </a:r>
            <a:endParaRPr lang="zh-CN" altLang="en-US" sz="2400" b="1">
              <a:solidFill>
                <a:schemeClr val="accent6">
                  <a:lumMod val="50000"/>
                </a:schemeClr>
              </a:solidFill>
              <a:ea typeface="微软雅黑" panose="020b0503020204020204" pitchFamily="34" charset="-122"/>
            </a:endParaRPr>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5</a:t>
            </a:r>
            <a:r>
              <a:rPr lang="zh-CN" altLang="en-US" sz="200"/>
              <a:t>）使用：使用时要严格控制上部荷载，严禁超载，同时尽量使荷载均匀分布。</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1 </a:t>
            </a:r>
            <a:r>
              <a:rPr lang="zh-CN" altLang="en-US" sz="200"/>
              <a:t>轴销直径取</a:t>
            </a:r>
            <a:r>
              <a:rPr lang="en-US" altLang="zh-CN" sz="200"/>
              <a:t>40-50mm</a:t>
            </a:r>
            <a:r>
              <a:rPr lang="zh-CN" altLang="en-US" sz="200"/>
              <a:t>为宜。</a:t>
            </a:r>
            <a:endParaRPr lang="zh-CN" altLang="en-US" sz="200"/>
          </a:p>
        </p:txBody>
      </p:sp>
      <p:pic>
        <p:nvPicPr>
          <p:cNvPr id="5" name="图片 4"/>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文本框 2"/>
          <p:cNvSpPr txBox="1"/>
          <p:nvPr/>
        </p:nvSpPr>
        <p:spPr>
          <a:xfrm>
            <a:off x="5442857" y="1021445"/>
            <a:ext cx="6232525" cy="37856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chemeClr val="accent6">
                    <a:lumMod val="50000"/>
                  </a:schemeClr>
                </a:solidFill>
                <a:latin typeface="微软雅黑" panose="020b0503020204020204" pitchFamily="34" charset="-122"/>
                <a:ea typeface="微软雅黑" panose="020b0503020204020204" pitchFamily="34" charset="-122"/>
              </a:rPr>
              <a:t>植树节是哪个国家兴起的？</a:t>
            </a:r>
            <a:endParaRPr lang="zh-CN" altLang="en-US" sz="8000" b="1">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4" name="图片 3"/>
          <p:cNvPicPr>
            <a:picLocks noChangeAspect="1"/>
          </p:cNvPicPr>
          <p:nvPr/>
        </p:nvPicPr>
        <p:blipFill>
          <a:blip r:embed="rId4"/>
          <a:stretch>
            <a:fillRect/>
          </a:stretch>
        </p:blipFill>
        <p:spPr>
          <a:xfrm>
            <a:off x="1364343" y="1021445"/>
            <a:ext cx="3628571" cy="3657600"/>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监测设备折旧费：用于监测的大设备主要有：烘箱、经纬仪、水准仪、</a:t>
            </a:r>
            <a:r>
              <a:rPr lang="en-US" altLang="zh-CN" sz="200"/>
              <a:t>PS</a:t>
            </a:r>
            <a:r>
              <a:rPr lang="zh-CN" altLang="en-US" sz="200"/>
              <a:t>、计算机、配套车辆等，建设期</a:t>
            </a:r>
            <a:r>
              <a:rPr lang="en-US" altLang="zh-CN" sz="200"/>
              <a:t>2.5</a:t>
            </a:r>
            <a:r>
              <a:rPr lang="zh-CN" altLang="en-US" sz="200"/>
              <a:t>年，共</a:t>
            </a:r>
            <a:r>
              <a:rPr lang="en-US" altLang="zh-CN" sz="200"/>
              <a:t>2</a:t>
            </a:r>
            <a:r>
              <a:rPr lang="zh-CN" altLang="en-US" sz="200"/>
              <a:t>个监测点，按每个监测点</a:t>
            </a:r>
            <a:r>
              <a:rPr lang="en-US" altLang="zh-CN" sz="200"/>
              <a:t>1500</a:t>
            </a:r>
            <a:r>
              <a:rPr lang="zh-CN" altLang="en-US" sz="200"/>
              <a:t>元计算，共需</a:t>
            </a:r>
            <a:r>
              <a:rPr lang="en-US" altLang="zh-CN" sz="200"/>
              <a:t>0.75</a:t>
            </a:r>
            <a:r>
              <a:rPr lang="zh-CN" altLang="en-US" sz="200"/>
              <a:t>万元。</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质保部门除对工程质量检查之外还需对现场质量管理情况进行检查，主要检查内容如下：</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146" name="Rectangle 2"/>
          <p:cNvSpPr>
            <a:spLocks noGrp="1" noChangeArrowheads="1"/>
          </p:cNvSpPr>
          <p:nvPr>
            <p:ph type="title"/>
          </p:nvPr>
        </p:nvSpPr>
        <p:spPr>
          <a:xfrm>
            <a:off x="780143" y="1221469"/>
            <a:ext cx="4735286" cy="825046"/>
          </a:xfrm>
        </p:spPr>
        <p:txBody>
          <a:bodyPr/>
          <a:lstStyle/>
          <a:p>
            <a:r>
              <a:rPr lang="zh-CN" altLang="en-US" sz="5400" b="1">
                <a:solidFill>
                  <a:schemeClr val="accent6">
                    <a:lumMod val="50000"/>
                  </a:schemeClr>
                </a:solidFill>
                <a:ea typeface="微软雅黑" panose="020b0503020204020204" pitchFamily="34" charset="-122"/>
              </a:rPr>
              <a:t>植树节的起源</a:t>
            </a:r>
            <a:endParaRPr lang="zh-CN" altLang="en-US" sz="5400" b="1">
              <a:solidFill>
                <a:schemeClr val="accent6">
                  <a:lumMod val="50000"/>
                </a:schemeClr>
              </a:solidFill>
              <a:ea typeface="微软雅黑" panose="020b0503020204020204" pitchFamily="34" charset="-122"/>
            </a:endParaRPr>
          </a:p>
        </p:txBody>
      </p:sp>
      <p:sp>
        <p:nvSpPr>
          <p:cNvPr id="6147" name="Rectangle 3"/>
          <p:cNvSpPr>
            <a:spLocks noGrp="1" noChangeArrowheads="1"/>
          </p:cNvSpPr>
          <p:nvPr>
            <p:ph type="body" idx="4294967295"/>
          </p:nvPr>
        </p:nvSpPr>
        <p:spPr>
          <a:xfrm>
            <a:off x="1981201" y="2703287"/>
            <a:ext cx="8435975" cy="2333625"/>
          </a:xfrm>
          <a:noFill/>
          <a:ln>
            <a:noFill/>
          </a:ln>
        </p:spPr>
        <p:txBody>
          <a:bodyPr/>
          <a:lstStyle/>
          <a:p>
            <a:r>
              <a:rPr lang="zh-CN" altLang="en-US" sz="4000" b="1">
                <a:solidFill>
                  <a:schemeClr val="accent6">
                    <a:lumMod val="50000"/>
                  </a:schemeClr>
                </a:solidFill>
                <a:latin typeface="微软雅黑" panose="020b0503020204020204" pitchFamily="34" charset="-122"/>
                <a:ea typeface="微软雅黑" panose="020b0503020204020204" pitchFamily="34" charset="-122"/>
              </a:rPr>
              <a:t>我国古代在清明时节就有插柳植树的传统，而近代植树节则最早由美国的内布拉斯加州发起。  </a:t>
            </a:r>
            <a:endParaRPr lang="zh-CN" altLang="en-US" sz="4000" b="1">
              <a:solidFill>
                <a:schemeClr val="accent6">
                  <a:lumMod val="50000"/>
                </a:schemeClr>
              </a:solidFill>
              <a:latin typeface="微软雅黑" panose="020b0503020204020204" pitchFamily="34" charset="-122"/>
              <a:ea typeface="微软雅黑" panose="020b0503020204020204" pitchFamily="34" charset="-122"/>
            </a:endParaRPr>
          </a:p>
          <a:p>
            <a:endParaRPr lang="en-US" altLang="zh-CN" sz="4000" b="1">
              <a:solidFill>
                <a:schemeClr val="accent6">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b</a:t>
            </a:r>
            <a:r>
              <a:rPr lang="zh-CN" altLang="en-US" sz="200"/>
              <a:t>、检查表面氧化膜层的厚度和质量是否符合幕墙施工合同技术要求。</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确定环境条件的指标必须在确保产品质量的前提下，充分考虑公司条件的程序，保证指标的可行性。</a:t>
            </a:r>
            <a:endParaRPr lang="zh-CN" altLang="en-US" sz="200"/>
          </a:p>
        </p:txBody>
      </p:sp>
      <p:pic>
        <p:nvPicPr>
          <p:cNvPr id="4" name="图片 3"/>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170" name="Rectangle 2"/>
          <p:cNvSpPr>
            <a:spLocks noGrp="1" noChangeArrowheads="1"/>
          </p:cNvSpPr>
          <p:nvPr>
            <p:ph type="title"/>
          </p:nvPr>
        </p:nvSpPr>
        <p:spPr>
          <a:xfrm>
            <a:off x="6371770" y="786040"/>
            <a:ext cx="4753430" cy="1325563"/>
          </a:xfrm>
        </p:spPr>
        <p:txBody>
          <a:bodyPr/>
          <a:lstStyle/>
          <a:p>
            <a:r>
              <a:rPr lang="zh-CN" altLang="en-US" sz="5400" b="1">
                <a:solidFill>
                  <a:schemeClr val="accent6">
                    <a:lumMod val="50000"/>
                  </a:schemeClr>
                </a:solidFill>
                <a:ea typeface="微软雅黑" panose="020b0503020204020204" pitchFamily="34" charset="-122"/>
              </a:rPr>
              <a:t>植树节的起源</a:t>
            </a:r>
            <a:endParaRPr lang="zh-CN" altLang="en-US" sz="5400" b="1">
              <a:solidFill>
                <a:schemeClr val="accent6">
                  <a:lumMod val="50000"/>
                </a:schemeClr>
              </a:solidFill>
              <a:ea typeface="微软雅黑" panose="020b0503020204020204" pitchFamily="34" charset="-122"/>
            </a:endParaRPr>
          </a:p>
        </p:txBody>
      </p:sp>
      <p:sp>
        <p:nvSpPr>
          <p:cNvPr id="7171" name="Rectangle 3"/>
          <p:cNvSpPr>
            <a:spLocks noGrp="1" noChangeArrowheads="1"/>
          </p:cNvSpPr>
          <p:nvPr>
            <p:ph type="body" idx="4294967295"/>
          </p:nvPr>
        </p:nvSpPr>
        <p:spPr>
          <a:xfrm>
            <a:off x="6371770" y="1825625"/>
            <a:ext cx="4982029" cy="4351338"/>
          </a:xfrm>
          <a:noFill/>
          <a:ln>
            <a:noFill/>
          </a:ln>
        </p:spPr>
        <p:txBody>
          <a:bodyPr/>
          <a:lstStyle/>
          <a:p>
            <a:r>
              <a:rPr lang="en-US" altLang="zh-CN" sz="2000" b="1">
                <a:solidFill>
                  <a:schemeClr val="accent6">
                    <a:lumMod val="50000"/>
                  </a:schemeClr>
                </a:solidFill>
                <a:latin typeface="微软雅黑" panose="020b0503020204020204" pitchFamily="34" charset="-122"/>
                <a:ea typeface="微软雅黑" panose="020b0503020204020204" pitchFamily="34" charset="-122"/>
              </a:rPr>
              <a:t>19</a:t>
            </a:r>
            <a:r>
              <a:rPr lang="zh-CN" altLang="en-US" sz="2000" b="1">
                <a:solidFill>
                  <a:schemeClr val="accent6">
                    <a:lumMod val="50000"/>
                  </a:schemeClr>
                </a:solidFill>
                <a:latin typeface="微软雅黑" panose="020b0503020204020204" pitchFamily="34" charset="-122"/>
                <a:ea typeface="微软雅黑" panose="020b0503020204020204" pitchFamily="34" charset="-122"/>
              </a:rPr>
              <a:t>世纪以前，内布拉斯加州是一片光秃秃的荒原，树木稀少，土地干燥，大风一起，黄沙漫天，人民深受其苦。</a:t>
            </a:r>
            <a:r>
              <a:rPr lang="en-US" altLang="zh-CN" sz="2000" b="1">
                <a:solidFill>
                  <a:schemeClr val="accent6">
                    <a:lumMod val="50000"/>
                  </a:schemeClr>
                </a:solidFill>
                <a:latin typeface="微软雅黑" panose="020b0503020204020204" pitchFamily="34" charset="-122"/>
                <a:ea typeface="微软雅黑" panose="020b0503020204020204" pitchFamily="34" charset="-122"/>
              </a:rPr>
              <a:t>1872</a:t>
            </a:r>
            <a:r>
              <a:rPr lang="zh-CN" altLang="en-US" sz="2000" b="1">
                <a:solidFill>
                  <a:schemeClr val="accent6">
                    <a:lumMod val="50000"/>
                  </a:schemeClr>
                </a:solidFill>
                <a:latin typeface="微软雅黑" panose="020b0503020204020204" pitchFamily="34" charset="-122"/>
                <a:ea typeface="微软雅黑" panose="020b0503020204020204" pitchFamily="34" charset="-122"/>
              </a:rPr>
              <a:t>年，美国著名农学家朱利叶斯</a:t>
            </a:r>
            <a:r>
              <a:rPr lang="en-US" altLang="zh-CN" sz="2000" b="1">
                <a:solidFill>
                  <a:schemeClr val="accent6">
                    <a:lumMod val="50000"/>
                  </a:schemeClr>
                </a:solidFill>
                <a:latin typeface="微软雅黑" panose="020b0503020204020204" pitchFamily="34" charset="-122"/>
                <a:ea typeface="微软雅黑" panose="020b0503020204020204" pitchFamily="34" charset="-122"/>
              </a:rPr>
              <a:t>·</a:t>
            </a:r>
            <a:r>
              <a:rPr lang="zh-CN" altLang="en-US" sz="2000" b="1">
                <a:solidFill>
                  <a:schemeClr val="accent6">
                    <a:lumMod val="50000"/>
                  </a:schemeClr>
                </a:solidFill>
                <a:latin typeface="微软雅黑" panose="020b0503020204020204" pitchFamily="34" charset="-122"/>
                <a:ea typeface="微软雅黑" panose="020b0503020204020204" pitchFamily="34" charset="-122"/>
              </a:rPr>
              <a:t>斯特林</a:t>
            </a:r>
            <a:r>
              <a:rPr lang="en-US" altLang="zh-CN" sz="2000" b="1">
                <a:solidFill>
                  <a:schemeClr val="accent6">
                    <a:lumMod val="50000"/>
                  </a:schemeClr>
                </a:solidFill>
                <a:latin typeface="微软雅黑" panose="020b0503020204020204" pitchFamily="34" charset="-122"/>
                <a:ea typeface="微软雅黑" panose="020b0503020204020204" pitchFamily="34" charset="-122"/>
              </a:rPr>
              <a:t>·</a:t>
            </a:r>
            <a:r>
              <a:rPr lang="zh-CN" altLang="en-US" sz="2000" b="1">
                <a:solidFill>
                  <a:schemeClr val="accent6">
                    <a:lumMod val="50000"/>
                  </a:schemeClr>
                </a:solidFill>
                <a:latin typeface="微软雅黑" panose="020b0503020204020204" pitchFamily="34" charset="-122"/>
                <a:ea typeface="微软雅黑" panose="020b0503020204020204" pitchFamily="34" charset="-122"/>
              </a:rPr>
              <a:t>莫尔顿提议在内布拉斯加州规定植树节，动员人民有计划地植树造林。当时州农业局通过决议采纳了这一提议，并由州长亲自规定今后每年</a:t>
            </a:r>
            <a:r>
              <a:rPr lang="en-US" altLang="zh-CN" sz="2000" b="1">
                <a:solidFill>
                  <a:schemeClr val="accent6">
                    <a:lumMod val="50000"/>
                  </a:schemeClr>
                </a:solidFill>
                <a:latin typeface="微软雅黑" panose="020b0503020204020204" pitchFamily="34" charset="-122"/>
                <a:ea typeface="微软雅黑" panose="020b0503020204020204" pitchFamily="34" charset="-122"/>
              </a:rPr>
              <a:t>4</a:t>
            </a:r>
            <a:r>
              <a:rPr lang="zh-CN" altLang="en-US" sz="2000" b="1">
                <a:solidFill>
                  <a:schemeClr val="accent6">
                    <a:lumMod val="50000"/>
                  </a:schemeClr>
                </a:solidFill>
                <a:latin typeface="微软雅黑" panose="020b0503020204020204" pitchFamily="34" charset="-122"/>
                <a:ea typeface="微软雅黑" panose="020b0503020204020204" pitchFamily="34" charset="-122"/>
              </a:rPr>
              <a:t>月份的第三个星期三为植树节。这一决定做出后，当年就植树上百万棵。</a:t>
            </a:r>
            <a:endParaRPr lang="zh-CN" altLang="en-US" sz="2000" b="1">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1204684" y="1076327"/>
            <a:ext cx="4603451" cy="4468584"/>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2</a:t>
            </a:r>
            <a:r>
              <a:rPr lang="zh-CN" altLang="en-US" sz="200"/>
              <a:t>）扰动地表可能产生的水土流失量预测</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小区配套娱乐休闲区域较多，利用场区内东侧现有水域，设置栖湖休闲区，栖湖周边配套建设栈道、曲桥、观景台、休闲平台，小区内设置休闲广场、活动广场、户内花园等丰富多彩的绿化休闲设施。</a:t>
            </a:r>
            <a:endParaRPr lang="zh-CN" altLang="en-US" sz="200"/>
          </a:p>
        </p:txBody>
      </p:sp>
      <p:pic>
        <p:nvPicPr>
          <p:cNvPr id="4" name="图片 3"/>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194" name="Rectangle 2"/>
          <p:cNvSpPr>
            <a:spLocks noGrp="1" noChangeArrowheads="1"/>
          </p:cNvSpPr>
          <p:nvPr>
            <p:ph type="title"/>
          </p:nvPr>
        </p:nvSpPr>
        <p:spPr>
          <a:xfrm>
            <a:off x="794657" y="858611"/>
            <a:ext cx="4686300" cy="854075"/>
          </a:xfrm>
        </p:spPr>
        <p:txBody>
          <a:bodyPr/>
          <a:lstStyle/>
          <a:p>
            <a:r>
              <a:rPr lang="zh-CN" altLang="en-US" sz="5400" b="1">
                <a:solidFill>
                  <a:schemeClr val="accent6">
                    <a:lumMod val="50000"/>
                  </a:schemeClr>
                </a:solidFill>
                <a:ea typeface="微软雅黑" panose="020b0503020204020204" pitchFamily="34" charset="-122"/>
              </a:rPr>
              <a:t>植树节的起源</a:t>
            </a:r>
            <a:endParaRPr lang="zh-CN" altLang="en-US" sz="5400" b="1">
              <a:solidFill>
                <a:schemeClr val="accent6">
                  <a:lumMod val="50000"/>
                </a:schemeClr>
              </a:solidFill>
              <a:ea typeface="微软雅黑" panose="020b0503020204020204" pitchFamily="34" charset="-122"/>
            </a:endParaRPr>
          </a:p>
        </p:txBody>
      </p:sp>
      <p:sp>
        <p:nvSpPr>
          <p:cNvPr id="8195" name="Rectangle 3"/>
          <p:cNvSpPr>
            <a:spLocks noGrp="1" noChangeArrowheads="1"/>
          </p:cNvSpPr>
          <p:nvPr>
            <p:ph type="body" idx="4294967295"/>
          </p:nvPr>
        </p:nvSpPr>
        <p:spPr>
          <a:xfrm>
            <a:off x="618672" y="1828801"/>
            <a:ext cx="6638471" cy="2620963"/>
          </a:xfrm>
          <a:noFill/>
          <a:ln>
            <a:noFill/>
          </a:ln>
        </p:spPr>
        <p:txBody>
          <a:bodyPr/>
          <a:lstStyle/>
          <a:p>
            <a:r>
              <a:rPr lang="zh-CN" altLang="en-US" sz="2400">
                <a:solidFill>
                  <a:schemeClr val="accent6">
                    <a:lumMod val="50000"/>
                  </a:schemeClr>
                </a:solidFill>
                <a:latin typeface="微软雅黑" panose="020b0503020204020204" pitchFamily="34" charset="-122"/>
                <a:ea typeface="微软雅黑" panose="020b0503020204020204" pitchFamily="34" charset="-122"/>
              </a:rPr>
              <a:t>此后的</a:t>
            </a:r>
            <a:r>
              <a:rPr lang="en-US" altLang="zh-CN" sz="2400">
                <a:solidFill>
                  <a:schemeClr val="accent6">
                    <a:lumMod val="50000"/>
                  </a:schemeClr>
                </a:solidFill>
                <a:latin typeface="微软雅黑" panose="020b0503020204020204" pitchFamily="34" charset="-122"/>
                <a:ea typeface="微软雅黑" panose="020b0503020204020204" pitchFamily="34" charset="-122"/>
              </a:rPr>
              <a:t>16</a:t>
            </a:r>
            <a:r>
              <a:rPr lang="zh-CN" altLang="en-US" sz="2400">
                <a:solidFill>
                  <a:schemeClr val="accent6">
                    <a:lumMod val="50000"/>
                  </a:schemeClr>
                </a:solidFill>
                <a:latin typeface="微软雅黑" panose="020b0503020204020204" pitchFamily="34" charset="-122"/>
                <a:ea typeface="微软雅黑" panose="020b0503020204020204" pitchFamily="34" charset="-122"/>
              </a:rPr>
              <a:t>年间，又先后植树</a:t>
            </a:r>
            <a:r>
              <a:rPr lang="en-US" altLang="zh-CN" sz="2400">
                <a:solidFill>
                  <a:schemeClr val="accent6">
                    <a:lumMod val="50000"/>
                  </a:schemeClr>
                </a:solidFill>
                <a:latin typeface="微软雅黑" panose="020b0503020204020204" pitchFamily="34" charset="-122"/>
                <a:ea typeface="微软雅黑" panose="020b0503020204020204" pitchFamily="34" charset="-122"/>
              </a:rPr>
              <a:t>6</a:t>
            </a:r>
            <a:r>
              <a:rPr lang="zh-CN" altLang="en-US" sz="2400">
                <a:solidFill>
                  <a:schemeClr val="accent6">
                    <a:lumMod val="50000"/>
                  </a:schemeClr>
                </a:solidFill>
                <a:latin typeface="微软雅黑" panose="020b0503020204020204" pitchFamily="34" charset="-122"/>
                <a:ea typeface="微软雅黑" panose="020b0503020204020204" pitchFamily="34" charset="-122"/>
              </a:rPr>
              <a:t>亿棵，终于使内布拉斯加州</a:t>
            </a:r>
            <a:r>
              <a:rPr lang="en-US" altLang="zh-CN" sz="2400">
                <a:solidFill>
                  <a:schemeClr val="accent6">
                    <a:lumMod val="50000"/>
                  </a:schemeClr>
                </a:solidFill>
                <a:latin typeface="微软雅黑" panose="020b0503020204020204" pitchFamily="34" charset="-122"/>
                <a:ea typeface="微软雅黑" panose="020b0503020204020204" pitchFamily="34" charset="-122"/>
              </a:rPr>
              <a:t>10</a:t>
            </a:r>
            <a:r>
              <a:rPr lang="zh-CN" altLang="en-US" sz="2400">
                <a:solidFill>
                  <a:schemeClr val="accent6">
                    <a:lumMod val="50000"/>
                  </a:schemeClr>
                </a:solidFill>
                <a:latin typeface="微软雅黑" panose="020b0503020204020204" pitchFamily="34" charset="-122"/>
                <a:ea typeface="微软雅黑" panose="020b0503020204020204" pitchFamily="34" charset="-122"/>
              </a:rPr>
              <a:t>万公顷的荒野变成了茂密的森林。为了表彰莫尔顿的功绩，</a:t>
            </a:r>
            <a:r>
              <a:rPr lang="en-US" altLang="zh-CN" sz="2400">
                <a:solidFill>
                  <a:schemeClr val="accent6">
                    <a:lumMod val="50000"/>
                  </a:schemeClr>
                </a:solidFill>
                <a:latin typeface="微软雅黑" panose="020b0503020204020204" pitchFamily="34" charset="-122"/>
                <a:ea typeface="微软雅黑" panose="020b0503020204020204" pitchFamily="34" charset="-122"/>
              </a:rPr>
              <a:t>1885</a:t>
            </a:r>
            <a:r>
              <a:rPr lang="zh-CN" altLang="en-US" sz="2400">
                <a:solidFill>
                  <a:schemeClr val="accent6">
                    <a:lumMod val="50000"/>
                  </a:schemeClr>
                </a:solidFill>
                <a:latin typeface="微软雅黑" panose="020b0503020204020204" pitchFamily="34" charset="-122"/>
                <a:ea typeface="微软雅黑" panose="020b0503020204020204" pitchFamily="34" charset="-122"/>
              </a:rPr>
              <a:t>年州议会正式规定以莫尔顿先生的生日</a:t>
            </a:r>
            <a:r>
              <a:rPr lang="en-US" altLang="zh-CN" sz="2400">
                <a:solidFill>
                  <a:schemeClr val="accent6">
                    <a:lumMod val="50000"/>
                  </a:schemeClr>
                </a:solidFill>
                <a:latin typeface="微软雅黑" panose="020b0503020204020204" pitchFamily="34" charset="-122"/>
                <a:ea typeface="微软雅黑" panose="020b0503020204020204" pitchFamily="34" charset="-122"/>
              </a:rPr>
              <a:t>4</a:t>
            </a:r>
            <a:r>
              <a:rPr lang="zh-CN" altLang="en-US" sz="2400">
                <a:solidFill>
                  <a:schemeClr val="accent6">
                    <a:lumMod val="50000"/>
                  </a:schemeClr>
                </a:solidFill>
                <a:latin typeface="微软雅黑" panose="020b0503020204020204" pitchFamily="34" charset="-122"/>
                <a:ea typeface="微软雅黑" panose="020b0503020204020204" pitchFamily="34" charset="-122"/>
              </a:rPr>
              <a:t>月</a:t>
            </a:r>
            <a:r>
              <a:rPr lang="en-US" altLang="zh-CN" sz="2400">
                <a:solidFill>
                  <a:schemeClr val="accent6">
                    <a:lumMod val="50000"/>
                  </a:schemeClr>
                </a:solidFill>
                <a:latin typeface="微软雅黑" panose="020b0503020204020204" pitchFamily="34" charset="-122"/>
                <a:ea typeface="微软雅黑" panose="020b0503020204020204" pitchFamily="34" charset="-122"/>
              </a:rPr>
              <a:t>22</a:t>
            </a:r>
            <a:r>
              <a:rPr lang="zh-CN" altLang="en-US" sz="2400">
                <a:solidFill>
                  <a:schemeClr val="accent6">
                    <a:lumMod val="50000"/>
                  </a:schemeClr>
                </a:solidFill>
                <a:latin typeface="微软雅黑" panose="020b0503020204020204" pitchFamily="34" charset="-122"/>
                <a:ea typeface="微软雅黑" panose="020b0503020204020204" pitchFamily="34" charset="-122"/>
              </a:rPr>
              <a:t>日为每年的植树节，并放假一天。</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5829552" y="2834482"/>
            <a:ext cx="6095496" cy="3517101"/>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为考虑绿化覆土需要，在不影响施工的前提下，主体工程设计按照园林设计标准，植树、植草对堆放表土区域进行清理后进行统一绿化美化，绿化美化面积为</a:t>
            </a:r>
            <a:r>
              <a:rPr lang="en-US" altLang="zh-CN" sz="200"/>
              <a:t>14342.39m2</a:t>
            </a:r>
            <a:r>
              <a:rPr lang="zh-CN" altLang="en-US" sz="200"/>
              <a:t>，总投资</a:t>
            </a:r>
            <a:r>
              <a:rPr lang="en-US" altLang="zh-CN" sz="200"/>
              <a:t>75.19</a:t>
            </a:r>
            <a:r>
              <a:rPr lang="zh-CN" altLang="en-US" sz="200"/>
              <a:t>万元。</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供电由南溪区西城专供</a:t>
            </a:r>
            <a:r>
              <a:rPr lang="en-US" altLang="zh-CN" sz="200"/>
              <a:t>250KV</a:t>
            </a:r>
            <a:r>
              <a:rPr lang="zh-CN" altLang="en-US" sz="200"/>
              <a:t>输电线路到工程区域。</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220" name="Picture 4" descr="3"/>
          <p:cNvPicPr>
            <a:picLocks noChangeAspect="1" noChangeArrowheads="1"/>
          </p:cNvPicPr>
          <p:nvPr/>
        </p:nvPicPr>
        <p:blipFill>
          <a:blip r:embed="rId4">
            <a:clrChange>
              <a:clrFrom>
                <a:srgbClr val="ECE9D8"/>
              </a:clrFrom>
              <a:clrTo>
                <a:srgbClr val="ECE9D8">
                  <a:alpha val="0"/>
                </a:srgbClr>
              </a:clrTo>
            </a:clrChange>
          </a:blip>
          <a:srcRect b="-1508"/>
          <a:stretch>
            <a:fillRect/>
          </a:stretch>
        </p:blipFill>
        <p:spPr bwMode="auto">
          <a:xfrm>
            <a:off x="7389815" y="2057400"/>
            <a:ext cx="3259136" cy="2990850"/>
          </a:xfrm>
          <a:prstGeom prst="rect">
            <a:avLst/>
          </a:prstGeom>
          <a:noFill/>
          <a:extLst>
            <a:ext uri="{909E8E84-426E-40DD-AFC4-6F175D3DCCD1}">
              <a14:hiddenFill xmlns:a14="http://schemas.microsoft.com/office/drawing/2010/main">
                <a:solidFill>
                  <a:srgbClr val="FFFFFF"/>
                </a:solidFill>
              </a14:hiddenFill>
            </a:ext>
          </a:extLst>
        </p:spPr>
      </p:pic>
      <p:sp>
        <p:nvSpPr>
          <p:cNvPr id="9221" name="Text Box 5"/>
          <p:cNvSpPr txBox="1">
            <a:spLocks noChangeArrowheads="1"/>
          </p:cNvSpPr>
          <p:nvPr/>
        </p:nvSpPr>
        <p:spPr bwMode="auto">
          <a:xfrm>
            <a:off x="930275" y="974724"/>
            <a:ext cx="4895850" cy="823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4800" b="1">
                <a:solidFill>
                  <a:schemeClr val="accent6">
                    <a:lumMod val="50000"/>
                  </a:schemeClr>
                </a:solidFill>
                <a:ea typeface="微软雅黑" panose="020b0503020204020204" pitchFamily="34" charset="-122"/>
              </a:rPr>
              <a:t>植树节节徽内涵</a:t>
            </a:r>
            <a:endParaRPr lang="zh-CN" altLang="en-US" sz="4800" b="1">
              <a:solidFill>
                <a:schemeClr val="accent6">
                  <a:lumMod val="50000"/>
                </a:schemeClr>
              </a:solidFill>
              <a:ea typeface="微软雅黑" panose="020b0503020204020204" pitchFamily="34" charset="-122"/>
            </a:endParaRPr>
          </a:p>
        </p:txBody>
      </p:sp>
      <p:sp>
        <p:nvSpPr>
          <p:cNvPr id="9222" name="Text Box 6"/>
          <p:cNvSpPr txBox="1">
            <a:spLocks noChangeArrowheads="1"/>
          </p:cNvSpPr>
          <p:nvPr/>
        </p:nvSpPr>
        <p:spPr bwMode="auto">
          <a:xfrm>
            <a:off x="930275" y="2057400"/>
            <a:ext cx="5699125"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6">
                    <a:lumMod val="50000"/>
                  </a:schemeClr>
                </a:solidFill>
                <a:ea typeface="微软雅黑" panose="020b0503020204020204" pitchFamily="34" charset="-122"/>
              </a:rPr>
              <a:t>1. </a:t>
            </a:r>
            <a:r>
              <a:rPr lang="zh-CN" altLang="en-US" sz="2400">
                <a:solidFill>
                  <a:schemeClr val="accent6">
                    <a:lumMod val="50000"/>
                  </a:schemeClr>
                </a:solidFill>
                <a:ea typeface="微软雅黑" panose="020b0503020204020204" pitchFamily="34" charset="-122"/>
              </a:rPr>
              <a:t>树形，表示全民义务植树</a:t>
            </a:r>
            <a:r>
              <a:rPr lang="en-US" altLang="zh-CN" sz="2400">
                <a:solidFill>
                  <a:schemeClr val="accent6">
                    <a:lumMod val="50000"/>
                  </a:schemeClr>
                </a:solidFill>
                <a:ea typeface="微软雅黑" panose="020b0503020204020204" pitchFamily="34" charset="-122"/>
              </a:rPr>
              <a:t>3</a:t>
            </a:r>
            <a:r>
              <a:rPr lang="zh-CN" altLang="en-US" sz="2400">
                <a:solidFill>
                  <a:schemeClr val="accent6">
                    <a:lumMod val="50000"/>
                  </a:schemeClr>
                </a:solidFill>
                <a:ea typeface="微软雅黑" panose="020b0503020204020204" pitchFamily="34" charset="-122"/>
              </a:rPr>
              <a:t>至</a:t>
            </a:r>
            <a:r>
              <a:rPr lang="en-US" altLang="zh-CN" sz="2400">
                <a:solidFill>
                  <a:schemeClr val="accent6">
                    <a:lumMod val="50000"/>
                  </a:schemeClr>
                </a:solidFill>
                <a:ea typeface="微软雅黑" panose="020b0503020204020204" pitchFamily="34" charset="-122"/>
              </a:rPr>
              <a:t>5</a:t>
            </a:r>
            <a:r>
              <a:rPr lang="zh-CN" altLang="en-US" sz="2400">
                <a:solidFill>
                  <a:schemeClr val="accent6">
                    <a:lumMod val="50000"/>
                  </a:schemeClr>
                </a:solidFill>
                <a:ea typeface="微软雅黑" panose="020b0503020204020204" pitchFamily="34" charset="-122"/>
              </a:rPr>
              <a:t>棵，人人动手，绿化祖国大地。 </a:t>
            </a:r>
            <a:endParaRPr lang="zh-CN" altLang="en-US" sz="2400">
              <a:solidFill>
                <a:schemeClr val="accent6">
                  <a:lumMod val="50000"/>
                </a:schemeClr>
              </a:solidFill>
              <a:ea typeface="微软雅黑" panose="020b0503020204020204" pitchFamily="34" charset="-122"/>
            </a:endParaRPr>
          </a:p>
          <a:p>
            <a:r>
              <a:rPr lang="en-US" altLang="zh-CN" sz="2400">
                <a:solidFill>
                  <a:schemeClr val="accent6">
                    <a:lumMod val="50000"/>
                  </a:schemeClr>
                </a:solidFill>
                <a:ea typeface="微软雅黑" panose="020b0503020204020204" pitchFamily="34" charset="-122"/>
              </a:rPr>
              <a:t>2. “</a:t>
            </a:r>
            <a:r>
              <a:rPr lang="zh-CN" altLang="en-US" sz="2400">
                <a:solidFill>
                  <a:schemeClr val="accent6">
                    <a:lumMod val="50000"/>
                  </a:schemeClr>
                </a:solidFill>
                <a:ea typeface="微软雅黑" panose="020b0503020204020204" pitchFamily="34" charset="-122"/>
              </a:rPr>
              <a:t>中国植树节”和“</a:t>
            </a:r>
            <a:r>
              <a:rPr lang="en-US" altLang="zh-CN" sz="2400">
                <a:solidFill>
                  <a:schemeClr val="accent6">
                    <a:lumMod val="50000"/>
                  </a:schemeClr>
                </a:solidFill>
                <a:ea typeface="微软雅黑" panose="020b0503020204020204" pitchFamily="34" charset="-122"/>
              </a:rPr>
              <a:t>3.12”</a:t>
            </a:r>
            <a:r>
              <a:rPr lang="zh-CN" altLang="en-US" sz="2400">
                <a:solidFill>
                  <a:schemeClr val="accent6">
                    <a:lumMod val="50000"/>
                  </a:schemeClr>
                </a:solidFill>
                <a:ea typeface="微软雅黑" panose="020b0503020204020204" pitchFamily="34" charset="-122"/>
              </a:rPr>
              <a:t>，表示改造自然，造福人类，年年植树，坚韧不拔的决心。 </a:t>
            </a:r>
            <a:endParaRPr lang="zh-CN" altLang="en-US" sz="2400">
              <a:solidFill>
                <a:schemeClr val="accent6">
                  <a:lumMod val="50000"/>
                </a:schemeClr>
              </a:solidFill>
              <a:ea typeface="微软雅黑" panose="020b0503020204020204" pitchFamily="34" charset="-122"/>
            </a:endParaRPr>
          </a:p>
          <a:p>
            <a:r>
              <a:rPr lang="en-US" altLang="zh-CN" sz="2400">
                <a:solidFill>
                  <a:schemeClr val="accent6">
                    <a:lumMod val="50000"/>
                  </a:schemeClr>
                </a:solidFill>
                <a:ea typeface="微软雅黑" panose="020b0503020204020204" pitchFamily="34" charset="-122"/>
              </a:rPr>
              <a:t>3. </a:t>
            </a:r>
            <a:r>
              <a:rPr lang="zh-CN" altLang="en-US" sz="2400">
                <a:solidFill>
                  <a:schemeClr val="accent6">
                    <a:lumMod val="50000"/>
                  </a:schemeClr>
                </a:solidFill>
                <a:ea typeface="微软雅黑" panose="020b0503020204020204" pitchFamily="34" charset="-122"/>
              </a:rPr>
              <a:t>五棵树可会意为“森林”，由此引伸连接着外圈，显示着绿化祖国，实现以森林为主体的自然生态体系的良性循环。 </a:t>
            </a:r>
            <a:endParaRPr lang="zh-CN" altLang="en-US" sz="2400">
              <a:solidFill>
                <a:schemeClr val="accent6">
                  <a:lumMod val="50000"/>
                </a:schemeClr>
              </a:solidFill>
              <a:ea typeface="微软雅黑" panose="020b0503020204020204" pitchFamily="34" charset="-122"/>
            </a:endParaRPr>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222"/>
                                        </p:tgtEl>
                                        <p:attrNameLst>
                                          <p:attrName>style.visibility</p:attrName>
                                        </p:attrNameLst>
                                      </p:cBhvr>
                                      <p:to>
                                        <p:strVal val="visible"/>
                                      </p:to>
                                    </p:set>
                                    <p:animEffect transition="in" filter="blinds(horizontal)">
                                      <p:cBhvr>
                                        <p:cTn id="7" dur="5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标高： </a:t>
            </a:r>
            <a:r>
              <a:rPr lang="en-US" altLang="zh-CN" sz="200"/>
              <a:t>±10mm </a:t>
            </a:r>
            <a:r>
              <a:rPr lang="zh-CN" altLang="en-US" sz="200"/>
              <a:t>位置（与设计值比）：</a:t>
            </a:r>
            <a:r>
              <a:rPr lang="en-US" altLang="zh-CN" sz="200"/>
              <a:t>±20mm</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③场地平整回填时要做到及时分层压实，临时堆放的土石方、砂石料应尽量避免过高；对剥离出来的表土应及时运往表土临时堆放场集中堆放；</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0" name="Rectangle 2"/>
          <p:cNvSpPr>
            <a:spLocks noGrp="1" noChangeArrowheads="1"/>
          </p:cNvSpPr>
          <p:nvPr>
            <p:ph type="title"/>
          </p:nvPr>
        </p:nvSpPr>
        <p:spPr/>
        <p:txBody>
          <a:bodyPr/>
          <a:lstStyle/>
          <a:p>
            <a:r>
              <a:rPr lang="zh-CN" altLang="en-US" sz="6000" b="1">
                <a:solidFill>
                  <a:schemeClr val="accent6">
                    <a:lumMod val="50000"/>
                  </a:schemeClr>
                </a:solidFill>
                <a:ea typeface="微软雅黑" panose="020b0503020204020204" pitchFamily="34" charset="-122"/>
              </a:rPr>
              <a:t>节日主题</a:t>
            </a:r>
            <a:endParaRPr lang="zh-CN" altLang="en-US" sz="6000" b="1">
              <a:solidFill>
                <a:schemeClr val="accent6">
                  <a:lumMod val="50000"/>
                </a:schemeClr>
              </a:solidFill>
              <a:ea typeface="微软雅黑" panose="020b0503020204020204" pitchFamily="34" charset="-122"/>
            </a:endParaRPr>
          </a:p>
        </p:txBody>
      </p:sp>
      <p:sp>
        <p:nvSpPr>
          <p:cNvPr id="12291" name="Rectangle 3"/>
          <p:cNvSpPr>
            <a:spLocks noGrp="1" noChangeArrowheads="1"/>
          </p:cNvSpPr>
          <p:nvPr>
            <p:ph type="body" idx="4294967295"/>
          </p:nvPr>
        </p:nvSpPr>
        <p:spPr>
          <a:xfrm>
            <a:off x="838200" y="1683205"/>
            <a:ext cx="10640785" cy="4492625"/>
          </a:xfrm>
          <a:noFill/>
          <a:ln>
            <a:noFill/>
          </a:ln>
        </p:spPr>
        <p:txBody>
          <a:bodyPr/>
          <a:lstStyle/>
          <a:p>
            <a:pPr>
              <a:lnSpc>
                <a:spcPct val="150000"/>
              </a:lnSpc>
            </a:pPr>
            <a:r>
              <a:rPr lang="en-US" altLang="zh-CN" sz="2400" b="1">
                <a:solidFill>
                  <a:schemeClr val="accent6">
                    <a:lumMod val="50000"/>
                  </a:schemeClr>
                </a:solidFill>
                <a:ea typeface="微软雅黑" panose="020b0503020204020204" pitchFamily="34" charset="-122"/>
              </a:rPr>
              <a:t>2009</a:t>
            </a:r>
            <a:r>
              <a:rPr lang="zh-CN" altLang="en-US" sz="2400" b="1">
                <a:solidFill>
                  <a:schemeClr val="accent6">
                    <a:lumMod val="50000"/>
                  </a:schemeClr>
                </a:solidFill>
                <a:ea typeface="微软雅黑" panose="020b0503020204020204" pitchFamily="34" charset="-122"/>
              </a:rPr>
              <a:t>年的植树节主题是： </a:t>
            </a:r>
            <a:r>
              <a:rPr lang="zh-CN" altLang="en-US" sz="2400">
                <a:solidFill>
                  <a:schemeClr val="accent6">
                    <a:lumMod val="50000"/>
                  </a:schemeClr>
                </a:solidFill>
                <a:ea typeface="微软雅黑" panose="020b0503020204020204" pitchFamily="34" charset="-122"/>
              </a:rPr>
              <a:t>让森林走进城市，让城市拥抱森林。 </a:t>
            </a:r>
            <a:endParaRPr lang="zh-CN" altLang="en-US" sz="2400">
              <a:solidFill>
                <a:schemeClr val="accent6">
                  <a:lumMod val="50000"/>
                </a:schemeClr>
              </a:solidFill>
              <a:ea typeface="微软雅黑" panose="020b0503020204020204" pitchFamily="34" charset="-122"/>
            </a:endParaRPr>
          </a:p>
          <a:p>
            <a:pPr>
              <a:lnSpc>
                <a:spcPct val="150000"/>
              </a:lnSpc>
            </a:pPr>
            <a:r>
              <a:rPr lang="en-US" altLang="zh-CN" sz="2400" b="1">
                <a:solidFill>
                  <a:schemeClr val="accent6">
                    <a:lumMod val="50000"/>
                  </a:schemeClr>
                </a:solidFill>
                <a:ea typeface="微软雅黑" panose="020b0503020204020204" pitchFamily="34" charset="-122"/>
              </a:rPr>
              <a:t>2010</a:t>
            </a:r>
            <a:r>
              <a:rPr lang="zh-CN" altLang="en-US" sz="2400" b="1">
                <a:solidFill>
                  <a:schemeClr val="accent6">
                    <a:lumMod val="50000"/>
                  </a:schemeClr>
                </a:solidFill>
                <a:ea typeface="微软雅黑" panose="020b0503020204020204" pitchFamily="34" charset="-122"/>
              </a:rPr>
              <a:t>年的植树节主题是： </a:t>
            </a:r>
            <a:r>
              <a:rPr lang="zh-CN" altLang="en-US" sz="2400">
                <a:solidFill>
                  <a:schemeClr val="accent6">
                    <a:lumMod val="50000"/>
                  </a:schemeClr>
                </a:solidFill>
                <a:ea typeface="微软雅黑" panose="020b0503020204020204" pitchFamily="34" charset="-122"/>
              </a:rPr>
              <a:t>与大树在一起。 </a:t>
            </a:r>
            <a:endParaRPr lang="zh-CN" altLang="en-US" sz="2400">
              <a:solidFill>
                <a:schemeClr val="accent6">
                  <a:lumMod val="50000"/>
                </a:schemeClr>
              </a:solidFill>
              <a:ea typeface="微软雅黑" panose="020b0503020204020204" pitchFamily="34" charset="-122"/>
            </a:endParaRPr>
          </a:p>
          <a:p>
            <a:pPr>
              <a:lnSpc>
                <a:spcPct val="150000"/>
              </a:lnSpc>
            </a:pPr>
            <a:r>
              <a:rPr lang="en-US" altLang="zh-CN" sz="2400" b="1">
                <a:solidFill>
                  <a:schemeClr val="accent6">
                    <a:lumMod val="50000"/>
                  </a:schemeClr>
                </a:solidFill>
                <a:ea typeface="微软雅黑" panose="020b0503020204020204" pitchFamily="34" charset="-122"/>
              </a:rPr>
              <a:t>2011</a:t>
            </a:r>
            <a:r>
              <a:rPr lang="zh-CN" altLang="en-US" sz="2400" b="1">
                <a:solidFill>
                  <a:schemeClr val="accent6">
                    <a:lumMod val="50000"/>
                  </a:schemeClr>
                </a:solidFill>
                <a:ea typeface="微软雅黑" panose="020b0503020204020204" pitchFamily="34" charset="-122"/>
              </a:rPr>
              <a:t>年的植树节主题是： </a:t>
            </a:r>
            <a:r>
              <a:rPr lang="zh-CN" altLang="en-US" sz="2400">
                <a:solidFill>
                  <a:schemeClr val="accent6">
                    <a:lumMod val="50000"/>
                  </a:schemeClr>
                </a:solidFill>
                <a:ea typeface="微软雅黑" panose="020b0503020204020204" pitchFamily="34" charset="-122"/>
              </a:rPr>
              <a:t>追求绿色时尚，走向绿色文明。 </a:t>
            </a:r>
            <a:endParaRPr lang="zh-CN" altLang="en-US" sz="2400">
              <a:solidFill>
                <a:schemeClr val="accent6">
                  <a:lumMod val="50000"/>
                </a:schemeClr>
              </a:solidFill>
              <a:ea typeface="微软雅黑" panose="020b0503020204020204" pitchFamily="34" charset="-122"/>
            </a:endParaRPr>
          </a:p>
          <a:p>
            <a:pPr>
              <a:lnSpc>
                <a:spcPct val="150000"/>
              </a:lnSpc>
            </a:pPr>
            <a:r>
              <a:rPr lang="en-US" altLang="zh-CN" sz="2400" b="1">
                <a:solidFill>
                  <a:schemeClr val="accent6">
                    <a:lumMod val="50000"/>
                  </a:schemeClr>
                </a:solidFill>
                <a:ea typeface="微软雅黑" panose="020b0503020204020204" pitchFamily="34" charset="-122"/>
              </a:rPr>
              <a:t>2012</a:t>
            </a:r>
            <a:r>
              <a:rPr lang="zh-CN" altLang="en-US" sz="2400" b="1">
                <a:solidFill>
                  <a:schemeClr val="accent6">
                    <a:lumMod val="50000"/>
                  </a:schemeClr>
                </a:solidFill>
                <a:ea typeface="微软雅黑" panose="020b0503020204020204" pitchFamily="34" charset="-122"/>
              </a:rPr>
              <a:t>年的植树节主题是： </a:t>
            </a:r>
            <a:r>
              <a:rPr lang="zh-CN" altLang="en-US" sz="2400">
                <a:solidFill>
                  <a:schemeClr val="accent6">
                    <a:lumMod val="50000"/>
                  </a:schemeClr>
                </a:solidFill>
                <a:ea typeface="微软雅黑" panose="020b0503020204020204" pitchFamily="34" charset="-122"/>
              </a:rPr>
              <a:t>义务植树共建绿色和谐家园，植绿护绿共创</a:t>
            </a:r>
            <a:endParaRPr lang="en-US" altLang="zh-CN" sz="2400">
              <a:solidFill>
                <a:schemeClr val="accent6">
                  <a:lumMod val="50000"/>
                </a:schemeClr>
              </a:solidFill>
              <a:ea typeface="微软雅黑" panose="020b0503020204020204" pitchFamily="34" charset="-122"/>
            </a:endParaRPr>
          </a:p>
          <a:p>
            <a:pPr marL="0" indent="0">
              <a:lnSpc>
                <a:spcPct val="150000"/>
              </a:lnSpc>
              <a:buNone/>
            </a:pPr>
            <a:r>
              <a:rPr lang="en-US" altLang="zh-CN" sz="2400">
                <a:solidFill>
                  <a:schemeClr val="accent6">
                    <a:lumMod val="50000"/>
                  </a:schemeClr>
                </a:solidFill>
                <a:ea typeface="微软雅黑" panose="020b0503020204020204" pitchFamily="34" charset="-122"/>
              </a:rPr>
              <a:t>                                            </a:t>
            </a:r>
            <a:r>
              <a:rPr lang="zh-CN" altLang="en-US" sz="2400">
                <a:solidFill>
                  <a:schemeClr val="accent6">
                    <a:lumMod val="50000"/>
                  </a:schemeClr>
                </a:solidFill>
                <a:ea typeface="微软雅黑" panose="020b0503020204020204" pitchFamily="34" charset="-122"/>
              </a:rPr>
              <a:t>省示范文明城市。 </a:t>
            </a:r>
            <a:endParaRPr lang="zh-CN" altLang="en-US" sz="2400">
              <a:solidFill>
                <a:schemeClr val="accent6">
                  <a:lumMod val="50000"/>
                </a:schemeClr>
              </a:solidFill>
              <a:ea typeface="微软雅黑" panose="020b0503020204020204" pitchFamily="34" charset="-122"/>
            </a:endParaRPr>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50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heel(4)">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4" dur="50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wheel(4)">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4" dur="50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wheel(4)">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4" dur="50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wheel(4)">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1" presetClass="entr" presetSubtype="4" dur="50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wheel(4)">
                                      <p:cBhvr>
                                        <p:cTn id="27" dur="500"/>
                                        <p:tgtEl>
                                          <p:spTgt spid="122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2</a:t>
            </a:r>
            <a:r>
              <a:rPr lang="zh-CN" altLang="en-US" sz="200"/>
              <a:t>）全面贯彻国家和地方有关法律、法规，以及服务于</a:t>
            </a:r>
            <a:r>
              <a:rPr lang="en-US" altLang="zh-CN" sz="200"/>
              <a:t>xxxx</a:t>
            </a:r>
            <a:r>
              <a:rPr lang="zh-CN" altLang="en-US" sz="200"/>
              <a:t>区建设和正常生产为基本出发点，解决好工程建设与环境保护之间的关系，防止</a:t>
            </a:r>
            <a:r>
              <a:rPr lang="en-US" altLang="zh-CN" sz="200"/>
              <a:t>xxxx</a:t>
            </a:r>
            <a:r>
              <a:rPr lang="zh-CN" altLang="en-US" sz="200"/>
              <a:t>区建设新增水土流失，促进</a:t>
            </a:r>
            <a:r>
              <a:rPr lang="en-US" altLang="zh-CN" sz="200"/>
              <a:t>xxxx</a:t>
            </a:r>
            <a:r>
              <a:rPr lang="zh-CN" altLang="en-US" sz="200"/>
              <a:t>建设与自然环境的和谐发展。</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H(L)&gt;20m 6.0mm</a:t>
            </a:r>
            <a:endParaRPr lang="zh-CN" altLang="en-US" sz="200"/>
          </a:p>
        </p:txBody>
      </p:sp>
      <p:pic>
        <p:nvPicPr>
          <p:cNvPr id="5" name="图片 4"/>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p:cNvSpPr txBox="1">
            <a:spLocks noChangeArrowheads="1"/>
          </p:cNvSpPr>
          <p:nvPr/>
        </p:nvSpPr>
        <p:spPr>
          <a:xfrm>
            <a:off x="2891064" y="3322410"/>
            <a:ext cx="6833507" cy="1325563"/>
          </a:xfrm>
          <a:prstGeom prst="rect">
            <a:avLst/>
          </a:prstGeom>
        </p:spPr>
        <p:txBody>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6">
                    <a:lumMod val="50000"/>
                  </a:schemeClr>
                </a:solidFill>
                <a:ea typeface="微软雅黑" panose="020b0503020204020204" pitchFamily="34" charset="-122"/>
              </a:rPr>
              <a:t>树有什么作用？</a:t>
            </a:r>
            <a:endParaRPr lang="zh-CN" altLang="en-US" sz="7200" b="1">
              <a:solidFill>
                <a:schemeClr val="accent6">
                  <a:lumMod val="50000"/>
                </a:schemeClr>
              </a:solidFill>
              <a:ea typeface="微软雅黑" panose="020b0503020204020204" pitchFamily="34" charset="-122"/>
            </a:endParaRPr>
          </a:p>
        </p:txBody>
      </p:sp>
      <p:pic>
        <p:nvPicPr>
          <p:cNvPr id="4" name="图片 3"/>
          <p:cNvPicPr>
            <a:picLocks noChangeAspect="1"/>
          </p:cNvPicPr>
          <p:nvPr/>
        </p:nvPicPr>
        <p:blipFill>
          <a:blip r:embed="rId4"/>
          <a:stretch>
            <a:fillRect/>
          </a:stretch>
        </p:blipFill>
        <p:spPr>
          <a:xfrm>
            <a:off x="4716351" y="907595"/>
            <a:ext cx="2395649" cy="2414815"/>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和孔周边进行严加保护，保证玻璃无暴边、缺角等缺陷。</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e.</a:t>
            </a:r>
            <a:r>
              <a:rPr lang="zh-CN" altLang="en-US" sz="200"/>
              <a:t>校对出厂合格证书，物理性能检测报告是否符合购货合同要求。</a:t>
            </a:r>
            <a:endParaRPr lang="zh-CN" altLang="en-US" sz="200"/>
          </a:p>
        </p:txBody>
      </p:sp>
      <p:pic>
        <p:nvPicPr>
          <p:cNvPr id="4" name="图片 3"/>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314" name="Rectangle 2"/>
          <p:cNvSpPr>
            <a:spLocks noGrp="1" noChangeArrowheads="1"/>
          </p:cNvSpPr>
          <p:nvPr>
            <p:ph type="title"/>
          </p:nvPr>
        </p:nvSpPr>
        <p:spPr>
          <a:xfrm>
            <a:off x="838200" y="945697"/>
            <a:ext cx="4572000" cy="1325563"/>
          </a:xfrm>
        </p:spPr>
        <p:txBody>
          <a:bodyPr/>
          <a:lstStyle/>
          <a:p>
            <a:r>
              <a:rPr lang="zh-CN" altLang="en-US" b="1">
                <a:solidFill>
                  <a:schemeClr val="accent6">
                    <a:lumMod val="50000"/>
                  </a:schemeClr>
                </a:solidFill>
                <a:ea typeface="微软雅黑" panose="020b0503020204020204" pitchFamily="34" charset="-122"/>
              </a:rPr>
              <a:t>树的生态价值</a:t>
            </a:r>
            <a:endParaRPr lang="zh-CN" altLang="en-US" b="1">
              <a:solidFill>
                <a:schemeClr val="accent6">
                  <a:lumMod val="50000"/>
                </a:schemeClr>
              </a:solidFill>
              <a:ea typeface="微软雅黑" panose="020b0503020204020204" pitchFamily="34" charset="-122"/>
            </a:endParaRPr>
          </a:p>
        </p:txBody>
      </p:sp>
      <p:sp>
        <p:nvSpPr>
          <p:cNvPr id="13315" name="Rectangle 3"/>
          <p:cNvSpPr>
            <a:spLocks noGrp="1" noChangeArrowheads="1"/>
          </p:cNvSpPr>
          <p:nvPr>
            <p:ph type="body" idx="4294967295"/>
          </p:nvPr>
        </p:nvSpPr>
        <p:spPr>
          <a:xfrm>
            <a:off x="838200" y="2271260"/>
            <a:ext cx="8218714" cy="2620055"/>
          </a:xfrm>
        </p:spPr>
        <p:txBody>
          <a:bodyPr/>
          <a:lstStyle/>
          <a:p>
            <a:r>
              <a:rPr lang="zh-CN" altLang="en-US" sz="2400">
                <a:solidFill>
                  <a:schemeClr val="accent6">
                    <a:lumMod val="50000"/>
                  </a:schemeClr>
                </a:solidFill>
                <a:latin typeface="微软雅黑" panose="020b0503020204020204" pitchFamily="34" charset="-122"/>
                <a:ea typeface="微软雅黑" panose="020b0503020204020204" pitchFamily="34" charset="-122"/>
              </a:rPr>
              <a:t>一棵</a:t>
            </a:r>
            <a:r>
              <a:rPr lang="en-US" altLang="zh-CN" sz="2400">
                <a:solidFill>
                  <a:schemeClr val="accent6">
                    <a:lumMod val="50000"/>
                  </a:schemeClr>
                </a:solidFill>
                <a:latin typeface="微软雅黑" panose="020b0503020204020204" pitchFamily="34" charset="-122"/>
                <a:ea typeface="微软雅黑" panose="020b0503020204020204" pitchFamily="34" charset="-122"/>
              </a:rPr>
              <a:t>50</a:t>
            </a:r>
            <a:r>
              <a:rPr lang="zh-CN" altLang="en-US" sz="2400">
                <a:solidFill>
                  <a:schemeClr val="accent6">
                    <a:lumMod val="50000"/>
                  </a:schemeClr>
                </a:solidFill>
                <a:latin typeface="微软雅黑" panose="020b0503020204020204" pitchFamily="34" charset="-122"/>
                <a:ea typeface="微软雅黑" panose="020b0503020204020204" pitchFamily="34" charset="-122"/>
              </a:rPr>
              <a:t>年树龄的树，以累计计算，产生氧气的价值约</a:t>
            </a:r>
            <a:r>
              <a:rPr lang="en-US" altLang="zh-CN" sz="2400">
                <a:solidFill>
                  <a:schemeClr val="accent6">
                    <a:lumMod val="50000"/>
                  </a:schemeClr>
                </a:solidFill>
                <a:latin typeface="微软雅黑" panose="020b0503020204020204" pitchFamily="34" charset="-122"/>
                <a:ea typeface="微软雅黑" panose="020b0503020204020204" pitchFamily="34" charset="-122"/>
              </a:rPr>
              <a:t>31,200</a:t>
            </a:r>
            <a:r>
              <a:rPr lang="zh-CN" altLang="en-US" sz="2400">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a:p>
            <a:r>
              <a:rPr lang="zh-CN" altLang="en-US" sz="2400">
                <a:solidFill>
                  <a:schemeClr val="accent6">
                    <a:lumMod val="50000"/>
                  </a:schemeClr>
                </a:solidFill>
                <a:latin typeface="微软雅黑" panose="020b0503020204020204" pitchFamily="34" charset="-122"/>
                <a:ea typeface="微软雅黑" panose="020b0503020204020204" pitchFamily="34" charset="-122"/>
              </a:rPr>
              <a:t>吸收有毒气体、防止大气污染价值约</a:t>
            </a:r>
            <a:r>
              <a:rPr lang="en-US" altLang="zh-CN" sz="2400">
                <a:solidFill>
                  <a:schemeClr val="accent6">
                    <a:lumMod val="50000"/>
                  </a:schemeClr>
                </a:solidFill>
                <a:latin typeface="微软雅黑" panose="020b0503020204020204" pitchFamily="34" charset="-122"/>
                <a:ea typeface="微软雅黑" panose="020b0503020204020204" pitchFamily="34" charset="-122"/>
              </a:rPr>
              <a:t>62,500</a:t>
            </a:r>
            <a:r>
              <a:rPr lang="zh-CN" altLang="en-US" sz="2400">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a:p>
            <a:r>
              <a:rPr lang="zh-CN" altLang="en-US" sz="2400">
                <a:solidFill>
                  <a:schemeClr val="accent6">
                    <a:lumMod val="50000"/>
                  </a:schemeClr>
                </a:solidFill>
                <a:latin typeface="微软雅黑" panose="020b0503020204020204" pitchFamily="34" charset="-122"/>
                <a:ea typeface="微软雅黑" panose="020b0503020204020204" pitchFamily="34" charset="-122"/>
              </a:rPr>
              <a:t>增加土壤肥力价值约</a:t>
            </a:r>
            <a:r>
              <a:rPr lang="en-US" altLang="zh-CN" sz="2400">
                <a:solidFill>
                  <a:schemeClr val="accent6">
                    <a:lumMod val="50000"/>
                  </a:schemeClr>
                </a:solidFill>
                <a:latin typeface="微软雅黑" panose="020b0503020204020204" pitchFamily="34" charset="-122"/>
                <a:ea typeface="微软雅黑" panose="020b0503020204020204" pitchFamily="34" charset="-122"/>
              </a:rPr>
              <a:t>31,200</a:t>
            </a:r>
            <a:r>
              <a:rPr lang="zh-CN" altLang="en-US" sz="2400">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a:p>
            <a:r>
              <a:rPr lang="zh-CN" altLang="en-US" sz="2400">
                <a:solidFill>
                  <a:schemeClr val="accent6">
                    <a:lumMod val="50000"/>
                  </a:schemeClr>
                </a:solidFill>
                <a:latin typeface="微软雅黑" panose="020b0503020204020204" pitchFamily="34" charset="-122"/>
                <a:ea typeface="微软雅黑" panose="020b0503020204020204" pitchFamily="34" charset="-122"/>
              </a:rPr>
              <a:t>涵养水源价值</a:t>
            </a:r>
            <a:r>
              <a:rPr lang="en-US" altLang="zh-CN" sz="2400">
                <a:solidFill>
                  <a:schemeClr val="accent6">
                    <a:lumMod val="50000"/>
                  </a:schemeClr>
                </a:solidFill>
                <a:latin typeface="微软雅黑" panose="020b0503020204020204" pitchFamily="34" charset="-122"/>
                <a:ea typeface="微软雅黑" panose="020b0503020204020204" pitchFamily="34" charset="-122"/>
              </a:rPr>
              <a:t>37,500</a:t>
            </a:r>
            <a:r>
              <a:rPr lang="zh-CN" altLang="en-US" sz="2400">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sz="2400">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8180338" y="275772"/>
            <a:ext cx="4011662" cy="6858000"/>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11.2.3</a:t>
            </a:r>
            <a:r>
              <a:rPr lang="zh-CN" altLang="en-US" sz="200"/>
              <a:t>水土保持工程招投标</a:t>
            </a:r>
            <a:endParaRPr lang="zh-CN" altLang="en-US" sz="200"/>
          </a:p>
        </p:txBody>
      </p:sp>
      <p:sp>
        <p:nvSpPr>
          <p:cNvPr id="2" name="文本框 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a:t>3.1.4</a:t>
            </a:r>
            <a:r>
              <a:rPr lang="zh-CN" altLang="en-US" sz="200"/>
              <a:t>经常检验机具、索具、挂钩等是否完好牢固。</a:t>
            </a:r>
            <a:endParaRPr lang="zh-CN" altLang="en-US" sz="200"/>
          </a:p>
        </p:txBody>
      </p:sp>
      <p:pic>
        <p:nvPicPr>
          <p:cNvPr id="3" name="图片 2"/>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362" name="Rectangle 2"/>
          <p:cNvSpPr>
            <a:spLocks noGrp="1" noChangeArrowheads="1"/>
          </p:cNvSpPr>
          <p:nvPr>
            <p:ph type="title"/>
          </p:nvPr>
        </p:nvSpPr>
        <p:spPr>
          <a:xfrm>
            <a:off x="1113972" y="1381126"/>
            <a:ext cx="4532085" cy="926646"/>
          </a:xfrm>
        </p:spPr>
        <p:txBody>
          <a:bodyPr/>
          <a:lstStyle/>
          <a:p>
            <a:r>
              <a:rPr lang="zh-CN" altLang="en-US" b="1">
                <a:solidFill>
                  <a:schemeClr val="accent6">
                    <a:lumMod val="50000"/>
                  </a:schemeClr>
                </a:solidFill>
                <a:ea typeface="微软雅黑" panose="020b0503020204020204" pitchFamily="34" charset="-122"/>
              </a:rPr>
              <a:t>树的生态价值</a:t>
            </a:r>
            <a:endParaRPr lang="zh-CN" altLang="en-US" b="1">
              <a:solidFill>
                <a:schemeClr val="accent6">
                  <a:lumMod val="50000"/>
                </a:schemeClr>
              </a:solidFill>
              <a:ea typeface="微软雅黑" panose="020b0503020204020204" pitchFamily="34" charset="-122"/>
            </a:endParaRPr>
          </a:p>
        </p:txBody>
      </p:sp>
      <p:sp>
        <p:nvSpPr>
          <p:cNvPr id="15363" name="Rectangle 3"/>
          <p:cNvSpPr>
            <a:spLocks noGrp="1" noChangeArrowheads="1"/>
          </p:cNvSpPr>
          <p:nvPr>
            <p:ph type="body" idx="4294967295"/>
          </p:nvPr>
        </p:nvSpPr>
        <p:spPr>
          <a:xfrm>
            <a:off x="1113972" y="2506662"/>
            <a:ext cx="10515600" cy="4351338"/>
          </a:xfrm>
        </p:spPr>
        <p:txBody>
          <a:bodyPr/>
          <a:lstStyle/>
          <a:p>
            <a:r>
              <a:rPr lang="zh-CN" altLang="en-US">
                <a:solidFill>
                  <a:schemeClr val="accent6">
                    <a:lumMod val="50000"/>
                  </a:schemeClr>
                </a:solidFill>
                <a:latin typeface="微软雅黑" panose="020b0503020204020204" pitchFamily="34" charset="-122"/>
                <a:ea typeface="微软雅黑" panose="020b0503020204020204" pitchFamily="34" charset="-122"/>
              </a:rPr>
              <a:t>为鸟类及其他动物提供繁衍场所价值</a:t>
            </a:r>
            <a:r>
              <a:rPr lang="en-US" altLang="zh-CN">
                <a:solidFill>
                  <a:schemeClr val="accent6">
                    <a:lumMod val="50000"/>
                  </a:schemeClr>
                </a:solidFill>
                <a:latin typeface="微软雅黑" panose="020b0503020204020204" pitchFamily="34" charset="-122"/>
                <a:ea typeface="微软雅黑" panose="020b0503020204020204" pitchFamily="34" charset="-122"/>
              </a:rPr>
              <a:t>31,250</a:t>
            </a:r>
            <a:r>
              <a:rPr lang="zh-CN" altLang="en-US">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a:solidFill>
                <a:schemeClr val="accent6">
                  <a:lumMod val="50000"/>
                </a:schemeClr>
              </a:solidFill>
              <a:latin typeface="微软雅黑" panose="020b0503020204020204" pitchFamily="34" charset="-122"/>
              <a:ea typeface="微软雅黑" panose="020b0503020204020204" pitchFamily="34" charset="-122"/>
            </a:endParaRPr>
          </a:p>
          <a:p>
            <a:r>
              <a:rPr lang="zh-CN" altLang="en-US">
                <a:solidFill>
                  <a:schemeClr val="accent6">
                    <a:lumMod val="50000"/>
                  </a:schemeClr>
                </a:solidFill>
                <a:latin typeface="微软雅黑" panose="020b0503020204020204" pitchFamily="34" charset="-122"/>
                <a:ea typeface="微软雅黑" panose="020b0503020204020204" pitchFamily="34" charset="-122"/>
              </a:rPr>
              <a:t>产生蛋白质价值</a:t>
            </a:r>
            <a:r>
              <a:rPr lang="en-US" altLang="zh-CN">
                <a:solidFill>
                  <a:schemeClr val="accent6">
                    <a:lumMod val="50000"/>
                  </a:schemeClr>
                </a:solidFill>
                <a:latin typeface="微软雅黑" panose="020b0503020204020204" pitchFamily="34" charset="-122"/>
                <a:ea typeface="微软雅黑" panose="020b0503020204020204" pitchFamily="34" charset="-122"/>
              </a:rPr>
              <a:t>2,500</a:t>
            </a:r>
            <a:r>
              <a:rPr lang="zh-CN" altLang="en-US">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a:solidFill>
                <a:schemeClr val="accent6">
                  <a:lumMod val="50000"/>
                </a:schemeClr>
              </a:solidFill>
              <a:latin typeface="微软雅黑" panose="020b0503020204020204" pitchFamily="34" charset="-122"/>
              <a:ea typeface="微软雅黑" panose="020b0503020204020204" pitchFamily="34" charset="-122"/>
            </a:endParaRPr>
          </a:p>
          <a:p>
            <a:r>
              <a:rPr lang="zh-CN" altLang="en-US">
                <a:solidFill>
                  <a:schemeClr val="accent6">
                    <a:lumMod val="50000"/>
                  </a:schemeClr>
                </a:solidFill>
                <a:latin typeface="微软雅黑" panose="020b0503020204020204" pitchFamily="34" charset="-122"/>
                <a:ea typeface="微软雅黑" panose="020b0503020204020204" pitchFamily="34" charset="-122"/>
              </a:rPr>
              <a:t>除去花、果实和木材价值，总计创值约</a:t>
            </a:r>
            <a:r>
              <a:rPr lang="en-US" altLang="zh-CN">
                <a:solidFill>
                  <a:schemeClr val="accent6">
                    <a:lumMod val="50000"/>
                  </a:schemeClr>
                </a:solidFill>
                <a:latin typeface="微软雅黑" panose="020b0503020204020204" pitchFamily="34" charset="-122"/>
                <a:ea typeface="微软雅黑" panose="020b0503020204020204" pitchFamily="34" charset="-122"/>
              </a:rPr>
              <a:t>196,000</a:t>
            </a:r>
            <a:r>
              <a:rPr lang="zh-CN" altLang="en-US">
                <a:solidFill>
                  <a:schemeClr val="accent6">
                    <a:lumMod val="50000"/>
                  </a:schemeClr>
                </a:solidFill>
                <a:latin typeface="微软雅黑" panose="020b0503020204020204" pitchFamily="34" charset="-122"/>
                <a:ea typeface="微软雅黑" panose="020b0503020204020204" pitchFamily="34" charset="-122"/>
              </a:rPr>
              <a:t>美元。 </a:t>
            </a:r>
            <a:endParaRPr lang="zh-CN" altLang="en-US">
              <a:solidFill>
                <a:schemeClr val="accent6">
                  <a:lumMod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点驳接玻璃幕墙是将玻璃面板用钢爪固定在钢结构上的全玻璃幕墙。</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四、板面高低跨模板安装注意采用一次性带止水片的螺杆固定。</a:t>
            </a:r>
            <a:endParaRPr lang="zh-CN" altLang="en-US" sz="200"/>
          </a:p>
        </p:txBody>
      </p:sp>
      <p:pic>
        <p:nvPicPr>
          <p:cNvPr id="4" name="图片 3"/>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412" name="Text Box 4"/>
          <p:cNvSpPr txBox="1">
            <a:spLocks noChangeArrowheads="1"/>
          </p:cNvSpPr>
          <p:nvPr/>
        </p:nvSpPr>
        <p:spPr bwMode="auto">
          <a:xfrm>
            <a:off x="5021942" y="974953"/>
            <a:ext cx="5906407" cy="3046988"/>
          </a:xfrm>
          <a:prstGeom prst="rect">
            <a:avLst/>
          </a:prstGeom>
          <a:noFill/>
          <a:ln>
            <a:noFill/>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4800" b="1">
                <a:solidFill>
                  <a:schemeClr val="accent6">
                    <a:lumMod val="50000"/>
                  </a:schemeClr>
                </a:solidFill>
                <a:latin typeface="微软雅黑" panose="020b0503020204020204" pitchFamily="34" charset="-122"/>
                <a:ea typeface="微软雅黑" panose="020b0503020204020204" pitchFamily="34" charset="-122"/>
              </a:rPr>
              <a:t>如果我们的树木遭到破坏，我们失去了树林、森林，会有什么后果</a:t>
            </a:r>
            <a:r>
              <a:rPr lang="en-US" altLang="zh-CN" sz="4800" b="1">
                <a:solidFill>
                  <a:schemeClr val="accent6">
                    <a:lumMod val="50000"/>
                  </a:schemeClr>
                </a:solidFill>
                <a:latin typeface="微软雅黑" panose="020b0503020204020204" pitchFamily="34" charset="-122"/>
                <a:ea typeface="微软雅黑" panose="020b0503020204020204" pitchFamily="34" charset="-122"/>
              </a:rPr>
              <a:t>?</a:t>
            </a:r>
            <a:endParaRPr lang="en-US" altLang="zh-CN" sz="4800" b="1">
              <a:solidFill>
                <a:schemeClr val="accent6">
                  <a:lumMod val="50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258185" y="3018972"/>
            <a:ext cx="4885976" cy="3734282"/>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additive="base">
                                        <p:cTn id="7" dur="500" fill="hold"/>
                                        <p:tgtEl>
                                          <p:spTgt spid="17412"/>
                                        </p:tgtEl>
                                        <p:attrNameLst>
                                          <p:attrName>ppt_x</p:attrName>
                                        </p:attrNameLst>
                                      </p:cBhvr>
                                      <p:tavLst>
                                        <p:tav tm="0">
                                          <p:val>
                                            <p:strVal val="#ppt_x"/>
                                          </p:val>
                                        </p:tav>
                                        <p:tav tm="100000">
                                          <p:val>
                                            <p:strVal val="#ppt_x"/>
                                          </p:val>
                                        </p:tav>
                                      </p:tavLst>
                                    </p:anim>
                                    <p:anim calcmode="lin" valueType="num">
                                      <p:cBhvr additive="base">
                                        <p:cTn id="8" dur="500" fill="hold"/>
                                        <p:tgtEl>
                                          <p:spTgt spid="174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a:t>
            </a:r>
            <a:r>
              <a:rPr lang="en-US" altLang="zh-CN" sz="200"/>
              <a:t>3</a:t>
            </a:r>
            <a:r>
              <a:rPr lang="zh-CN" altLang="en-US" sz="200"/>
              <a:t>）针对该工程建设可能造成的水土流失量和重点流失区域，结合工程区水土流失现状，遵循防治结合、因害设防、因地制宜的原则和坚持全局观点，采用水土保持措施与主体工程建设及其它环保措施相结合的方法</a:t>
            </a:r>
            <a:endParaRPr lang="zh-CN" altLang="en-US" sz="200"/>
          </a:p>
        </p:txBody>
      </p:sp>
      <p:sp>
        <p:nvSpPr>
          <p:cNvPr id="3" name="文本框 2"/>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a:t>然后穿入主梁的下部纵筋，双排钢筋用</a:t>
            </a:r>
            <a:r>
              <a:rPr lang="en-US" altLang="zh-CN" sz="200"/>
              <a:t>Ф25</a:t>
            </a:r>
            <a:r>
              <a:rPr lang="zh-CN" altLang="en-US" sz="200"/>
              <a:t>钢筋料头垫起，将箍筋按已画好的间距逐个分开，接着穿次梁的下部纵筋，并套好次梁箍筋，再穿入主次梁上部纵筋，调整好箍筋间距，与梁纵筋垂直后</a:t>
            </a:r>
            <a:endParaRPr lang="zh-CN" altLang="en-US" sz="200"/>
          </a:p>
        </p:txBody>
      </p:sp>
      <p:pic>
        <p:nvPicPr>
          <p:cNvPr id="4" name="图片 3"/>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459" name="Rectangle 3"/>
          <p:cNvSpPr>
            <a:spLocks noGrp="1" noChangeArrowheads="1"/>
          </p:cNvSpPr>
          <p:nvPr>
            <p:ph type="body" idx="4294967295"/>
          </p:nvPr>
        </p:nvSpPr>
        <p:spPr>
          <a:xfrm>
            <a:off x="4354286" y="905380"/>
            <a:ext cx="6604000" cy="5111750"/>
          </a:xfrm>
          <a:noFill/>
          <a:ln>
            <a:noFill/>
          </a:ln>
        </p:spPr>
        <p:txBody>
          <a:bodyPr/>
          <a:lstStyle/>
          <a:p>
            <a:pPr>
              <a:lnSpc>
                <a:spcPct val="150000"/>
              </a:lnSpc>
            </a:pPr>
            <a:r>
              <a:rPr lang="zh-CN" altLang="en-US" sz="2000">
                <a:solidFill>
                  <a:schemeClr val="accent6">
                    <a:lumMod val="50000"/>
                  </a:schemeClr>
                </a:solidFill>
                <a:ea typeface="微软雅黑" panose="020b0503020204020204" pitchFamily="34" charset="-122"/>
              </a:rPr>
              <a:t>龙卷风是在极不稳定天气下由空气强烈对流运动而产生的一种伴随着高速旋转的漏斗状云柱的强风涡旋。其中心附近风速可达</a:t>
            </a:r>
            <a:r>
              <a:rPr lang="en-US" altLang="zh-CN" sz="2000">
                <a:solidFill>
                  <a:schemeClr val="accent6">
                    <a:lumMod val="50000"/>
                  </a:schemeClr>
                </a:solidFill>
                <a:ea typeface="微软雅黑" panose="020b0503020204020204" pitchFamily="34" charset="-122"/>
              </a:rPr>
              <a:t>100m/s</a:t>
            </a:r>
            <a:r>
              <a:rPr lang="zh-CN" altLang="en-US" sz="2000">
                <a:solidFill>
                  <a:schemeClr val="accent6">
                    <a:lumMod val="50000"/>
                  </a:schemeClr>
                </a:solidFill>
                <a:ea typeface="微软雅黑" panose="020b0503020204020204" pitchFamily="34" charset="-122"/>
              </a:rPr>
              <a:t>～</a:t>
            </a:r>
            <a:r>
              <a:rPr lang="en-US" altLang="zh-CN" sz="2000">
                <a:solidFill>
                  <a:schemeClr val="accent6">
                    <a:lumMod val="50000"/>
                  </a:schemeClr>
                </a:solidFill>
                <a:ea typeface="微软雅黑" panose="020b0503020204020204" pitchFamily="34" charset="-122"/>
              </a:rPr>
              <a:t>200m/s</a:t>
            </a:r>
            <a:r>
              <a:rPr lang="zh-CN" altLang="en-US" sz="2000">
                <a:solidFill>
                  <a:schemeClr val="accent6">
                    <a:lumMod val="50000"/>
                  </a:schemeClr>
                </a:solidFill>
                <a:ea typeface="微软雅黑" panose="020b0503020204020204" pitchFamily="34" charset="-122"/>
              </a:rPr>
              <a:t>，最大</a:t>
            </a:r>
            <a:r>
              <a:rPr lang="en-US" altLang="zh-CN" sz="2000">
                <a:solidFill>
                  <a:schemeClr val="accent6">
                    <a:lumMod val="50000"/>
                  </a:schemeClr>
                </a:solidFill>
                <a:ea typeface="微软雅黑" panose="020b0503020204020204" pitchFamily="34" charset="-122"/>
              </a:rPr>
              <a:t>300m/s</a:t>
            </a:r>
            <a:r>
              <a:rPr lang="zh-CN" altLang="en-US" sz="2000">
                <a:solidFill>
                  <a:schemeClr val="accent6">
                    <a:lumMod val="50000"/>
                  </a:schemeClr>
                </a:solidFill>
                <a:ea typeface="微软雅黑" panose="020b0503020204020204" pitchFamily="34" charset="-122"/>
              </a:rPr>
              <a:t>，比台风（产生于海上）近中心最大风速大好几倍。龙卷风的破坏性极强，其经过的地方，常会发生拔起大树、掀翻车辆、摧毁建筑物等现象，甚至把人吸走。</a:t>
            </a:r>
            <a:r>
              <a:rPr lang="en-US" altLang="zh-CN" sz="2000">
                <a:solidFill>
                  <a:schemeClr val="accent6">
                    <a:lumMod val="50000"/>
                  </a:schemeClr>
                </a:solidFill>
                <a:ea typeface="微软雅黑" panose="020b0503020204020204" pitchFamily="34" charset="-122"/>
              </a:rPr>
              <a:t>2011</a:t>
            </a:r>
            <a:r>
              <a:rPr lang="zh-CN" altLang="en-US" sz="2000">
                <a:solidFill>
                  <a:schemeClr val="accent6">
                    <a:lumMod val="50000"/>
                  </a:schemeClr>
                </a:solidFill>
                <a:ea typeface="微软雅黑" panose="020b0503020204020204" pitchFamily="34" charset="-122"/>
              </a:rPr>
              <a:t>年</a:t>
            </a:r>
            <a:r>
              <a:rPr lang="en-US" altLang="zh-CN" sz="2000">
                <a:solidFill>
                  <a:schemeClr val="accent6">
                    <a:lumMod val="50000"/>
                  </a:schemeClr>
                </a:solidFill>
                <a:ea typeface="微软雅黑" panose="020b0503020204020204" pitchFamily="34" charset="-122"/>
              </a:rPr>
              <a:t>5</a:t>
            </a:r>
            <a:r>
              <a:rPr lang="zh-CN" altLang="en-US" sz="2000">
                <a:solidFill>
                  <a:schemeClr val="accent6">
                    <a:lumMod val="50000"/>
                  </a:schemeClr>
                </a:solidFill>
                <a:ea typeface="微软雅黑" panose="020b0503020204020204" pitchFamily="34" charset="-122"/>
              </a:rPr>
              <a:t>月初，美国南部地区遭遇龙卷风袭击，大量市镇被毁，数百人丧生。 </a:t>
            </a:r>
            <a:endParaRPr lang="zh-CN" altLang="en-US" sz="2000">
              <a:solidFill>
                <a:schemeClr val="accent6">
                  <a:lumMod val="50000"/>
                </a:schemeClr>
              </a:solidFill>
              <a:ea typeface="微软雅黑" panose="020b0503020204020204" pitchFamily="34" charset="-122"/>
            </a:endParaRPr>
          </a:p>
          <a:p>
            <a:pPr>
              <a:lnSpc>
                <a:spcPct val="150000"/>
              </a:lnSpc>
            </a:pPr>
            <a:endParaRPr lang="en-US" altLang="zh-CN" sz="2000">
              <a:solidFill>
                <a:schemeClr val="accent6">
                  <a:lumMod val="50000"/>
                </a:schemeClr>
              </a:solidFill>
              <a:ea typeface="微软雅黑" panose="020b0503020204020204" pitchFamily="34" charset="-122"/>
            </a:endParaRPr>
          </a:p>
        </p:txBody>
      </p:sp>
      <p:pic>
        <p:nvPicPr>
          <p:cNvPr id="2" name="图片 1"/>
          <p:cNvPicPr>
            <a:picLocks noChangeAspect="1"/>
          </p:cNvPicPr>
          <p:nvPr/>
        </p:nvPicPr>
        <p:blipFill>
          <a:blip r:embed="rId4"/>
          <a:stretch>
            <a:fillRect/>
          </a:stretch>
        </p:blipFill>
        <p:spPr>
          <a:xfrm>
            <a:off x="653460" y="1886856"/>
            <a:ext cx="3581859" cy="4513143"/>
          </a:xfrm>
          <a:prstGeom prst="rect">
            <a:avLst/>
          </a:prstGeom>
        </p:spPr>
      </p:pic>
    </p:spTree>
  </p:cSld>
  <p:clrMapOvr>
    <a:masterClrMapping/>
  </p:clrMapOvr>
  <mc:AlternateContent>
    <mc:Choice xmlns:p15="http://schemas.microsoft.com/office/powerpoint/2012/main" Requires="p15">
      <p:transition spd="slow" advTm="5000" p14:dur="1250">
        <p15:prstTrans prst="pageCurlDouble"/>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7" dur="500"/>
                                        <p:tgtEl>
                                          <p:spTgt spid="1945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https://d.book118.com/067133060004006055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17</Slides>
  <Notes>16</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等线 Light</vt:lpstr>
      <vt:lpstr>等线</vt:lpstr>
      <vt:lpstr>微软雅黑</vt:lpstr>
      <vt:lpstr>Office Theme</vt:lpstr>
      <vt:lpstr>PowerPoint Presentation</vt:lpstr>
      <vt:lpstr>建绿色校园  树绿色理想</vt:lpstr>
      <vt:lpstr>PowerPoint Presentation</vt:lpstr>
      <vt:lpstr>PowerPoint Presentation</vt:lpstr>
      <vt:lpstr>PowerPoint Presentation</vt:lpstr>
      <vt:lpstr>PowerPoint Presentation</vt:lpstr>
      <vt:lpstr>植树节的起源</vt:lpstr>
      <vt:lpstr>植树节的起源</vt:lpstr>
      <vt:lpstr>植树节的起源</vt:lpstr>
      <vt:lpstr>PowerPoint Presentation</vt:lpstr>
      <vt:lpstr>节日主题</vt:lpstr>
      <vt:lpstr>PowerPoint Presentation</vt:lpstr>
      <vt:lpstr>树的生态价值</vt:lpstr>
      <vt:lpstr>树的生态价值</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2024-09-29T12:53:28.632</cp:lastPrinted>
  <dcterms:created xsi:type="dcterms:W3CDTF">2024-09-29T04:53:28Z</dcterms:created>
  <dcterms:modified xsi:type="dcterms:W3CDTF">2024-09-29T04:53:30Z</dcterms:modified>
</cp:coreProperties>
</file>