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919DCA-B22D-487D-A13C-2BD5816C09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0AC911-2C36-4063-B0C5-CAB05A352D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4D5069-BE83-4351-90E5-1A9080F4F5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F2F902-1E6A-4906-9597-D11DC3D3F1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8320BEA-645A-4455-B46C-8C45E71E30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9157A7-AA5A-4BFE-8453-635179F1E50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AC644F-17CE-4F9A-A643-9ADCD3F86E9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6953B60-7097-4793-ACC1-97F28C042A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FE127DC-63F0-4015-A238-4144AF925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A7FBD5-5512-452A-B48E-35BD8EC06B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08C20C2-5B2F-4F54-BC81-3D4F6B315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7145131030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家庭资产配置中的国际投资</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国际投资概述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家庭资产配置与国际投资的关系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国际投资的主要方式和工具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国际投资的机遇与挑战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家庭国际投资的实践建议</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国际投资概述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国际投资是指投资者跨越国界进行的投资活动，其特点包括投资环境的多样性、汇率风险和政治风险等。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投资是指投资者为了获取投资收益、实现资产保值增值等目的，在跨国境的范围内进行的各种投资活动。与国内投资相比，国际投资需要考虑更多的环境因素，包括不同国家的经济、政治、法律和文化等方面的差异。</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国际投资的定义和特点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国际投资的目的包括分散风险、获取更高的投资回报、实现全球资源配置等，对投资者和全球经济都具有重要意义。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投资可以帮助投资者分散投资组合的风险，降低资产的相关性，提高投资的多样性和稳定性。同时，通过国际投资，投资者可以获取全球范围内的优质资产和投资机会，提高投资回报。此外，国际投资还有助于实现全球资源的优化配置，促进国际贸易和资本流动，推动全球经济的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总结词：国际投资面临的风险包括汇率风险、政治风险、法律风险等，投资者需要充分了解和评估这些风险，采取相应的风险管理措施。</a:t>
            </a:r>
          </a:p>
          <a:p>
            <a:pPr marL="203200" lvl="0" indent="-203200">
              <a:lnSpc>
                <a:spcPct val="120000"/>
              </a:lnSpc>
              <a:buFont typeface="Arial"/>
              <a:buChar char="•"/>
            </a:pPr>
            <a:r>
              <a:rPr lang="en-US" sz="900">
                <a:solidFill>
                  <a:srgbClr val="FFFFFF">
                    <a:alpha val="100000"/>
                  </a:srgbClr>
                </a:solidFill>
                <a:latin typeface="Microsoft Yahei"/>
                <a:ea typeface="Microsoft Yahei"/>
                <a:cs typeface="Microsoft Yahei"/>
              </a:rPr>
              <a:t>详细描述：国际投资面临的风险多种多样，其中最常见的风险包括汇率风险和政治风险。汇率风险是指由于汇率波动导致的投资收益的不确定性；政治风险则是指由于东道国政治环境的变化，如政策调整、政权更迭等，对投资者造成的影响。此外，国际投资还需面对法律风险、市场风险等其他类型的风险。为了降低风险，投资者需要充分了解和评估各种可能出现的风险因素，制定相应的风险管理策略，如分散投资、对冲交易等。同时，投资者还需要关注国际经济形势的变化，及时调整投资组合，以保持投资的稳健性和收益性。</a:t>
            </a:r>
          </a:p>
        </p:txBody>
      </p:sp>
      <p:pic>
        <p:nvPicPr>
          <p:cNvPr id="6" name="Picture 6"/>
          <p:cNvPicPr>
            <a:picLocks noChangeAspect="1"/>
          </p:cNvPicPr>
          <p:nvPr/>
        </p:nvPicPr>
        <p:blipFill>
          <a:blip r:embed="rId2">
            <a:alphaModFix/>
          </a:blip>
          <a:srcRect l="15625" r="15625"/>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国际投资的风险和挑战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家庭资产配置与国际投资的关系</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通过分散投资，降低单一资产或市场带来的风险。</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降低投资风险</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国际投资提供了更广泛的投资机会，有助于提高整体投资收益。</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提高投资收益</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合理的资产配置可以帮助家庭实现财富的保值增值。</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财富保值增值</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家庭资产配置的重要性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72" b="263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5319" b="531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74" b="287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国际投资在家庭资产配置中的作用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增加投资组合多样性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国际投资可以增加投资组合的多样性，降低特定市场或地区的风险。</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提供更高收益潜力</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国际市场可能提供更高的投资回报潜力，尤其是在新兴市场。</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应对通货膨胀</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通过国际投资，家庭可以更好地应对通货膨胀的影响。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多元化投资</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通过分散投资，降低单一资产或市场带来的风险。</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了解风险</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在考虑国际投资时，家庭应充分了解相关的风险，并制定相应的风险管理策略。</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长期投资</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国际投资应注重长期价值，避免短期市场波动的干扰。</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谨慎选择投资工具</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在选择国际投资工具时，应谨慎评估其风险和收益潜力，以及与家庭投资目标和风险承受能力的匹配度。</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定期调整</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根据市场变化和家庭财务状况，定期调整国际投资的比例和组合。</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家庭国际投资的原则和策略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国际投资的主要方式和工具</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全球股票市场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通过购买全球各地的上市公司股票，投资者可以分享不同国家和地区的经济增长和公司盈利。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多样化投资</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国际股票投资有助于分散投资组合的风险，降低单一市场或单一行业的依赖。</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投资机会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国际股票市场提供了更多的投资机会，投资者可以发掘具有潜力的新兴市场和优质公司。</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国际股票投资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购买外国政府债券可以提供稳定的收益，并降低对国内利率的依赖。</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外国政府债券</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国际企业债券市场提供了多样化的投资选择，包括高收益债券和投资级债券等。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企业债券</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通过购买国际债券基金，投资者可以获得全球优质债券的多元化投资组合。</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国际债券基金</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国际债券投资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833" r="1483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商品和商品基金</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投资于商品市场的基金，包括能源、金属、农产品等，为投资者提供通胀保护和资产多元化。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全球股票基金</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投资于全球各地的上市公司股票，为投资者提供国际市场的增长机会。</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固定收益基金</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专注于投资国际债券市场的基金，为投资者提供稳定的收益来源。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国际基金投资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477400" y="2610745"/>
            <a:ext cx="1568482" cy="1639538"/>
            <a:chOff x="6477400" y="2610745"/>
            <a:chExt cx="1568482" cy="1639538"/>
          </a:xfrm>
        </p:grpSpPr>
        <p:sp>
          <p:nvSpPr>
            <p:cNvPr id="3" name="Freeform 3"/>
            <p:cNvSpPr/>
            <p:nvPr/>
          </p:nvSpPr>
          <p:spPr>
            <a:xfrm rot="15417784">
              <a:off x="6477400" y="2610745"/>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7071664" y="3240538"/>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8078838" y="2037055"/>
            <a:ext cx="3224117" cy="3370231"/>
            <a:chOff x="8078838" y="2037055"/>
            <a:chExt cx="3224117" cy="3370231"/>
          </a:xfrm>
        </p:grpSpPr>
        <p:sp>
          <p:nvSpPr>
            <p:cNvPr id="6" name="Freeform 6"/>
            <p:cNvSpPr/>
            <p:nvPr/>
          </p:nvSpPr>
          <p:spPr>
            <a:xfrm rot="16200000">
              <a:off x="8078838" y="2037055"/>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350711" y="3363792"/>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259021" y="4383062"/>
            <a:ext cx="977456" cy="1021747"/>
            <a:chOff x="7259021" y="4383062"/>
            <a:chExt cx="977456" cy="1021747"/>
          </a:xfrm>
        </p:grpSpPr>
        <p:sp>
          <p:nvSpPr>
            <p:cNvPr id="9" name="Freeform 9"/>
            <p:cNvSpPr/>
            <p:nvPr/>
          </p:nvSpPr>
          <p:spPr>
            <a:xfrm rot="16200000">
              <a:off x="7259021" y="4383062"/>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629353" y="4775492"/>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870036" y="2413316"/>
            <a:ext cx="584258" cy="584258"/>
          </a:xfrm>
          <a:prstGeom prst="ellipse">
            <a:avLst/>
          </a:prstGeom>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2" name="AutoShape 12"/>
          <p:cNvSpPr/>
          <p:nvPr/>
        </p:nvSpPr>
        <p:spPr>
          <a:xfrm>
            <a:off x="965342" y="2512808"/>
            <a:ext cx="395855"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13" name="TextBox 13"/>
          <p:cNvSpPr txBox="1"/>
          <p:nvPr/>
        </p:nvSpPr>
        <p:spPr>
          <a:xfrm>
            <a:off x="1641736" y="2429872"/>
            <a:ext cx="4120112"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投资者可以通过购买海外房地产获得租金收入和长期资本增值。</a:t>
            </a:r>
          </a:p>
        </p:txBody>
      </p:sp>
      <p:sp>
        <p:nvSpPr>
          <p:cNvPr id="14" name="TextBox 14"/>
          <p:cNvSpPr txBox="1"/>
          <p:nvPr/>
        </p:nvSpPr>
        <p:spPr>
          <a:xfrm>
            <a:off x="1641736" y="2158409"/>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国际房地产市场</a:t>
            </a:r>
          </a:p>
        </p:txBody>
      </p:sp>
      <p:sp>
        <p:nvSpPr>
          <p:cNvPr id="15" name="AutoShape 15"/>
          <p:cNvSpPr/>
          <p:nvPr/>
        </p:nvSpPr>
        <p:spPr>
          <a:xfrm>
            <a:off x="870036" y="3552810"/>
            <a:ext cx="584258" cy="584258"/>
          </a:xfrm>
          <a:prstGeom prst="ellipse">
            <a:avLst/>
          </a:prstGeom>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16" name="AutoShape 16"/>
          <p:cNvSpPr/>
          <p:nvPr/>
        </p:nvSpPr>
        <p:spPr>
          <a:xfrm>
            <a:off x="946292" y="3654420"/>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17" name="TextBox 17"/>
          <p:cNvSpPr txBox="1"/>
          <p:nvPr/>
        </p:nvSpPr>
        <p:spPr>
          <a:xfrm>
            <a:off x="1641736" y="3615528"/>
            <a:ext cx="4114800" cy="799744"/>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REITs为投资者提供了参与国际房地产市场的机会，无需直接拥有房产。</a:t>
            </a:r>
          </a:p>
        </p:txBody>
      </p:sp>
      <p:sp>
        <p:nvSpPr>
          <p:cNvPr id="18" name="TextBox 18"/>
          <p:cNvSpPr txBox="1"/>
          <p:nvPr/>
        </p:nvSpPr>
        <p:spPr>
          <a:xfrm>
            <a:off x="1641736" y="3344066"/>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房地产投资信托基金（REITs）</a:t>
            </a:r>
          </a:p>
        </p:txBody>
      </p:sp>
      <p:sp>
        <p:nvSpPr>
          <p:cNvPr id="19" name="AutoShape 19"/>
          <p:cNvSpPr/>
          <p:nvPr/>
        </p:nvSpPr>
        <p:spPr>
          <a:xfrm>
            <a:off x="865802" y="4701631"/>
            <a:ext cx="584258" cy="584258"/>
          </a:xfrm>
          <a:prstGeom prst="ellipse">
            <a:avLst/>
          </a:prstGeom>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sp>
        <p:nvSpPr>
          <p:cNvPr id="20" name="AutoShape 20"/>
          <p:cNvSpPr/>
          <p:nvPr/>
        </p:nvSpPr>
        <p:spPr>
          <a:xfrm>
            <a:off x="932957" y="4801125"/>
            <a:ext cx="453011" cy="368935"/>
          </a:xfrm>
          <a:prstGeom prst="rect">
            <a:avLst/>
          </a:prstGeom>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21" name="TextBox 21"/>
          <p:cNvSpPr txBox="1"/>
          <p:nvPr/>
        </p:nvSpPr>
        <p:spPr>
          <a:xfrm>
            <a:off x="1641736" y="4814363"/>
            <a:ext cx="4114800" cy="78656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投资者可以通过跨国房地产基金获得全球各地的优质房地产投资组合。</a:t>
            </a:r>
          </a:p>
        </p:txBody>
      </p:sp>
      <p:sp>
        <p:nvSpPr>
          <p:cNvPr id="22" name="TextBox 22"/>
          <p:cNvSpPr txBox="1"/>
          <p:nvPr/>
        </p:nvSpPr>
        <p:spPr>
          <a:xfrm>
            <a:off x="1641736" y="4542900"/>
            <a:ext cx="37814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跨国房地产基金</a:t>
            </a: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国际房地产投资</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其他国际投资工具</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国际期货和期权</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通过购买国际期货或期权合约，投资者可以获得赚取收益或对冲风险的机会。</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国际货币市场</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投资者可以通过购买外币或外汇市场上的金融工具，获得汇率风险的对冲或获取收益。</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国际投资的机遇与挑战</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04</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https://d.book118.com/067145131030006054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2024-09-28T09:05:40.594</cp:lastPrinted>
  <dcterms:created xsi:type="dcterms:W3CDTF">2024-09-28T01:05:40Z</dcterms:created>
  <dcterms:modified xsi:type="dcterms:W3CDTF">2024-09-28T01:05:42Z</dcterms:modified>
</cp:coreProperties>
</file>