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F56835-12BB-4CB6-8FF7-6A89CDF866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5D022-4A91-4C7E-AFE0-40288DE9F0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064EF0-43F8-4E88-AD29-DF1E4D4C8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FF7C8C-222E-4CC0-840E-ED955A8C5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4B0CE8-39FB-4A8F-BE1F-DE7F6C3CF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CE516F-B47F-461D-A081-CE5740B68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9454A0-3AE5-4F0B-A28B-42E4EFA2A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3F15C-0A88-4EE2-AA54-B9D02CE63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81EB12-3CFE-4C69-8A91-A80441038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7D938-6003-4847-B74D-E8AC70F5C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891C0-3D1A-440E-ACFF-5592BA015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501531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白衣天使护理PPT\n## 1.白衣天使的起源与历史\n### 1.1白衣天使的起源及背景\n### 1.2护理行业的发展历程\n### 1.3白衣天使在不同文化中的象征意义\n## 2.白衣天使的职责与要求\n### 2.1白衣天使的职责范围\n### 2.2白衣天使的职业道德要求\n### 2.3白衣天使的技能与知识要求\n## 3.白衣天使的工作环境与设备\n### 3.1医院环境设计与布局\n### 3.2白衣天使的工作设备与器械\n### 3.3白衣天使的工作流程与规范\n## 4.白衣天使的心理健康与压力管理\n### 4.1白衣天使的心理压力来源\n### 4.2白衣天使的心理调适方法\n### 4.3白衣天使的压力管理与支持系统\n## 5.白衣天使的成就与荣誉\n### 5.1白衣天使的杰出成就\n### 5.2白衣天使的荣誉与奖项\n### 5.3白衣天使的社会认可与尊重\n## 6.白衣天使的未来发展趋势\n### 6.1护理技术的创新与进步\n### 6.2白衣天使的职业发展与规划\n### 6.3全球护理行业的合作与交流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白衣天使护理PPT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白衣天使的起源与历史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2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白衣天使的起源可追溯到公元4世纪</a:t>
                </a:r>
                <a:endParaRPr/>
              </a:p>
            </p:txBody>
          </p:sp>
          <p:sp>
            <p:nvSpPr>
              <p:cNvPr id="23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基督教传教士为病人祈祷、照顾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体现了关爱与奉献精神</a:t>
                </a:r>
                <a:endParaRPr/>
              </a:p>
            </p:txBody>
          </p:sp>
        </p:grpSp>
        <p:grpSp>
          <p:nvGrpSpPr>
            <p:cNvPr id="23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19世纪护理事业的兴起</a:t>
                </a:r>
                <a:endParaRPr/>
              </a:p>
            </p:txBody>
          </p:sp>
          <p:sp>
            <p:nvSpPr>
              <p:cNvPr id="23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随着工业革命和医疗技术的发展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护理工作逐渐专业化</a:t>
                </a:r>
                <a:endParaRPr/>
              </a:p>
            </p:txBody>
          </p:sp>
        </p:grpSp>
        <p:grpSp>
          <p:nvGrpSpPr>
            <p:cNvPr id="23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南丁格尔创立现代护理学</a:t>
                </a:r>
                <a:endParaRPr/>
              </a:p>
            </p:txBody>
          </p:sp>
          <p:sp>
            <p:nvSpPr>
              <p:cNvPr id="23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19世纪中期，英国护士南丁格尔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提高了护理水平和护理教育</a:t>
                </a:r>
                <a:endParaRPr/>
              </a:p>
            </p:txBody>
          </p: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白衣天使的起源及背景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40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41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42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20世纪初的护理教育</a:t>
                </a:r>
                <a:endParaRPr/>
              </a:p>
            </p:txBody>
          </p:sp>
          <p:sp>
            <p:nvSpPr>
              <p:cNvPr id="244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美国、英国等国家开始设立护理学校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培养专业护理人才</a:t>
                </a:r>
                <a:endParaRPr/>
              </a:p>
            </p:txBody>
          </p:sp>
        </p:grpSp>
        <p:grpSp>
          <p:nvGrpSpPr>
            <p:cNvPr id="245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46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二战后护理行业的发展</a:t>
                </a:r>
                <a:endParaRPr/>
              </a:p>
            </p:txBody>
          </p:sp>
          <p:sp>
            <p:nvSpPr>
              <p:cNvPr id="24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护理服务范围扩大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护理技术不断创新</a:t>
                </a:r>
                <a:endParaRPr/>
              </a:p>
            </p:txBody>
          </p:sp>
        </p:grpSp>
        <p:grpSp>
          <p:nvGrpSpPr>
            <p:cNvPr id="249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50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21世纪护理行业的变革</a:t>
                </a:r>
                <a:endParaRPr/>
              </a:p>
            </p:txBody>
          </p:sp>
          <p:sp>
            <p:nvSpPr>
              <p:cNvPr id="25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互联网+护理、智能护理等新兴领域崛起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护理行业面临更多挑战与机遇</a:t>
                </a:r>
                <a:endParaRPr/>
              </a:p>
            </p:txBody>
          </p: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护理行业的发展历程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白衣天使在不同文化中的象征意义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57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西方文化中的白衣天使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象征纯洁、关爱与救赎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与宗教信仰紧密相连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东方文化中的白衣天使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象征仁爱、慈悲与智慧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体现中医文化中的天人合一观念</a:t>
                </a:r>
                <a:endParaRPr/>
              </a:p>
            </p:txBody>
          </p:sp>
          <p:pic>
            <p:nvPicPr>
              <p:cNvPr id="26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67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6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跨文化交流中的白衣天使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各国护理行业相互学习借鉴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共同为人类健康事业贡献力量</a:t>
                </a:r>
                <a:endParaRPr/>
              </a:p>
            </p:txBody>
          </p:sp>
          <p:pic>
            <p:nvPicPr>
              <p:cNvPr id="27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白衣天使的职责与要求</a:t>
            </a:r>
            <a:endParaRPr/>
          </a:p>
        </p:txBody>
      </p:sp>
      <p:sp>
        <p:nvSpPr>
          <p:cNvPr id="27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6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8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病人的护理与照顾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提供生活照顾、基本医疗护理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关注病人心理需求</a:t>
                </a:r>
                <a:endParaRPr/>
              </a:p>
            </p:txBody>
          </p:sp>
          <p:sp>
            <p:nvSpPr>
              <p:cNvPr id="281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2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病情观察与记录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观察病人病情变化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及时记录并报告给医生</a:t>
                </a:r>
                <a:endParaRPr/>
              </a:p>
            </p:txBody>
          </p:sp>
          <p:sp>
            <p:nvSpPr>
              <p:cNvPr id="285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6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医疗辅助工作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协助医生完成诊疗工作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参与手术、治疗等医疗活动</a:t>
                </a:r>
                <a:endParaRPr/>
              </a:p>
            </p:txBody>
          </p:sp>
          <p:sp>
            <p:nvSpPr>
              <p:cNvPr id="289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白衣天使的职责范围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9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96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97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98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保护病人隐私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尊重病人选择权</a:t>
                </a:r>
                <a:endParaRPr/>
              </a:p>
            </p:txBody>
          </p:sp>
          <p:sp>
            <p:nvSpPr>
              <p:cNvPr id="299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尊重病人权益</a:t>
                </a:r>
                <a:endParaRPr/>
              </a:p>
            </p:txBody>
          </p:sp>
        </p:grpSp>
        <p:grpSp>
          <p:nvGrpSpPr>
            <p:cNvPr id="300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30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诚实守信</a:t>
                </a:r>
                <a:endParaRPr/>
              </a:p>
            </p:txBody>
          </p:sp>
          <p:sp>
            <p:nvSpPr>
              <p:cNvPr id="30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严格遵守医嘱和护理规范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如实记录病人病情</a:t>
                </a:r>
                <a:endParaRPr/>
              </a:p>
            </p:txBody>
          </p:sp>
        </p:grpSp>
        <p:grpSp>
          <p:nvGrpSpPr>
            <p:cNvPr id="303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304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关爱病人</a:t>
                </a:r>
                <a:endParaRPr/>
              </a:p>
            </p:txBody>
          </p:sp>
          <p:sp>
            <p:nvSpPr>
              <p:cNvPr id="305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提供温馨、关爱的工作环境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关注病人心理需求</a:t>
                </a:r>
                <a:endParaRPr/>
              </a:p>
            </p:txBody>
          </p:sp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白衣天使的职业道德要求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07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8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9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3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3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3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掌握基本护理操作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了解护理新技术、新方法</a:t>
                </a:r>
                <a:endParaRPr/>
              </a:p>
            </p:txBody>
          </p:sp>
          <p:sp>
            <p:nvSpPr>
              <p:cNvPr id="3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专业护理技能</a:t>
                </a:r>
                <a:endParaRPr/>
              </a:p>
            </p:txBody>
          </p:sp>
        </p:grpSp>
        <p:grpSp>
          <p:nvGrpSpPr>
            <p:cNvPr id="3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熟悉常见病、多发病的诊断与治疗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了解基本药理知识</a:t>
                </a:r>
                <a:endParaRPr/>
              </a:p>
            </p:txBody>
          </p:sp>
          <p:sp>
            <p:nvSpPr>
              <p:cNvPr id="3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医学知识</a:t>
                </a:r>
                <a:endParaRPr/>
              </a:p>
            </p:txBody>
          </p:sp>
          <p:sp>
            <p:nvSpPr>
              <p:cNvPr id="3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与病人、家属建立良好沟通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与同事协作完成工作任务</a:t>
                </a:r>
                <a:endParaRPr/>
              </a:p>
            </p:txBody>
          </p:sp>
          <p:sp>
            <p:nvSpPr>
              <p:cNvPr id="3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人际沟通能力</a:t>
                </a:r>
                <a:endParaRPr/>
              </a:p>
            </p:txBody>
          </p:sp>
          <p:sp>
            <p:nvSpPr>
              <p:cNvPr id="3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白衣天使的技能与知识要求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白衣天使的工作环境与设备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病房环境</a:t>
                </a:r>
                <a:endParaRPr/>
              </a:p>
            </p:txBody>
          </p:sp>
          <p:sp>
            <p:nvSpPr>
              <p:cNvPr id="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宽敞、明亮、整洁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配备基本生活设施</a:t>
                </a:r>
                <a:endParaRPr/>
              </a:p>
            </p:txBody>
          </p:sp>
        </p:grpSp>
        <p:grpSp>
          <p:nvGrpSpPr>
            <p:cNvPr id="1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手术室环境</a:t>
                </a:r>
                <a:endParaRPr/>
              </a:p>
            </p:txBody>
          </p:sp>
          <p:sp>
            <p:nvSpPr>
              <p:cNvPr id="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无菌、清洁、安静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配备先进的医疗设备</a:t>
                </a:r>
                <a:endParaRPr/>
              </a:p>
            </p:txBody>
          </p:sp>
        </p:grpSp>
        <p:grpSp>
          <p:nvGrpSpPr>
            <p:cNvPr id="1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急诊室环境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便捷、高效、安全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配备急救设备和药品</a:t>
                </a:r>
                <a:endParaRPr/>
              </a:p>
            </p:txBody>
          </p:sp>
        </p:grpSp>
      </p:grpSp>
      <p:pic>
        <p:nvPicPr>
          <p:cNvPr id="2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医院环境设计与布局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床位、氧气瓶、血压计等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满足病人基本需求</a:t>
                </a:r>
                <a:endParaRPr/>
              </a:p>
            </p:txBody>
          </p:sp>
          <p:sp>
            <p:nvSpPr>
              <p:cNvPr id="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基本护理设备</a:t>
                </a:r>
                <a:endParaRPr/>
              </a:p>
            </p:txBody>
          </p:sp>
        </p:grpSp>
        <p:grpSp>
          <p:nvGrpSpPr>
            <p:cNvPr id="3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显微镜、心电图机等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协助医生完成诊疗工作</a:t>
                </a:r>
                <a:endParaRPr/>
              </a:p>
            </p:txBody>
          </p:sp>
          <p:sp>
            <p:nvSpPr>
              <p:cNvPr id="3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诊疗设备</a:t>
                </a:r>
                <a:endParaRPr/>
              </a:p>
            </p:txBody>
          </p:sp>
        </p:grpSp>
        <p:grpSp>
          <p:nvGrpSpPr>
            <p:cNvPr id="3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口罩、手套、防护服等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保护白衣天使和病人安全</a:t>
                </a:r>
                <a:endParaRPr/>
              </a:p>
            </p:txBody>
          </p:sp>
          <p:sp>
            <p:nvSpPr>
              <p:cNvPr id="3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防护设备</a:t>
                </a:r>
                <a:endParaRPr/>
              </a:p>
            </p:txBody>
          </p:sp>
        </p:grpSp>
      </p:grpSp>
      <p:pic>
        <p:nvPicPr>
          <p:cNvPr id="3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白衣天使的工作设备与器械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4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护理工作流程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接诊、评估、护理、记录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保证病人得到及时、有效的护理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护理操作规范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严格遵守操作规程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注重消毒隔离</a:t>
                </a:r>
                <a:endParaRPr/>
              </a:p>
            </p:txBody>
          </p:sp>
          <p:pic>
            <p:nvPicPr>
              <p:cNvPr id="5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5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护理记录规范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准确、及时记录病情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保护病人隐私</a:t>
                </a:r>
                <a:endParaRPr/>
              </a:p>
            </p:txBody>
          </p:sp>
          <p:pic>
            <p:nvPicPr>
              <p:cNvPr id="5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白衣天使的工作流程与规范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https://d.book118.com/067150153115006042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白衣天使护理PPT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2024-09-16T00:04:58.947</cp:lastPrinted>
  <dcterms:created xsi:type="dcterms:W3CDTF">2024-09-15T16:04:58Z</dcterms:created>
  <dcterms:modified xsi:type="dcterms:W3CDTF">2024-09-15T16:05:00Z</dcterms:modified>
</cp:coreProperties>
</file>