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SBBRJ+MS-UIGothic"/>
      <p:regular r:id="rId15"/>
    </p:embeddedFont>
    <p:embeddedFont>
      <p:font typeface="SJEGOO+WPHHWW+ArialMT"/>
      <p:regular r:id="rId16"/>
    </p:embeddedFont>
    <p:embeddedFont>
      <p:font typeface="QEEELA+BCBOPR+Arial-BoldMT"/>
      <p:regular r:id="rId17"/>
    </p:embeddedFont>
    <p:embeddedFont>
      <p:font typeface="NPPWVD+GHWHNQ+MicrosoftYaHei-Bold"/>
      <p:regular r:id="rId18"/>
    </p:embeddedFont>
    <p:embeddedFont>
      <p:font typeface="UJPTBA+TDWUSA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84B80-A622-4B0A-8B1D-B424AD035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AE07B-51BE-49EE-8E55-CF00962A6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25658-9A88-405E-AC22-490BC7CE7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DFE0E-1BFD-476C-BA7A-26FEDF0AF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CDA33-52CC-4C2B-999C-1C000EDF8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7D1813-7D71-4BFB-89C1-38C98D902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97ACF-DA34-4E4B-8CA8-A45CA0DE0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279ED-F490-4AF1-BA59-FDF33BD08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F7297-B85B-4575-A635-C47FF1DFB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846A8-32FD-4487-8943-219EEE449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C4E5F-D93D-42FD-80EE-CF9D9A8EE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5304210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ASBBRJ+MS-UIGothic"/>
                <a:cs typeface="ASBBRJ+MS-UIGothic"/>
              </a:rPr>
              <a:t>成本削减策略思考件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4919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SJEGOO+WPHHWW+ArialMT"/>
                <a:cs typeface="SJEGOO+WPHHWW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ASBBRJ+MS-UIGothic"/>
                <a:cs typeface="ASBBRJ+MS-UIGothic"/>
              </a:rPr>
              <a:t>成本构成分析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30405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SJEGOO+WPHHWW+ArialMT"/>
                <a:cs typeface="SJEGOO+WPHHWW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ASBBRJ+MS-UIGothic"/>
                <a:cs typeface="ASBBRJ+MS-UIGothic"/>
              </a:rPr>
              <a:t>成本削减策略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210300" y="3589210"/>
            <a:ext cx="4439861" cy="18811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SJEGOO+WPHHWW+ArialMT"/>
                <a:cs typeface="SJEGOO+WPHHWW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ASBBRJ+MS-UIGothic"/>
                <a:cs typeface="ASBBRJ+MS-UIGothic"/>
              </a:rPr>
              <a:t>成本削减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EACF"/>
                </a:solidFill>
                <a:latin typeface="ASBBRJ+MS-UIGothic"/>
                <a:cs typeface="ASBBRJ+MS-UIGothic"/>
              </a:rPr>
              <a:t>施步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SJEGOO+WPHHWW+ArialMT"/>
                <a:cs typeface="SJEGOO+WPHHWW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ASBBRJ+MS-UIGothic"/>
                <a:cs typeface="ASBBRJ+MS-UIGothic"/>
              </a:rPr>
              <a:t>成本削减的挑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EACF"/>
                </a:solidFill>
                <a:latin typeface="ASBBRJ+MS-UIGothic"/>
                <a:cs typeface="ASBBRJ+MS-UIGothic"/>
              </a:rPr>
              <a:t>与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FFEACF"/>
                </a:solidFill>
                <a:latin typeface="ASBBRJ+MS-UIGothic"/>
                <a:cs typeface="ASBBRJ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SJEGOO+WPHHWW+ArialMT"/>
                <a:cs typeface="SJEGOO+WPHHWW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ASBBRJ+MS-UIGothic"/>
                <a:cs typeface="ASBBRJ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QEEELA+BCBOPR+Arial-BoldMT"/>
                <a:cs typeface="QEEELA+BCBOPR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13070" y="4137893"/>
            <a:ext cx="202536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ASBBRJ+MS-UIGothic"/>
                <a:cs typeface="ASBBRJ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SBBRJ+MS-UIGothic"/>
                <a:cs typeface="ASBBRJ+MS-UIGothic"/>
              </a:rPr>
              <a:t>成本削减的必要性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SBBRJ+MS-UIGothic"/>
                <a:cs typeface="ASBBRJ+MS-UIGothic"/>
              </a:rPr>
              <a:t>企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FF960E"/>
                </a:solidFill>
                <a:latin typeface="ASBBRJ+MS-UIGothic"/>
                <a:cs typeface="ASBBRJ+MS-UIGothic"/>
              </a:rPr>
              <a:t>利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润</a:t>
            </a:r>
            <a:r>
              <a:rPr sz="2300" spc="25">
                <a:solidFill>
                  <a:srgbClr val="FF960E"/>
                </a:solidFill>
                <a:latin typeface="ASBBRJ+MS-UIGothic"/>
                <a:cs typeface="ASBBRJ+MS-UIGothic"/>
              </a:rPr>
              <a:t>空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间压缩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SBBRJ+MS-UIGothic"/>
                <a:cs typeface="ASBBRJ+MS-UIGothic"/>
              </a:rPr>
              <a:t>全球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经济环</a:t>
            </a:r>
            <a:r>
              <a:rPr sz="2300" spc="25">
                <a:solidFill>
                  <a:srgbClr val="FF960E"/>
                </a:solidFill>
                <a:latin typeface="ASBBRJ+MS-UIGothic"/>
                <a:cs typeface="ASBBRJ+MS-UIGothic"/>
              </a:rPr>
              <a:t>境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FF960E"/>
                </a:solidFill>
                <a:latin typeface="ASBBRJ+MS-UIGothic"/>
                <a:cs typeface="ASBBRJ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SBBRJ+MS-UIGothic"/>
                <a:cs typeface="ASBBRJ+MS-UIGothic"/>
              </a:rPr>
              <a:t>提升企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FF960E"/>
                </a:solidFill>
                <a:latin typeface="ASBBRJ+MS-UIGothic"/>
                <a:cs typeface="ASBBRJ+MS-UIGothic"/>
              </a:rPr>
              <a:t>运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营</a:t>
            </a:r>
            <a:r>
              <a:rPr sz="2300" spc="25">
                <a:solidFill>
                  <a:srgbClr val="FF960E"/>
                </a:solidFill>
                <a:latin typeface="ASBBRJ+MS-UIGothic"/>
                <a:cs typeface="ASBBRJ+MS-UIGothic"/>
              </a:rPr>
              <a:t>效率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SBBRJ+MS-UIGothic"/>
                <a:cs typeface="ASBBRJ+MS-UIGothic"/>
              </a:rPr>
              <a:t>成本削减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ASBBRJ+MS-UIGothic"/>
                <a:cs typeface="ASBBRJ+MS-UIGothic"/>
              </a:rPr>
              <a:t>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960E"/>
                </a:solidFill>
                <a:latin typeface="ASBBRJ+MS-UIGothic"/>
                <a:cs typeface="ASBBRJ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SBBRJ+MS-UIGothic"/>
                <a:cs typeface="ASBBRJ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ASBBRJ+MS-UIGothic"/>
                <a:cs typeface="ASBBRJ+MS-UIGothic"/>
              </a:rPr>
              <a:t>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ASBBRJ+MS-UIGothic"/>
                <a:cs typeface="ASBBRJ+MS-UIGothic"/>
              </a:rPr>
              <a:t>盈利能力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SBBRJ+MS-UIGothic"/>
                <a:cs typeface="ASBBRJ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ASBBRJ+MS-UIGothic"/>
                <a:cs typeface="ASBBRJ+MS-UIGothic"/>
              </a:rPr>
              <a:t>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ASBBRJ+MS-UIGothic"/>
                <a:cs typeface="ASBBRJ+MS-UIGothic"/>
              </a:rPr>
              <a:t>可持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2000">
                <a:solidFill>
                  <a:srgbClr val="FFFDFD"/>
                </a:solidFill>
                <a:latin typeface="ASBBRJ+MS-UIGothic"/>
                <a:cs typeface="ASBBRJ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有效的成本削减策略可以帮助企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低成本、提高利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，从而增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盈利能力。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合理的成本削减策略有助于企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业优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源配置、提高运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效率，从而促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的可持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SBBRJ+MS-UIGothic"/>
                <a:cs typeface="ASBBRJ+MS-UIGothic"/>
              </a:rPr>
              <a:t>提升企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业竞</a:t>
            </a:r>
            <a:r>
              <a:rPr sz="2000" spc="23">
                <a:solidFill>
                  <a:srgbClr val="FFFDFD"/>
                </a:solidFill>
                <a:latin typeface="ASBBRJ+MS-UIGothic"/>
                <a:cs typeface="ASBBRJ+MS-UIGothic"/>
              </a:rPr>
              <a:t>争力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在激烈的市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争中，通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成本削减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可以降低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品价格、提高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量，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从而提升企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QEEELA+BCBOPR+Arial-BoldMT"/>
                <a:cs typeface="QEEELA+BCBOPR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51020" y="4137893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ASBBRJ+MS-UIGothic"/>
                <a:cs typeface="ASBBRJ+MS-UIGothic"/>
              </a:rPr>
              <a:t>成本构成分析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SBBRJ+MS-UIGothic"/>
                <a:cs typeface="ASBBRJ+MS-UIGothic"/>
              </a:rPr>
              <a:t>直接成本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直接成本是指在生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程中直接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品的成本，如原材料、人工、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折旧等。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在制定成本削减策略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重点关注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直接成本的削减，通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化生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流程、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降低原材料消耗等方式降低直接成本。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476750" y="4550783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直接成本是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品成本的重要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成部分，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FFFDFD"/>
                </a:solidFill>
                <a:latin typeface="ASBBRJ+MS-UIGothic"/>
                <a:cs typeface="ASBBRJ+MS-UIGothic"/>
              </a:rPr>
              <a:t>品的定价和盈利具有直接影响。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FF960E"/>
                </a:solidFill>
                <a:latin typeface="ASBBRJ+MS-UIGothic"/>
                <a:cs typeface="ASBBRJ+MS-UIGothic"/>
              </a:rPr>
              <a:t>接成本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接成本是指在生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程中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用，如管理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用、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售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用等。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接成本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虽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然不直接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品成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本，但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的盈利状况也有重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要影响。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在成本削减策略中，也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视间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接成本的管控，通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化管理流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程、降低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用等方式降低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接成本。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SBBRJ+MS-UIGothic"/>
                <a:cs typeface="ASBBRJ+MS-UIGothic"/>
              </a:rPr>
              <a:t>固定成本与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变动</a:t>
            </a:r>
            <a:r>
              <a:rPr sz="3000">
                <a:solidFill>
                  <a:srgbClr val="FF960E"/>
                </a:solidFill>
                <a:latin typeface="ASBBRJ+MS-UIGothic"/>
                <a:cs typeface="ASBBRJ+MS-UIGothic"/>
              </a:rPr>
              <a:t>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固定成本是指在一定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期内不会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化的成本，如厂房租金、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折旧等。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63514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成本是指随着生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化而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化的成本，如原材料、人工等。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在制定成本削减策略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应综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合考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固定成本和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成本的管控，通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提高生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效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率、降低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FFFFFF"/>
                </a:solidFill>
                <a:latin typeface="ASBBRJ+MS-UIGothic"/>
                <a:cs typeface="ASBBRJ+MS-UIGothic"/>
              </a:rPr>
              <a:t>成本等方式降低整体成本。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QEEELA+BCBOPR+Arial-BoldMT"/>
                <a:cs typeface="QEEELA+BCBOPR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51020" y="4137893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ASBBRJ+MS-UIGothic"/>
                <a:cs typeface="ASBBRJ+MS-UIGothic"/>
              </a:rPr>
              <a:t>成本削减策略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https://d.book118.com/067153042104006053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ASBBRJ+MS-UIGothic</vt:lpstr>
      <vt:lpstr>SJEGOO+WPHHWW+ArialMT</vt:lpstr>
      <vt:lpstr>Times New Roman</vt:lpstr>
      <vt:lpstr>SimSun</vt:lpstr>
      <vt:lpstr>QEEELA+BCBOPR+Arial-BoldMT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2024-09-27T10:04:22.787</cp:lastPrinted>
  <dcterms:created xsi:type="dcterms:W3CDTF">2024-09-27T02:04:22Z</dcterms:created>
  <dcterms:modified xsi:type="dcterms:W3CDTF">2024-09-27T02:04:23Z</dcterms:modified>
</cp:coreProperties>
</file>