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0"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9A61D21-1826-4575-8A3D-7BB91EE2494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98" name="PlaceHolder 1"/>
          <p:cNvSpPr>
            <a:spLocks noGrp="1"/>
          </p:cNvSpPr>
          <p:nvPr>
            <p:ph type="sldImg"/>
          </p:nvPr>
        </p:nvSpPr>
        <p:spPr>
          <a:xfrm>
            <a:off x="685800" y="1143000"/>
            <a:ext cx="5486040" cy="3085920"/>
          </a:xfrm>
          <a:prstGeom prst="rect">
            <a:avLst/>
          </a:prstGeom>
          <a:ln w="0">
            <a:noFill/>
          </a:ln>
        </p:spPr>
      </p:sp>
      <p:sp>
        <p:nvSpPr>
          <p:cNvPr id="79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0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01" name="PlaceHolder 1"/>
          <p:cNvSpPr>
            <a:spLocks noGrp="1"/>
          </p:cNvSpPr>
          <p:nvPr>
            <p:ph type="sldImg"/>
          </p:nvPr>
        </p:nvSpPr>
        <p:spPr>
          <a:xfrm>
            <a:off x="685800" y="1143000"/>
            <a:ext cx="5486040" cy="3085920"/>
          </a:xfrm>
          <a:prstGeom prst="rect">
            <a:avLst/>
          </a:prstGeom>
          <a:ln w="0">
            <a:noFill/>
          </a:ln>
        </p:spPr>
      </p:sp>
      <p:sp>
        <p:nvSpPr>
          <p:cNvPr id="80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0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04" name="PlaceHolder 1"/>
          <p:cNvSpPr>
            <a:spLocks noGrp="1"/>
          </p:cNvSpPr>
          <p:nvPr>
            <p:ph type="sldImg"/>
          </p:nvPr>
        </p:nvSpPr>
        <p:spPr>
          <a:xfrm>
            <a:off x="685800" y="1143000"/>
            <a:ext cx="5486040" cy="3085920"/>
          </a:xfrm>
          <a:prstGeom prst="rect">
            <a:avLst/>
          </a:prstGeom>
          <a:ln w="0">
            <a:noFill/>
          </a:ln>
        </p:spPr>
      </p:sp>
      <p:sp>
        <p:nvSpPr>
          <p:cNvPr id="80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0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07" name="PlaceHolder 1"/>
          <p:cNvSpPr>
            <a:spLocks noGrp="1"/>
          </p:cNvSpPr>
          <p:nvPr>
            <p:ph type="sldImg"/>
          </p:nvPr>
        </p:nvSpPr>
        <p:spPr>
          <a:xfrm>
            <a:off x="685800" y="1143000"/>
            <a:ext cx="5486040" cy="3085920"/>
          </a:xfrm>
          <a:prstGeom prst="rect">
            <a:avLst/>
          </a:prstGeom>
          <a:ln w="0">
            <a:noFill/>
          </a:ln>
        </p:spPr>
      </p:sp>
      <p:sp>
        <p:nvSpPr>
          <p:cNvPr id="80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0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10" name="PlaceHolder 1"/>
          <p:cNvSpPr>
            <a:spLocks noGrp="1"/>
          </p:cNvSpPr>
          <p:nvPr>
            <p:ph type="sldImg"/>
          </p:nvPr>
        </p:nvSpPr>
        <p:spPr>
          <a:xfrm>
            <a:off x="685800" y="1143000"/>
            <a:ext cx="5486040" cy="3085920"/>
          </a:xfrm>
          <a:prstGeom prst="rect">
            <a:avLst/>
          </a:prstGeom>
          <a:ln w="0">
            <a:noFill/>
          </a:ln>
        </p:spPr>
      </p:sp>
      <p:sp>
        <p:nvSpPr>
          <p:cNvPr id="81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1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64E37A-454F-4280-999B-062BB8096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51DEE9-9E4A-4FF4-B419-1D194AC484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AEFDF8-FB17-4EB6-A052-D73CECF4A5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29A5E5-6EB7-4A5C-8935-A39FA7333E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04AE97-6614-4695-8F58-E148AECFFF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8977AF-6E88-42D6-92DE-D74BA5FDB4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188DE9-A554-4260-84C5-1CCFB7DAF9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4496F8-8193-48FA-BAD0-70F2D8FF51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C2784C-0AED-40BF-B0BA-574D87E664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836E37-6190-4EEE-B670-018B1B17A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81D49E-DB2B-45DB-8DFF-A3ECCD675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C665034-7EF0-46BE-829F-A158DA85FAC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27C730F-B366-4753-AC87-68B56D66BE8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163014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C00000"/>
                </a:solidFill>
                <a:latin typeface="Arial"/>
                <a:ea typeface="微软雅黑"/>
              </a:rPr>
              <a:t>乌头碱中毒查房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3494880" y="3492360"/>
            <a:ext cx="767880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506520" y="332280"/>
            <a:ext cx="5297760" cy="5297760"/>
          </a:xfrm>
          <a:prstGeom prst="ellipse">
            <a:avLst/>
          </a:prstGeom>
          <a:solidFill>
            <a:srgbClr val="EB554D">
              <a:alpha val="25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1147320" y="973080"/>
            <a:ext cx="4016160" cy="4016160"/>
          </a:xfrm>
          <a:prstGeom prst="ellipse">
            <a:avLst/>
          </a:prstGeom>
          <a:solidFill>
            <a:schemeClr val="accent6">
              <a:lumMod val="75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2058120" y="235908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a:t>
            </a:r>
            <a:r>
              <a:rPr lang="zh-CN" sz="2400" b="1" strike="noStrike" spc="-1">
                <a:solidFill>
                  <a:srgbClr val="EB554D"/>
                </a:solidFill>
                <a:latin typeface="微软雅黑"/>
                <a:ea typeface="微软雅黑"/>
              </a:rPr>
              <a:t>章  乌头碱中毒简介</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a:t>
            </a:r>
            <a:r>
              <a:rPr lang="zh-CN" sz="2400" b="1" strike="noStrike" spc="-1">
                <a:solidFill>
                  <a:srgbClr val="EB554D"/>
                </a:solidFill>
                <a:latin typeface="微软雅黑"/>
                <a:ea typeface="微软雅黑"/>
              </a:rPr>
              <a:t>章  乌头碱中毒的诊断</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3</a:t>
            </a:r>
            <a:r>
              <a:rPr lang="zh-CN" sz="2400" b="1" strike="noStrike" spc="-1">
                <a:solidFill>
                  <a:srgbClr val="EB554D"/>
                </a:solidFill>
                <a:latin typeface="微软雅黑"/>
                <a:ea typeface="微软雅黑"/>
              </a:rPr>
              <a:t>章  乌头碱中毒的治疗</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4</a:t>
            </a:r>
            <a:r>
              <a:rPr lang="zh-CN" sz="2400" b="1" strike="noStrike" spc="-1">
                <a:solidFill>
                  <a:srgbClr val="EB554D"/>
                </a:solidFill>
                <a:latin typeface="微软雅黑"/>
                <a:ea typeface="微软雅黑"/>
              </a:rPr>
              <a:t>章  乌头碱中毒的预防</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5</a:t>
            </a:r>
            <a:r>
              <a:rPr lang="zh-CN" sz="2400" b="1" strike="noStrike" spc="-1">
                <a:solidFill>
                  <a:srgbClr val="EB554D"/>
                </a:solidFill>
                <a:latin typeface="微软雅黑"/>
                <a:ea typeface="微软雅黑"/>
              </a:rPr>
              <a:t>章  乌头碱中毒的并发症管理</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6</a:t>
            </a:r>
            <a:r>
              <a:rPr lang="zh-CN" sz="2400" b="1" strike="noStrike" spc="-1">
                <a:solidFill>
                  <a:srgbClr val="EB554D"/>
                </a:solidFill>
                <a:latin typeface="微软雅黑"/>
                <a:ea typeface="微软雅黑"/>
              </a:rPr>
              <a:t>章  乌头碱中毒的预后评估</a:t>
            </a:r>
            <a:endParaRPr lang="en-US" sz="2400" b="0" strike="noStrike" spc="-1">
              <a:solidFill>
                <a:srgbClr val="000000"/>
              </a:solidFill>
              <a:latin typeface="Arial"/>
            </a:endParaRPr>
          </a:p>
          <a:p>
            <a:pPr defTabSz="914400">
              <a:lnSpc>
                <a:spcPct val="100000"/>
              </a:lnSpc>
            </a:pPr>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7</a:t>
            </a:r>
            <a:r>
              <a:rPr lang="zh-CN" sz="2400" b="1" strike="noStrike" spc="-1">
                <a:solidFill>
                  <a:srgbClr val="EB554D"/>
                </a:solidFill>
                <a:latin typeface="微软雅黑"/>
                <a:ea typeface="微软雅黑"/>
              </a:rPr>
              <a:t>章  总结与展望</a:t>
            </a:r>
            <a:endParaRPr lang="en-US" sz="2400" b="0" strike="noStrike" spc="-1">
              <a:solidFill>
                <a:srgbClr val="000000"/>
              </a:solidFill>
              <a:latin typeface="Arial"/>
            </a:endParaRPr>
          </a:p>
        </p:txBody>
      </p:sp>
      <p:sp>
        <p:nvSpPr>
          <p:cNvPr id="79" name="TextBox 5"/>
          <p:cNvSpPr/>
          <p:nvPr/>
        </p:nvSpPr>
        <p:spPr>
          <a:xfrm>
            <a:off x="1511640" y="15256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1</a:t>
            </a:r>
            <a:r>
              <a:rPr lang="zh-CN" sz="4000" b="1" strike="noStrike" spc="299">
                <a:solidFill>
                  <a:srgbClr val="EB554D"/>
                </a:solidFill>
                <a:latin typeface="Arial"/>
                <a:ea typeface="微软雅黑"/>
              </a:rPr>
              <a:t>章 乌头碱中毒简介</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乌头碱中毒概述</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乌头碱中毒是一种常见的植物中毒病，由误食或接触含有乌头碱的植物导致。乌头碱是一种毒性很强的生物碱，对人体健康造成严重危害。</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2</a:t>
            </a:r>
            <a:r>
              <a:rPr lang="zh-CN" sz="4000" b="1" strike="noStrike" spc="299">
                <a:solidFill>
                  <a:srgbClr val="EB554D"/>
                </a:solidFill>
                <a:latin typeface="Arial"/>
                <a:ea typeface="微软雅黑"/>
              </a:rPr>
              <a:t>章 乌头碱中毒的诊断</a:t>
            </a:r>
            <a:endParaRPr lang="en-US" sz="40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9"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0"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31"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32"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3"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4"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5"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36"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3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乌头碱中毒的临床诊断</a:t>
            </a:r>
            <a:endParaRPr lang="en-US" sz="3600" b="0" strike="noStrike" spc="-1">
              <a:solidFill>
                <a:srgbClr val="000000"/>
              </a:solidFill>
              <a:latin typeface="Arial"/>
            </a:endParaRPr>
          </a:p>
        </p:txBody>
      </p:sp>
      <p:sp>
        <p:nvSpPr>
          <p:cNvPr id="13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乌头碱中毒的临床诊断主要依靠患者的症状表现和对致病植物的接触史进行综合分析，同时也可以通过检测体液中的乌头碱浓度来确诊。在诊断过程中，医生需要注意观察患者的呕吐、腹痛等症状，及时进行相应处理。</a:t>
            </a:r>
            <a:endParaRPr lang="en-US" sz="1800" b="0" strike="noStrike" spc="-1">
              <a:solidFill>
                <a:srgbClr val="000000"/>
              </a:solidFill>
              <a:latin typeface="Arial"/>
            </a:endParaRPr>
          </a:p>
        </p:txBody>
      </p:sp>
      <p:sp>
        <p:nvSpPr>
          <p:cNvPr id="14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41" name="Group 15"/>
          <p:cNvGrpSpPr/>
          <p:nvPr/>
        </p:nvGrpSpPr>
        <p:grpSpPr>
          <a:xfrm>
            <a:off x="431640" y="396000"/>
            <a:ext cx="514800" cy="439200"/>
            <a:chOff x="431640" y="396000"/>
            <a:chExt cx="514800" cy="439200"/>
          </a:xfrm>
        </p:grpSpPr>
        <p:sp>
          <p:nvSpPr>
            <p:cNvPr id="142"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3"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4"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5"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6"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7"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8"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9"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0"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1"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2"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3"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4"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5"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6"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7"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8"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9"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0"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1"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6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 name="AutoShape 2"/>
          <p:cNvSpPr/>
          <p:nvPr/>
        </p:nvSpPr>
        <p:spPr>
          <a:xfrm>
            <a:off x="905436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64" name="AutoShape 2"/>
          <p:cNvSpPr/>
          <p:nvPr/>
        </p:nvSpPr>
        <p:spPr>
          <a:xfrm>
            <a:off x="631188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65" name="AutoShape 2"/>
          <p:cNvSpPr/>
          <p:nvPr/>
        </p:nvSpPr>
        <p:spPr>
          <a:xfrm>
            <a:off x="356940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66" name="AutoShape 2"/>
          <p:cNvSpPr/>
          <p:nvPr/>
        </p:nvSpPr>
        <p:spPr>
          <a:xfrm>
            <a:off x="729720" y="2164680"/>
            <a:ext cx="2388600" cy="285156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167"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腹部</a:t>
            </a:r>
            <a:r>
              <a:rPr lang="en-US" sz="2000" b="1" strike="noStrike" spc="-1">
                <a:solidFill>
                  <a:srgbClr val="EB554D"/>
                </a:solidFill>
                <a:latin typeface="微软雅黑"/>
                <a:ea typeface="微软雅黑"/>
              </a:rPr>
              <a:t>B</a:t>
            </a:r>
            <a:r>
              <a:rPr lang="zh-CN" sz="2000" b="1" strike="noStrike" spc="-1">
                <a:solidFill>
                  <a:srgbClr val="EB554D"/>
                </a:solidFill>
                <a:latin typeface="微软雅黑"/>
                <a:ea typeface="微软雅黑"/>
              </a:rPr>
              <a:t>超</a:t>
            </a:r>
            <a:endParaRPr lang="en-US" sz="2000" b="0" strike="noStrike" spc="-1">
              <a:solidFill>
                <a:srgbClr val="000000"/>
              </a:solidFill>
              <a:latin typeface="Arial"/>
            </a:endParaRPr>
          </a:p>
        </p:txBody>
      </p:sp>
      <p:sp>
        <p:nvSpPr>
          <p:cNvPr id="169"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检查内脏损害</a:t>
            </a:r>
            <a:endParaRPr lang="en-US" sz="1600" b="0" strike="noStrike" spc="-1">
              <a:solidFill>
                <a:srgbClr val="000000"/>
              </a:solidFill>
              <a:latin typeface="Arial"/>
            </a:endParaRPr>
          </a:p>
        </p:txBody>
      </p:sp>
      <p:sp>
        <p:nvSpPr>
          <p:cNvPr id="170"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EB554D"/>
                </a:solidFill>
                <a:latin typeface="微软雅黑"/>
                <a:ea typeface="微软雅黑"/>
              </a:rPr>
              <a:t> </a:t>
            </a:r>
            <a:endParaRPr lang="en-US" sz="2000" b="0" strike="noStrike" spc="-1">
              <a:solidFill>
                <a:srgbClr val="000000"/>
              </a:solidFill>
              <a:latin typeface="Arial"/>
            </a:endParaRPr>
          </a:p>
        </p:txBody>
      </p:sp>
      <p:sp>
        <p:nvSpPr>
          <p:cNvPr id="172"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173"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EB554D"/>
                </a:solidFill>
                <a:latin typeface="微软雅黑"/>
                <a:ea typeface="微软雅黑"/>
              </a:rPr>
              <a:t> </a:t>
            </a:r>
            <a:endParaRPr lang="en-US" sz="2000" b="0" strike="noStrike" spc="-1">
              <a:solidFill>
                <a:srgbClr val="000000"/>
              </a:solidFill>
              <a:latin typeface="Arial"/>
            </a:endParaRPr>
          </a:p>
        </p:txBody>
      </p:sp>
      <p:sp>
        <p:nvSpPr>
          <p:cNvPr id="175"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17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乌头碱中毒的影像学检查</a:t>
            </a:r>
            <a:endParaRPr lang="en-US" sz="3000" b="0" strike="noStrike" spc="-1">
              <a:solidFill>
                <a:schemeClr val="dk1"/>
              </a:solidFill>
              <a:latin typeface="Arial"/>
            </a:endParaRPr>
          </a:p>
        </p:txBody>
      </p:sp>
      <p:sp>
        <p:nvSpPr>
          <p:cNvPr id="177"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头部</a:t>
            </a:r>
            <a:r>
              <a:rPr lang="en-US" sz="2000" b="1" strike="noStrike" spc="-1">
                <a:solidFill>
                  <a:srgbClr val="EB554D"/>
                </a:solidFill>
                <a:latin typeface="微软雅黑"/>
                <a:ea typeface="微软雅黑"/>
              </a:rPr>
              <a:t>CT</a:t>
            </a:r>
            <a:endParaRPr lang="en-US" sz="2000" b="0" strike="noStrike" spc="-1">
              <a:solidFill>
                <a:srgbClr val="000000"/>
              </a:solidFill>
              <a:latin typeface="Arial"/>
            </a:endParaRPr>
          </a:p>
        </p:txBody>
      </p:sp>
      <p:sp>
        <p:nvSpPr>
          <p:cNvPr id="179"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评估脑部损伤</a:t>
            </a:r>
            <a:endParaRPr lang="en-US" sz="1600" b="0" strike="noStrike" spc="-1">
              <a:solidFill>
                <a:srgbClr val="000000"/>
              </a:solidFill>
              <a:latin typeface="Arial"/>
            </a:endParaRPr>
          </a:p>
        </p:txBody>
      </p:sp>
      <p:grpSp>
        <p:nvGrpSpPr>
          <p:cNvPr id="180" name="Group 15"/>
          <p:cNvGrpSpPr/>
          <p:nvPr/>
        </p:nvGrpSpPr>
        <p:grpSpPr>
          <a:xfrm>
            <a:off x="435960" y="378720"/>
            <a:ext cx="515160" cy="439560"/>
            <a:chOff x="435960" y="378720"/>
            <a:chExt cx="515160" cy="439560"/>
          </a:xfrm>
        </p:grpSpPr>
        <p:sp>
          <p:nvSpPr>
            <p:cNvPr id="181"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2"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3"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4"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5"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6"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7"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8"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9"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0"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91"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2"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3"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4"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5"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96"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7"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8"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9"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0"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01"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202"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203"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204"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6"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7"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8"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9"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0"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1"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12"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乌头碱中毒的诊断注意事项</a:t>
            </a:r>
            <a:endParaRPr lang="en-US" sz="3600" b="0" strike="noStrike" spc="-1">
              <a:solidFill>
                <a:srgbClr val="000000"/>
              </a:solidFill>
              <a:latin typeface="Arial"/>
            </a:endParaRPr>
          </a:p>
        </p:txBody>
      </p:sp>
      <p:sp>
        <p:nvSpPr>
          <p:cNvPr id="21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在诊断乌头碱中毒时，除了注意患者的症状和检查结果外，还需排除其他可能导致类似症状的疾病，确保诊断的准确性。医生需要密切观察患者的病情变化，及时调整诊疗方案，提高治疗成功率。</a:t>
            </a:r>
            <a:endParaRPr lang="en-US" sz="1800" b="0" strike="noStrike" spc="-1">
              <a:solidFill>
                <a:srgbClr val="000000"/>
              </a:solidFill>
              <a:latin typeface="Arial"/>
            </a:endParaRPr>
          </a:p>
        </p:txBody>
      </p:sp>
      <p:sp>
        <p:nvSpPr>
          <p:cNvPr id="2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17" name="Group 15"/>
          <p:cNvGrpSpPr/>
          <p:nvPr/>
        </p:nvGrpSpPr>
        <p:grpSpPr>
          <a:xfrm>
            <a:off x="431640" y="396000"/>
            <a:ext cx="514800" cy="439200"/>
            <a:chOff x="431640" y="396000"/>
            <a:chExt cx="514800" cy="439200"/>
          </a:xfrm>
        </p:grpSpPr>
        <p:sp>
          <p:nvSpPr>
            <p:cNvPr id="218"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9"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0"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1"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2"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3"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4"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5"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6"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7"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8"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9"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0"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1"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2"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3"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4"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5"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6"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7"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3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9" name="AutoShape 2"/>
          <p:cNvSpPr/>
          <p:nvPr/>
        </p:nvSpPr>
        <p:spPr>
          <a:xfrm>
            <a:off x="905436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40" name="AutoShape 2"/>
          <p:cNvSpPr/>
          <p:nvPr/>
        </p:nvSpPr>
        <p:spPr>
          <a:xfrm>
            <a:off x="631188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41" name="AutoShape 2"/>
          <p:cNvSpPr/>
          <p:nvPr/>
        </p:nvSpPr>
        <p:spPr>
          <a:xfrm>
            <a:off x="356940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42" name="AutoShape 2"/>
          <p:cNvSpPr/>
          <p:nvPr/>
        </p:nvSpPr>
        <p:spPr>
          <a:xfrm>
            <a:off x="729720" y="2164680"/>
            <a:ext cx="2388600" cy="285156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243"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4"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排除其他疾病</a:t>
            </a:r>
            <a:endParaRPr lang="en-US" sz="2000" b="0" strike="noStrike" spc="-1">
              <a:solidFill>
                <a:srgbClr val="000000"/>
              </a:solidFill>
              <a:latin typeface="Arial"/>
            </a:endParaRPr>
          </a:p>
        </p:txBody>
      </p:sp>
      <p:sp>
        <p:nvSpPr>
          <p:cNvPr id="245"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确保诊断准确性</a:t>
            </a:r>
            <a:endParaRPr lang="en-US" sz="1600" b="0" strike="noStrike" spc="-1">
              <a:solidFill>
                <a:srgbClr val="000000"/>
              </a:solidFill>
              <a:latin typeface="Arial"/>
            </a:endParaRPr>
          </a:p>
        </p:txBody>
      </p:sp>
      <p:sp>
        <p:nvSpPr>
          <p:cNvPr id="246"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7"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密切观察患者</a:t>
            </a:r>
            <a:endParaRPr lang="en-US" sz="2000" b="0" strike="noStrike" spc="-1">
              <a:solidFill>
                <a:srgbClr val="000000"/>
              </a:solidFill>
              <a:latin typeface="Arial"/>
            </a:endParaRPr>
          </a:p>
        </p:txBody>
      </p:sp>
      <p:sp>
        <p:nvSpPr>
          <p:cNvPr id="248"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提高治疗成功率</a:t>
            </a:r>
            <a:endParaRPr lang="en-US" sz="1600" b="0" strike="noStrike" spc="-1">
              <a:solidFill>
                <a:srgbClr val="000000"/>
              </a:solidFill>
              <a:latin typeface="Arial"/>
            </a:endParaRPr>
          </a:p>
        </p:txBody>
      </p:sp>
      <p:sp>
        <p:nvSpPr>
          <p:cNvPr id="249"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0"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EB554D"/>
                </a:solidFill>
                <a:latin typeface="微软雅黑"/>
                <a:ea typeface="微软雅黑"/>
              </a:rPr>
              <a:t> </a:t>
            </a:r>
            <a:endParaRPr lang="en-US" sz="2000" b="0" strike="noStrike" spc="-1">
              <a:solidFill>
                <a:srgbClr val="000000"/>
              </a:solidFill>
              <a:latin typeface="Arial"/>
            </a:endParaRPr>
          </a:p>
        </p:txBody>
      </p:sp>
      <p:sp>
        <p:nvSpPr>
          <p:cNvPr id="251"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5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乌头碱中毒的诊断注意事项</a:t>
            </a:r>
            <a:endParaRPr lang="en-US" sz="3000" b="0" strike="noStrike" spc="-1">
              <a:solidFill>
                <a:schemeClr val="dk1"/>
              </a:solidFill>
              <a:latin typeface="Arial"/>
            </a:endParaRPr>
          </a:p>
        </p:txBody>
      </p:sp>
      <p:sp>
        <p:nvSpPr>
          <p:cNvPr id="253"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4"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观察病情变化</a:t>
            </a:r>
            <a:endParaRPr lang="en-US" sz="2000" b="0" strike="noStrike" spc="-1">
              <a:solidFill>
                <a:srgbClr val="000000"/>
              </a:solidFill>
              <a:latin typeface="Arial"/>
            </a:endParaRPr>
          </a:p>
        </p:txBody>
      </p:sp>
      <p:sp>
        <p:nvSpPr>
          <p:cNvPr id="255"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随时调整治疗方案</a:t>
            </a:r>
            <a:endParaRPr lang="en-US" sz="1600" b="0" strike="noStrike" spc="-1">
              <a:solidFill>
                <a:srgbClr val="000000"/>
              </a:solidFill>
              <a:latin typeface="Arial"/>
            </a:endParaRPr>
          </a:p>
        </p:txBody>
      </p:sp>
      <p:grpSp>
        <p:nvGrpSpPr>
          <p:cNvPr id="256" name="Group 15"/>
          <p:cNvGrpSpPr/>
          <p:nvPr/>
        </p:nvGrpSpPr>
        <p:grpSpPr>
          <a:xfrm>
            <a:off x="435960" y="378720"/>
            <a:ext cx="515160" cy="439560"/>
            <a:chOff x="435960" y="378720"/>
            <a:chExt cx="515160" cy="439560"/>
          </a:xfrm>
        </p:grpSpPr>
        <p:sp>
          <p:nvSpPr>
            <p:cNvPr id="257"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8"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9"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0"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1"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2"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3"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4"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5"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6"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7"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8"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9"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0"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1"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2"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3"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4"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5"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6"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77"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278"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279"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280"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1"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282"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第三章 乌头碱中毒的治疗</a:t>
            </a:r>
            <a:endParaRPr lang="en-US" sz="4000" b="0" strike="noStrike" spc="-1">
              <a:solidFill>
                <a:schemeClr val="dk1"/>
              </a:solidFill>
              <a:latin typeface="Arial"/>
            </a:endParaRPr>
          </a:p>
        </p:txBody>
      </p:sp>
      <p:sp>
        <p:nvSpPr>
          <p:cNvPr id="2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4"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5"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6"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7"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8"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9"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0"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91"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9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乌头碱中毒的急救措施</a:t>
            </a:r>
            <a:endParaRPr lang="en-US" sz="3600" b="0" strike="noStrike" spc="-1">
              <a:solidFill>
                <a:srgbClr val="000000"/>
              </a:solidFill>
              <a:latin typeface="Arial"/>
            </a:endParaRPr>
          </a:p>
        </p:txBody>
      </p:sp>
      <p:sp>
        <p:nvSpPr>
          <p:cNvPr id="29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乌头碱中毒患者急需进行急救处理，包括立即洗胃以清除毒物、使用解毒药物、给予支持治疗等措施，以减轻中毒症状和救治患者。</a:t>
            </a:r>
            <a:endParaRPr lang="en-US" sz="1800" b="0" strike="noStrike" spc="-1">
              <a:solidFill>
                <a:srgbClr val="000000"/>
              </a:solidFill>
              <a:latin typeface="Arial"/>
            </a:endParaRPr>
          </a:p>
        </p:txBody>
      </p:sp>
      <p:sp>
        <p:nvSpPr>
          <p:cNvPr id="29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96" name="Group 15"/>
          <p:cNvGrpSpPr/>
          <p:nvPr/>
        </p:nvGrpSpPr>
        <p:grpSpPr>
          <a:xfrm>
            <a:off x="431640" y="396000"/>
            <a:ext cx="514800" cy="439200"/>
            <a:chOff x="431640" y="396000"/>
            <a:chExt cx="514800" cy="439200"/>
          </a:xfrm>
        </p:grpSpPr>
        <p:sp>
          <p:nvSpPr>
            <p:cNvPr id="297"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8"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9"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0"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1"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2"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3"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4"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5"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6"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7"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8"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9"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0"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1"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2"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3"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4"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5"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6"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1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8"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9"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0"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1"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乌头碱中毒的治疗对比</a:t>
            </a:r>
            <a:endParaRPr lang="en-US" sz="3000" b="0" strike="noStrike" spc="-1">
              <a:solidFill>
                <a:schemeClr val="dk1"/>
              </a:solidFill>
              <a:latin typeface="Arial"/>
            </a:endParaRPr>
          </a:p>
        </p:txBody>
      </p:sp>
      <p:grpSp>
        <p:nvGrpSpPr>
          <p:cNvPr id="323" name="Group 15"/>
          <p:cNvGrpSpPr/>
          <p:nvPr/>
        </p:nvGrpSpPr>
        <p:grpSpPr>
          <a:xfrm>
            <a:off x="435960" y="378720"/>
            <a:ext cx="515160" cy="439560"/>
            <a:chOff x="435960" y="378720"/>
            <a:chExt cx="515160" cy="439560"/>
          </a:xfrm>
        </p:grpSpPr>
        <p:sp>
          <p:nvSpPr>
            <p:cNvPr id="324"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5"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6"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7"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8"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9"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0"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1"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2"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3"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4"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5"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6"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7"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8"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9"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0"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1"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2"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3"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44"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急救措施</a:t>
            </a:r>
            <a:endParaRPr lang="en-US" sz="2000" b="0" strike="noStrike" spc="-1">
              <a:solidFill>
                <a:srgbClr val="000000"/>
              </a:solidFill>
              <a:latin typeface="Arial"/>
            </a:endParaRPr>
          </a:p>
        </p:txBody>
      </p:sp>
      <p:sp>
        <p:nvSpPr>
          <p:cNvPr id="345"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洗胃</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应用解毒药物</a:t>
            </a:r>
            <a:endParaRPr lang="en-US" sz="1600" b="0" strike="noStrike" spc="-1">
              <a:solidFill>
                <a:srgbClr val="000000"/>
              </a:solidFill>
              <a:latin typeface="Arial"/>
            </a:endParaRPr>
          </a:p>
        </p:txBody>
      </p:sp>
      <p:sp>
        <p:nvSpPr>
          <p:cNvPr id="346"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药物治疗</a:t>
            </a:r>
            <a:endParaRPr lang="en-US" sz="2000" b="0" strike="noStrike" spc="-1">
              <a:solidFill>
                <a:srgbClr val="000000"/>
              </a:solidFill>
              <a:latin typeface="Arial"/>
            </a:endParaRPr>
          </a:p>
        </p:txBody>
      </p:sp>
      <p:sp>
        <p:nvSpPr>
          <p:cNvPr id="347"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解毒药物</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对症治疗药物</a:t>
            </a:r>
            <a:endParaRPr lang="en-US" sz="1600" b="0" strike="noStrike" spc="-1">
              <a:solidFill>
                <a:srgbClr val="000000"/>
              </a:solidFill>
              <a:latin typeface="Arial"/>
            </a:endParaRPr>
          </a:p>
        </p:txBody>
      </p:sp>
      <p:sp>
        <p:nvSpPr>
          <p:cNvPr id="348"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支持治疗</a:t>
            </a:r>
            <a:endParaRPr lang="en-US" sz="2000" b="0" strike="noStrike" spc="-1">
              <a:solidFill>
                <a:srgbClr val="000000"/>
              </a:solidFill>
              <a:latin typeface="Arial"/>
            </a:endParaRPr>
          </a:p>
        </p:txBody>
      </p:sp>
      <p:sp>
        <p:nvSpPr>
          <p:cNvPr id="349"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维持水电解质平衡</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保持呼吸通畅</a:t>
            </a:r>
            <a:endParaRPr lang="en-US" sz="1600" b="0" strike="noStrike" spc="-1">
              <a:solidFill>
                <a:srgbClr val="000000"/>
              </a:solidFill>
              <a:latin typeface="Arial"/>
            </a:endParaRPr>
          </a:p>
        </p:txBody>
      </p:sp>
      <p:sp>
        <p:nvSpPr>
          <p:cNvPr id="350"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后续处理</a:t>
            </a:r>
            <a:endParaRPr lang="en-US" sz="2000" b="0" strike="noStrike" spc="-1">
              <a:solidFill>
                <a:srgbClr val="000000"/>
              </a:solidFill>
              <a:latin typeface="Arial"/>
            </a:endParaRPr>
          </a:p>
        </p:txBody>
      </p:sp>
      <p:sp>
        <p:nvSpPr>
          <p:cNvPr id="351"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密切观察病情变化</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加强营养调理</a:t>
            </a:r>
            <a:endParaRPr lang="en-US" sz="1600" b="0" strike="noStrike" spc="-1">
              <a:solidFill>
                <a:srgbClr val="000000"/>
              </a:solidFill>
              <a:latin typeface="Arial"/>
            </a:endParaRPr>
          </a:p>
        </p:txBody>
      </p:sp>
      <p:sp>
        <p:nvSpPr>
          <p:cNvPr id="352"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3"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04</a:t>
            </a:r>
            <a:endParaRPr lang="en-US" sz="3600" b="0" strike="noStrike" spc="148">
              <a:solidFill>
                <a:schemeClr val="dk1">
                  <a:lumMod val="65000"/>
                  <a:lumOff val="35000"/>
                </a:schemeClr>
              </a:solidFill>
              <a:latin typeface="Arial"/>
            </a:endParaRPr>
          </a:p>
        </p:txBody>
      </p:sp>
      <p:sp>
        <p:nvSpPr>
          <p:cNvPr id="354"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第四章 乌头碱中毒的预防</a:t>
            </a:r>
            <a:endParaRPr lang="en-US" sz="4000" b="0" strike="noStrike" spc="-1">
              <a:solidFill>
                <a:schemeClr val="dk1"/>
              </a:solidFill>
              <a:latin typeface="Arial"/>
            </a:endParaRPr>
          </a:p>
        </p:txBody>
      </p:sp>
      <p:sp>
        <p:nvSpPr>
          <p:cNvPr id="35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6"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7"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58"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59"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0"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1"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2"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63"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6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5"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防范乌头碱中毒的意识</a:t>
            </a:r>
            <a:endParaRPr lang="en-US" sz="3600" b="0" strike="noStrike" spc="-1">
              <a:solidFill>
                <a:srgbClr val="000000"/>
              </a:solidFill>
              <a:latin typeface="Arial"/>
            </a:endParaRPr>
          </a:p>
        </p:txBody>
      </p:sp>
      <p:sp>
        <p:nvSpPr>
          <p:cNvPr id="366"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乌头碱中毒是一种严重的中毒事件，加强公众对乌头碱中毒的认识至关重要。提高警惕，避免误食或接触含有乌头碱的植物，可以有效预防中毒事件的发生。</a:t>
            </a:r>
            <a:endParaRPr lang="en-US" sz="1800" b="0" strike="noStrike" spc="-1">
              <a:solidFill>
                <a:srgbClr val="000000"/>
              </a:solidFill>
              <a:latin typeface="Arial"/>
            </a:endParaRPr>
          </a:p>
        </p:txBody>
      </p:sp>
      <p:sp>
        <p:nvSpPr>
          <p:cNvPr id="36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68" name="Group 15"/>
          <p:cNvGrpSpPr/>
          <p:nvPr/>
        </p:nvGrpSpPr>
        <p:grpSpPr>
          <a:xfrm>
            <a:off x="431640" y="396000"/>
            <a:ext cx="514800" cy="439200"/>
            <a:chOff x="431640" y="396000"/>
            <a:chExt cx="514800" cy="439200"/>
          </a:xfrm>
        </p:grpSpPr>
        <p:sp>
          <p:nvSpPr>
            <p:cNvPr id="369"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0"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1"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2"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3"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74"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5"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6"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7"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8"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79"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80"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81"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82"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83"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84"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85"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86"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87"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88"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89"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https://d.book118.com/067163014033006054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微软雅黑</vt:lpstr>
      <vt:lpstr>Times New Roman</vt:lpstr>
      <vt:lpstr>Wingdings</vt:lpstr>
      <vt:lpstr>Symbol</vt:lpstr>
      <vt:lpstr>DejaVu Sans</vt:lpstr>
      <vt:lpstr>Office Theme</vt:lpstr>
      <vt:lpstr>乌头碱中毒查房</vt:lpstr>
      <vt:lpstr>目录</vt:lpstr>
      <vt:lpstr>第1章 乌头碱中毒简介</vt:lpstr>
      <vt:lpstr> </vt:lpstr>
      <vt:lpstr>第2章 乌头碱中毒的诊断</vt:lpstr>
      <vt:lpstr> </vt:lpstr>
      <vt:lpstr>乌头碱中毒的影像学检查</vt:lpstr>
      <vt:lpstr> </vt:lpstr>
      <vt:lpstr>乌头碱中毒的诊断注意事项</vt:lpstr>
      <vt:lpstr>第三章 乌头碱中毒的治疗</vt:lpstr>
      <vt:lpstr> </vt:lpstr>
      <vt:lpstr>乌头碱中毒的治疗对比</vt:lpstr>
      <vt:lpstr>第四章 乌头碱中毒的预防</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2024-09-28T10:14:08.237</cp:lastPrinted>
  <dcterms:created xsi:type="dcterms:W3CDTF">2024-09-28T02:14:08Z</dcterms:created>
  <dcterms:modified xsi:type="dcterms:W3CDTF">2024-09-28T02:14:10Z</dcterms:modified>
</cp:coreProperties>
</file>