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2F75E-704D-4566-8B09-F59CA291A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A63DD-64AB-45BC-8C9F-478C2C0EF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C0ABD-5757-4263-ABAC-CCC06C90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FA84E-E809-4E7A-9369-4B28DBDC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0C7CC-368A-4649-9716-AC43616FE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50F79-E1AC-4C99-9179-0D164BE60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8D671A-27CA-4609-830E-CECF3DA93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4449B-FB0A-4C03-A23A-F32079DC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37F6E-B85D-46E5-8085-F820930D1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46E27-9139-4C43-866B-CC7957D71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75C09-CA4D-4816-A9B3-589D791EE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638" y="2125980"/>
            <a:ext cx="10365899" cy="1440179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276" y="3840480"/>
            <a:ext cx="8536622" cy="17145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/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758" y="1577340"/>
            <a:ext cx="5304901" cy="452628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80514" y="1577340"/>
            <a:ext cx="5304901" cy="452628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-81991" y="-306323"/>
            <a:ext cx="12359158" cy="1071863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74775" y="1147318"/>
            <a:ext cx="9445625" cy="4116909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6359" y="6377940"/>
            <a:ext cx="3902455" cy="3429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758" y="6377940"/>
            <a:ext cx="2804890" cy="3429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/>
            </a:fld>
            <a:endParaRPr lang="en-US" smtClean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0526" y="6377940"/>
            <a:ext cx="2804890" cy="3429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Relationship Id="rId7" Type="http://schemas.openxmlformats.org/officeDocument/2006/relationships/image" Target="../media/image7.jpeg" /><Relationship Id="rId8" Type="http://schemas.openxmlformats.org/officeDocument/2006/relationships/image" Target="../media/image8.jpeg" /><Relationship Id="rId9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24.png" /><Relationship Id="rId11" Type="http://schemas.openxmlformats.org/officeDocument/2006/relationships/image" Target="../media/image25.png" /><Relationship Id="rId12" Type="http://schemas.openxmlformats.org/officeDocument/2006/relationships/image" Target="../media/image26.png" /><Relationship Id="rId13" Type="http://schemas.openxmlformats.org/officeDocument/2006/relationships/image" Target="../media/image27.png" /><Relationship Id="rId14" Type="http://schemas.openxmlformats.org/officeDocument/2006/relationships/image" Target="../media/image28.png" /><Relationship Id="rId15" Type="http://schemas.openxmlformats.org/officeDocument/2006/relationships/image" Target="../media/image29.png" /><Relationship Id="rId16" Type="http://schemas.openxmlformats.org/officeDocument/2006/relationships/image" Target="../media/image30.png" /><Relationship Id="rId17" Type="http://schemas.openxmlformats.org/officeDocument/2006/relationships/image" Target="../media/image31.png" /><Relationship Id="rId18" Type="http://schemas.openxmlformats.org/officeDocument/2006/relationships/image" Target="../media/image32.png" /><Relationship Id="rId19" Type="http://schemas.openxmlformats.org/officeDocument/2006/relationships/image" Target="../media/image33.png" /><Relationship Id="rId2" Type="http://schemas.openxmlformats.org/officeDocument/2006/relationships/image" Target="../media/image16.png" /><Relationship Id="rId20" Type="http://schemas.openxmlformats.org/officeDocument/2006/relationships/image" Target="../media/image34.png" /><Relationship Id="rId21" Type="http://schemas.openxmlformats.org/officeDocument/2006/relationships/image" Target="../media/image35.png" /><Relationship Id="rId3" Type="http://schemas.openxmlformats.org/officeDocument/2006/relationships/image" Target="../media/image17.jpe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0.png" /><Relationship Id="rId7" Type="http://schemas.openxmlformats.org/officeDocument/2006/relationships/image" Target="../media/image21.png" /><Relationship Id="rId8" Type="http://schemas.openxmlformats.org/officeDocument/2006/relationships/image" Target="../media/image22.png" /><Relationship Id="rId9" Type="http://schemas.openxmlformats.org/officeDocument/2006/relationships/image" Target="../media/image2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6.png" /><Relationship Id="rId3" Type="http://schemas.openxmlformats.org/officeDocument/2006/relationships/image" Target="../media/image3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9.jpeg" /><Relationship Id="rId3" Type="http://schemas.openxmlformats.org/officeDocument/2006/relationships/image" Target="../media/image4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1.jpeg" /><Relationship Id="rId3" Type="http://schemas.openxmlformats.org/officeDocument/2006/relationships/image" Target="../media/image4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4040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814450"/>
            <a:ext cx="12192000" cy="38735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74672" y="2177034"/>
            <a:ext cx="4573905" cy="6781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4400" spc="20" smtClean="0">
                <a:solidFill>
                  <a:srgbClr val="FFFFFF"/>
                </a:solidFill>
                <a:latin typeface="黑体"/>
                <a:cs typeface="黑体"/>
              </a:rPr>
              <a:t>华为</a:t>
            </a:r>
            <a:r>
              <a:rPr sz="4400" b="1" spc="0" smtClean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4400" b="1" spc="-10" smtClean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4400" spc="10" smtClean="0">
                <a:solidFill>
                  <a:srgbClr val="FFFFFF"/>
                </a:solidFill>
                <a:latin typeface="黑体"/>
                <a:cs typeface="黑体"/>
              </a:rPr>
              <a:t>产品培训</a:t>
            </a:r>
            <a:endParaRPr sz="4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206411" y="1758276"/>
            <a:ext cx="650252" cy="518579"/>
          </a:xfrm>
          <a:custGeom>
            <a:rect l="l" t="t" r="r" b="b"/>
            <a:pathLst>
              <a:path w="650252" h="518579">
                <a:moveTo>
                  <a:pt x="0" y="518579"/>
                </a:moveTo>
                <a:lnTo>
                  <a:pt x="650252" y="518579"/>
                </a:lnTo>
                <a:lnTo>
                  <a:pt x="650252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0527" y="1819402"/>
            <a:ext cx="201930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15" smtClean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5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160142" y="1758149"/>
            <a:ext cx="9507474" cy="518579"/>
          </a:xfrm>
          <a:custGeom>
            <a:rect l="l" t="t" r="r" b="b"/>
            <a:pathLst>
              <a:path w="9507474" h="518579">
                <a:moveTo>
                  <a:pt x="0" y="518579"/>
                </a:moveTo>
                <a:lnTo>
                  <a:pt x="9507474" y="518579"/>
                </a:lnTo>
                <a:lnTo>
                  <a:pt x="9507474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2225801" y="1822450"/>
            <a:ext cx="1969135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20" smtClean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2500" b="1" spc="-25" smtClean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500" spc="-20" smtClean="0">
                <a:solidFill>
                  <a:srgbClr val="FFFFFF"/>
                </a:solidFill>
                <a:latin typeface="宋体"/>
                <a:cs typeface="宋体"/>
              </a:rPr>
              <a:t>产品简介</a:t>
            </a:r>
            <a:endParaRPr sz="2500">
              <a:latin typeface="宋体"/>
              <a:cs typeface="宋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99692" y="3068916"/>
            <a:ext cx="650252" cy="518579"/>
          </a:xfrm>
          <a:custGeom>
            <a:rect l="l" t="t" r="r" b="b"/>
            <a:pathLst>
              <a:path w="650252" h="518579">
                <a:moveTo>
                  <a:pt x="0" y="518579"/>
                </a:moveTo>
                <a:lnTo>
                  <a:pt x="650252" y="518579"/>
                </a:lnTo>
                <a:lnTo>
                  <a:pt x="650252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99999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423797" y="3130422"/>
            <a:ext cx="201930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15" smtClean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5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121026" y="3068916"/>
            <a:ext cx="9412478" cy="518579"/>
          </a:xfrm>
          <a:custGeom>
            <a:rect l="l" t="t" r="r" b="b"/>
            <a:pathLst>
              <a:path w="9412478" h="518579">
                <a:moveTo>
                  <a:pt x="0" y="518579"/>
                </a:moveTo>
                <a:lnTo>
                  <a:pt x="9412478" y="518579"/>
                </a:lnTo>
                <a:lnTo>
                  <a:pt x="9412478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99999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186685" y="3133471"/>
            <a:ext cx="1969135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20" smtClean="0">
                <a:solidFill>
                  <a:srgbClr val="FFFFFF"/>
                </a:solidFill>
                <a:latin typeface="Arial"/>
                <a:cs typeface="Arial"/>
              </a:rPr>
              <a:t>ONT</a:t>
            </a:r>
            <a:r>
              <a:rPr sz="2500" spc="-15" smtClean="0">
                <a:solidFill>
                  <a:srgbClr val="FFFFFF"/>
                </a:solidFill>
                <a:latin typeface="宋体"/>
                <a:cs typeface="宋体"/>
              </a:rPr>
              <a:t>安装规范</a:t>
            </a:r>
            <a:endParaRPr sz="25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95273" y="661670"/>
            <a:ext cx="842644" cy="4768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3750"/>
              </a:lnSpc>
            </a:pPr>
            <a:r>
              <a:rPr sz="3200" spc="10" smtClean="0">
                <a:solidFill>
                  <a:srgbClr val="990000"/>
                </a:solidFill>
                <a:latin typeface="黑体"/>
                <a:cs typeface="黑体"/>
              </a:rPr>
              <a:t>目录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174292" y="4338916"/>
            <a:ext cx="650252" cy="518579"/>
          </a:xfrm>
          <a:custGeom>
            <a:rect l="l" t="t" r="r" b="b"/>
            <a:pathLst>
              <a:path w="650252" h="518579">
                <a:moveTo>
                  <a:pt x="0" y="518579"/>
                </a:moveTo>
                <a:lnTo>
                  <a:pt x="650252" y="518579"/>
                </a:lnTo>
                <a:lnTo>
                  <a:pt x="650252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99999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1398524" y="4400550"/>
            <a:ext cx="201930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15" smtClean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5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133726" y="4338916"/>
            <a:ext cx="9412478" cy="518579"/>
          </a:xfrm>
          <a:custGeom>
            <a:rect l="l" t="t" r="r" b="b"/>
            <a:pathLst>
              <a:path w="9412478" h="518579">
                <a:moveTo>
                  <a:pt x="0" y="518579"/>
                </a:moveTo>
                <a:lnTo>
                  <a:pt x="9412478" y="518579"/>
                </a:lnTo>
                <a:lnTo>
                  <a:pt x="9412478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99999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2199513" y="4403597"/>
            <a:ext cx="1969135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20" smtClean="0">
                <a:solidFill>
                  <a:srgbClr val="FFFFFF"/>
                </a:solidFill>
                <a:latin typeface="Arial"/>
                <a:cs typeface="Arial"/>
              </a:rPr>
              <a:t>ONT</a:t>
            </a:r>
            <a:r>
              <a:rPr sz="2500" spc="-15" smtClean="0">
                <a:solidFill>
                  <a:srgbClr val="FFFFFF"/>
                </a:solidFill>
                <a:latin typeface="宋体"/>
                <a:cs typeface="宋体"/>
              </a:rPr>
              <a:t>常见故障</a:t>
            </a:r>
            <a:endParaRPr sz="25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2884" y="293751"/>
            <a:ext cx="5048885" cy="5416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500" spc="10" smtClean="0">
                <a:solidFill>
                  <a:srgbClr val="990000"/>
                </a:solidFill>
                <a:latin typeface="黑体"/>
                <a:cs typeface="黑体"/>
              </a:rPr>
              <a:t>系列化</a:t>
            </a:r>
            <a:r>
              <a:rPr sz="3500" b="1" spc="0" smtClean="0">
                <a:solidFill>
                  <a:srgbClr val="990000"/>
                </a:solidFill>
                <a:latin typeface="Arial"/>
                <a:cs typeface="Arial"/>
              </a:rPr>
              <a:t>G/EPON</a:t>
            </a:r>
            <a:r>
              <a:rPr sz="3500" b="1" spc="-25" smtClean="0">
                <a:solidFill>
                  <a:srgbClr val="990000"/>
                </a:solidFill>
                <a:latin typeface="Arial"/>
                <a:cs typeface="Arial"/>
              </a:rPr>
              <a:t> </a:t>
            </a:r>
            <a:r>
              <a:rPr sz="3500" b="1" spc="0" smtClean="0">
                <a:solidFill>
                  <a:srgbClr val="990000"/>
                </a:solidFill>
                <a:latin typeface="Arial"/>
                <a:cs typeface="Arial"/>
              </a:rPr>
              <a:t>ON</a:t>
            </a:r>
            <a:r>
              <a:rPr sz="3500" b="1" spc="-5" smtClean="0">
                <a:solidFill>
                  <a:srgbClr val="990000"/>
                </a:solidFill>
                <a:latin typeface="Arial"/>
                <a:cs typeface="Arial"/>
              </a:rPr>
              <a:t>T</a:t>
            </a:r>
            <a:r>
              <a:rPr sz="3500" spc="10" smtClean="0">
                <a:solidFill>
                  <a:srgbClr val="990000"/>
                </a:solidFill>
                <a:latin typeface="黑体"/>
                <a:cs typeface="黑体"/>
              </a:rPr>
              <a:t>产品</a:t>
            </a:r>
            <a:endParaRPr sz="35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15124" y="3801236"/>
            <a:ext cx="3408768" cy="33566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815124" y="3801236"/>
            <a:ext cx="3408768" cy="335661"/>
          </a:xfrm>
          <a:custGeom>
            <a:rect l="l" t="t" r="r" b="b"/>
            <a:pathLst>
              <a:path w="3408768" h="335661">
                <a:moveTo>
                  <a:pt x="0" y="20066"/>
                </a:moveTo>
                <a:lnTo>
                  <a:pt x="4781" y="7065"/>
                </a:lnTo>
                <a:lnTo>
                  <a:pt x="16649" y="283"/>
                </a:lnTo>
                <a:lnTo>
                  <a:pt x="20015" y="0"/>
                </a:lnTo>
                <a:lnTo>
                  <a:pt x="3388702" y="0"/>
                </a:lnTo>
                <a:lnTo>
                  <a:pt x="3401690" y="4791"/>
                </a:lnTo>
                <a:lnTo>
                  <a:pt x="3408479" y="16663"/>
                </a:lnTo>
                <a:lnTo>
                  <a:pt x="3408768" y="20066"/>
                </a:lnTo>
                <a:lnTo>
                  <a:pt x="3408768" y="315722"/>
                </a:lnTo>
                <a:lnTo>
                  <a:pt x="3403948" y="328688"/>
                </a:lnTo>
                <a:lnTo>
                  <a:pt x="3392015" y="335390"/>
                </a:lnTo>
                <a:lnTo>
                  <a:pt x="3388702" y="335661"/>
                </a:lnTo>
                <a:lnTo>
                  <a:pt x="20015" y="335661"/>
                </a:lnTo>
                <a:lnTo>
                  <a:pt x="7002" y="330883"/>
                </a:lnTo>
                <a:lnTo>
                  <a:pt x="267" y="318995"/>
                </a:lnTo>
                <a:lnTo>
                  <a:pt x="0" y="315722"/>
                </a:lnTo>
                <a:lnTo>
                  <a:pt x="0" y="20066"/>
                </a:lnTo>
                <a:close/>
              </a:path>
            </a:pathLst>
          </a:custGeom>
          <a:ln w="12700">
            <a:solidFill>
              <a:srgbClr val="B1B1B1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1376172" y="1356994"/>
            <a:ext cx="9550781" cy="10754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3559175" y="1280160"/>
            <a:ext cx="1500886" cy="1152271"/>
          </a:xfrm>
          <a:custGeom>
            <a:rect l="l" t="t" r="r" b="b"/>
            <a:pathLst>
              <a:path w="1500886" h="1152271">
                <a:moveTo>
                  <a:pt x="0" y="1152271"/>
                </a:moveTo>
                <a:lnTo>
                  <a:pt x="1500886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/>
          <p:nvPr/>
        </p:nvSpPr>
        <p:spPr>
          <a:xfrm>
            <a:off x="5196459" y="1049655"/>
            <a:ext cx="272923" cy="1382776"/>
          </a:xfrm>
          <a:custGeom>
            <a:rect l="l" t="t" r="r" b="b"/>
            <a:pathLst>
              <a:path w="272923" h="1382776">
                <a:moveTo>
                  <a:pt x="0" y="1382776"/>
                </a:moveTo>
                <a:lnTo>
                  <a:pt x="272923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6424421" y="1126489"/>
            <a:ext cx="0" cy="1305940"/>
          </a:xfrm>
          <a:custGeom>
            <a:rect l="l" t="t" r="r" b="b"/>
            <a:pathLst>
              <a:path h="1305940">
                <a:moveTo>
                  <a:pt x="0" y="1305940"/>
                </a:moveTo>
                <a:lnTo>
                  <a:pt x="0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6970268" y="1203325"/>
            <a:ext cx="818642" cy="1229105"/>
          </a:xfrm>
          <a:custGeom>
            <a:rect l="l" t="t" r="r" b="b"/>
            <a:pathLst>
              <a:path w="818641" h="1229105">
                <a:moveTo>
                  <a:pt x="818642" y="1229105"/>
                </a:moveTo>
                <a:lnTo>
                  <a:pt x="0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7379589" y="1280160"/>
            <a:ext cx="1773681" cy="1152271"/>
          </a:xfrm>
          <a:custGeom>
            <a:rect l="l" t="t" r="r" b="b"/>
            <a:pathLst>
              <a:path w="1773681" h="1152271">
                <a:moveTo>
                  <a:pt x="1773681" y="1152271"/>
                </a:moveTo>
                <a:lnTo>
                  <a:pt x="0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2467736" y="2048255"/>
            <a:ext cx="7367651" cy="0"/>
          </a:xfrm>
          <a:custGeom>
            <a:rect l="l" t="t" r="r" b="b"/>
            <a:pathLst>
              <a:path w="7367651">
                <a:moveTo>
                  <a:pt x="0" y="0"/>
                </a:moveTo>
                <a:lnTo>
                  <a:pt x="7367651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/>
          <p:nvPr/>
        </p:nvSpPr>
        <p:spPr>
          <a:xfrm>
            <a:off x="3286378" y="1741042"/>
            <a:ext cx="5730367" cy="0"/>
          </a:xfrm>
          <a:custGeom>
            <a:rect l="l" t="t" r="r" b="b"/>
            <a:pathLst>
              <a:path w="5730367">
                <a:moveTo>
                  <a:pt x="0" y="0"/>
                </a:moveTo>
                <a:lnTo>
                  <a:pt x="5730367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/>
          <p:nvPr/>
        </p:nvSpPr>
        <p:spPr>
          <a:xfrm>
            <a:off x="3832097" y="1510538"/>
            <a:ext cx="4638929" cy="0"/>
          </a:xfrm>
          <a:custGeom>
            <a:rect l="l" t="t" r="r" b="b"/>
            <a:pathLst>
              <a:path w="4638929">
                <a:moveTo>
                  <a:pt x="0" y="0"/>
                </a:moveTo>
                <a:lnTo>
                  <a:pt x="4638929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914641" y="1643379"/>
            <a:ext cx="3175774" cy="820801"/>
          </a:xfrm>
          <a:custGeom>
            <a:rect l="l" t="t" r="r" b="b"/>
            <a:pathLst>
              <a:path w="3175774" h="820801">
                <a:moveTo>
                  <a:pt x="3101098" y="0"/>
                </a:moveTo>
                <a:lnTo>
                  <a:pt x="74726" y="0"/>
                </a:lnTo>
                <a:lnTo>
                  <a:pt x="69923" y="152"/>
                </a:lnTo>
                <a:lnTo>
                  <a:pt x="30644" y="14404"/>
                </a:lnTo>
                <a:lnTo>
                  <a:pt x="5436" y="46755"/>
                </a:lnTo>
                <a:lnTo>
                  <a:pt x="0" y="74802"/>
                </a:lnTo>
                <a:lnTo>
                  <a:pt x="0" y="745997"/>
                </a:lnTo>
                <a:lnTo>
                  <a:pt x="14382" y="790111"/>
                </a:lnTo>
                <a:lnTo>
                  <a:pt x="46698" y="815354"/>
                </a:lnTo>
                <a:lnTo>
                  <a:pt x="74739" y="820801"/>
                </a:lnTo>
                <a:lnTo>
                  <a:pt x="3101098" y="820801"/>
                </a:lnTo>
                <a:lnTo>
                  <a:pt x="3145144" y="806409"/>
                </a:lnTo>
                <a:lnTo>
                  <a:pt x="3170342" y="774054"/>
                </a:lnTo>
                <a:lnTo>
                  <a:pt x="3175774" y="745997"/>
                </a:lnTo>
                <a:lnTo>
                  <a:pt x="3175774" y="74802"/>
                </a:lnTo>
                <a:lnTo>
                  <a:pt x="3161428" y="30713"/>
                </a:lnTo>
                <a:lnTo>
                  <a:pt x="3129136" y="5450"/>
                </a:lnTo>
                <a:lnTo>
                  <a:pt x="3101098" y="0"/>
                </a:lnTo>
                <a:close/>
              </a:path>
            </a:pathLst>
          </a:custGeom>
          <a:solidFill>
            <a:srgbClr val="FFCC9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914641" y="1643379"/>
            <a:ext cx="3175774" cy="820801"/>
          </a:xfrm>
          <a:custGeom>
            <a:rect l="l" t="t" r="r" b="b"/>
            <a:pathLst>
              <a:path w="3175774" h="820801">
                <a:moveTo>
                  <a:pt x="74739" y="820801"/>
                </a:moveTo>
                <a:lnTo>
                  <a:pt x="34360" y="808948"/>
                </a:lnTo>
                <a:lnTo>
                  <a:pt x="7274" y="778216"/>
                </a:lnTo>
                <a:lnTo>
                  <a:pt x="0" y="745997"/>
                </a:lnTo>
                <a:lnTo>
                  <a:pt x="0" y="74802"/>
                </a:lnTo>
                <a:lnTo>
                  <a:pt x="1403" y="60309"/>
                </a:lnTo>
                <a:lnTo>
                  <a:pt x="5436" y="46755"/>
                </a:lnTo>
                <a:lnTo>
                  <a:pt x="30644" y="14404"/>
                </a:lnTo>
                <a:lnTo>
                  <a:pt x="69923" y="152"/>
                </a:lnTo>
                <a:lnTo>
                  <a:pt x="74726" y="0"/>
                </a:lnTo>
                <a:lnTo>
                  <a:pt x="3101098" y="0"/>
                </a:lnTo>
                <a:lnTo>
                  <a:pt x="3115591" y="1407"/>
                </a:lnTo>
                <a:lnTo>
                  <a:pt x="3129136" y="5450"/>
                </a:lnTo>
                <a:lnTo>
                  <a:pt x="3161428" y="30713"/>
                </a:lnTo>
                <a:lnTo>
                  <a:pt x="3175625" y="70039"/>
                </a:lnTo>
                <a:lnTo>
                  <a:pt x="3175774" y="74802"/>
                </a:lnTo>
                <a:lnTo>
                  <a:pt x="3175774" y="745997"/>
                </a:lnTo>
                <a:lnTo>
                  <a:pt x="3174372" y="760495"/>
                </a:lnTo>
                <a:lnTo>
                  <a:pt x="3170342" y="774054"/>
                </a:lnTo>
                <a:lnTo>
                  <a:pt x="3145144" y="806409"/>
                </a:lnTo>
                <a:lnTo>
                  <a:pt x="3105862" y="820651"/>
                </a:lnTo>
                <a:lnTo>
                  <a:pt x="3101098" y="820801"/>
                </a:lnTo>
                <a:lnTo>
                  <a:pt x="74739" y="820801"/>
                </a:lnTo>
                <a:close/>
              </a:path>
            </a:pathLst>
          </a:custGeom>
          <a:ln w="25399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969670" y="1894840"/>
            <a:ext cx="1475740" cy="3187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000" spc="-15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2000" spc="5" smtClean="0">
                <a:solidFill>
                  <a:srgbClr val="FFFFFF"/>
                </a:solidFill>
                <a:latin typeface="宋体"/>
                <a:cs typeface="宋体"/>
              </a:rPr>
              <a:t>桥接型</a:t>
            </a:r>
            <a:r>
              <a:rPr sz="2000" spc="-145" smtClean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000" spc="-65" smtClean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000" spc="-160" smtClean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endParaRPr sz="20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619752" y="1643379"/>
            <a:ext cx="3154679" cy="820801"/>
          </a:xfrm>
          <a:custGeom>
            <a:rect l="l" t="t" r="r" b="b"/>
            <a:pathLst>
              <a:path w="3154679" h="820801">
                <a:moveTo>
                  <a:pt x="3079877" y="0"/>
                </a:moveTo>
                <a:lnTo>
                  <a:pt x="74802" y="0"/>
                </a:lnTo>
                <a:lnTo>
                  <a:pt x="69939" y="155"/>
                </a:lnTo>
                <a:lnTo>
                  <a:pt x="30665" y="14425"/>
                </a:lnTo>
                <a:lnTo>
                  <a:pt x="5441" y="46768"/>
                </a:lnTo>
                <a:lnTo>
                  <a:pt x="0" y="74802"/>
                </a:lnTo>
                <a:lnTo>
                  <a:pt x="0" y="745997"/>
                </a:lnTo>
                <a:lnTo>
                  <a:pt x="14425" y="790135"/>
                </a:lnTo>
                <a:lnTo>
                  <a:pt x="46768" y="815359"/>
                </a:lnTo>
                <a:lnTo>
                  <a:pt x="74802" y="820801"/>
                </a:lnTo>
                <a:lnTo>
                  <a:pt x="3079877" y="820801"/>
                </a:lnTo>
                <a:lnTo>
                  <a:pt x="3124014" y="806375"/>
                </a:lnTo>
                <a:lnTo>
                  <a:pt x="3149238" y="774032"/>
                </a:lnTo>
                <a:lnTo>
                  <a:pt x="3154679" y="745997"/>
                </a:lnTo>
                <a:lnTo>
                  <a:pt x="3154679" y="74802"/>
                </a:lnTo>
                <a:lnTo>
                  <a:pt x="3140254" y="30665"/>
                </a:lnTo>
                <a:lnTo>
                  <a:pt x="3107911" y="5441"/>
                </a:lnTo>
                <a:lnTo>
                  <a:pt x="3079877" y="0"/>
                </a:lnTo>
                <a:close/>
              </a:path>
            </a:pathLst>
          </a:custGeom>
          <a:solidFill>
            <a:srgbClr val="FFCC66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/>
          <p:nvPr/>
        </p:nvSpPr>
        <p:spPr>
          <a:xfrm>
            <a:off x="4619752" y="1643379"/>
            <a:ext cx="3154679" cy="820801"/>
          </a:xfrm>
          <a:custGeom>
            <a:rect l="l" t="t" r="r" b="b"/>
            <a:pathLst>
              <a:path w="3154679" h="820801">
                <a:moveTo>
                  <a:pt x="74802" y="820801"/>
                </a:moveTo>
                <a:lnTo>
                  <a:pt x="34425" y="808958"/>
                </a:lnTo>
                <a:lnTo>
                  <a:pt x="7304" y="778248"/>
                </a:lnTo>
                <a:lnTo>
                  <a:pt x="0" y="745997"/>
                </a:lnTo>
                <a:lnTo>
                  <a:pt x="0" y="74802"/>
                </a:lnTo>
                <a:lnTo>
                  <a:pt x="1405" y="60317"/>
                </a:lnTo>
                <a:lnTo>
                  <a:pt x="5441" y="46768"/>
                </a:lnTo>
                <a:lnTo>
                  <a:pt x="30665" y="14425"/>
                </a:lnTo>
                <a:lnTo>
                  <a:pt x="69939" y="155"/>
                </a:lnTo>
                <a:lnTo>
                  <a:pt x="74802" y="0"/>
                </a:lnTo>
                <a:lnTo>
                  <a:pt x="3079877" y="0"/>
                </a:lnTo>
                <a:lnTo>
                  <a:pt x="3094362" y="1405"/>
                </a:lnTo>
                <a:lnTo>
                  <a:pt x="3107911" y="5441"/>
                </a:lnTo>
                <a:lnTo>
                  <a:pt x="3140254" y="30665"/>
                </a:lnTo>
                <a:lnTo>
                  <a:pt x="3154524" y="69939"/>
                </a:lnTo>
                <a:lnTo>
                  <a:pt x="3154679" y="74802"/>
                </a:lnTo>
                <a:lnTo>
                  <a:pt x="3154679" y="745997"/>
                </a:lnTo>
                <a:lnTo>
                  <a:pt x="3153274" y="760483"/>
                </a:lnTo>
                <a:lnTo>
                  <a:pt x="3149238" y="774032"/>
                </a:lnTo>
                <a:lnTo>
                  <a:pt x="3124014" y="806375"/>
                </a:lnTo>
                <a:lnTo>
                  <a:pt x="3084740" y="820645"/>
                </a:lnTo>
                <a:lnTo>
                  <a:pt x="3079877" y="820801"/>
                </a:lnTo>
                <a:lnTo>
                  <a:pt x="74802" y="820801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4675378" y="1894840"/>
            <a:ext cx="2126615" cy="3187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000" spc="-15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2000" spc="5" smtClean="0">
                <a:solidFill>
                  <a:srgbClr val="FFFFFF"/>
                </a:solidFill>
                <a:latin typeface="宋体"/>
                <a:cs typeface="宋体"/>
              </a:rPr>
              <a:t>桥接</a:t>
            </a:r>
            <a:r>
              <a:rPr sz="2000" spc="-65" smtClean="0">
                <a:solidFill>
                  <a:srgbClr val="FFFFFF"/>
                </a:solidFill>
                <a:latin typeface="Arial"/>
                <a:cs typeface="Arial"/>
              </a:rPr>
              <a:t>+</a:t>
            </a:r>
            <a:r>
              <a:rPr sz="2000" spc="5" smtClean="0">
                <a:solidFill>
                  <a:srgbClr val="FFFFFF"/>
                </a:solidFill>
                <a:latin typeface="宋体"/>
                <a:cs typeface="宋体"/>
              </a:rPr>
              <a:t>语音型</a:t>
            </a:r>
            <a:r>
              <a:rPr sz="2000" spc="-160" smtClean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000" spc="-80" smtClean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000" spc="-160" smtClean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endParaRPr sz="2000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8331200" y="1643379"/>
            <a:ext cx="2923921" cy="820801"/>
          </a:xfrm>
          <a:custGeom>
            <a:rect l="l" t="t" r="r" b="b"/>
            <a:pathLst>
              <a:path w="2923921" h="820801">
                <a:moveTo>
                  <a:pt x="2849245" y="0"/>
                </a:moveTo>
                <a:lnTo>
                  <a:pt x="74802" y="0"/>
                </a:lnTo>
                <a:lnTo>
                  <a:pt x="69939" y="155"/>
                </a:lnTo>
                <a:lnTo>
                  <a:pt x="30665" y="14425"/>
                </a:lnTo>
                <a:lnTo>
                  <a:pt x="5441" y="46768"/>
                </a:lnTo>
                <a:lnTo>
                  <a:pt x="0" y="74802"/>
                </a:lnTo>
                <a:lnTo>
                  <a:pt x="0" y="745997"/>
                </a:lnTo>
                <a:lnTo>
                  <a:pt x="14425" y="790135"/>
                </a:lnTo>
                <a:lnTo>
                  <a:pt x="46768" y="815359"/>
                </a:lnTo>
                <a:lnTo>
                  <a:pt x="74802" y="820801"/>
                </a:lnTo>
                <a:lnTo>
                  <a:pt x="2849245" y="820801"/>
                </a:lnTo>
                <a:lnTo>
                  <a:pt x="2893290" y="806409"/>
                </a:lnTo>
                <a:lnTo>
                  <a:pt x="2918488" y="774054"/>
                </a:lnTo>
                <a:lnTo>
                  <a:pt x="2923921" y="745997"/>
                </a:lnTo>
                <a:lnTo>
                  <a:pt x="2923921" y="74802"/>
                </a:lnTo>
                <a:lnTo>
                  <a:pt x="2909574" y="30713"/>
                </a:lnTo>
                <a:lnTo>
                  <a:pt x="2877282" y="5450"/>
                </a:lnTo>
                <a:lnTo>
                  <a:pt x="2849245" y="0"/>
                </a:lnTo>
                <a:close/>
              </a:path>
            </a:pathLst>
          </a:custGeom>
          <a:solidFill>
            <a:srgbClr val="99660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/>
          <p:nvPr/>
        </p:nvSpPr>
        <p:spPr>
          <a:xfrm>
            <a:off x="8331200" y="1643379"/>
            <a:ext cx="2923921" cy="820801"/>
          </a:xfrm>
          <a:custGeom>
            <a:rect l="l" t="t" r="r" b="b"/>
            <a:pathLst>
              <a:path w="2923921" h="820801">
                <a:moveTo>
                  <a:pt x="74802" y="820801"/>
                </a:moveTo>
                <a:lnTo>
                  <a:pt x="34425" y="808958"/>
                </a:lnTo>
                <a:lnTo>
                  <a:pt x="7304" y="778248"/>
                </a:lnTo>
                <a:lnTo>
                  <a:pt x="0" y="745997"/>
                </a:lnTo>
                <a:lnTo>
                  <a:pt x="0" y="74802"/>
                </a:lnTo>
                <a:lnTo>
                  <a:pt x="1405" y="60317"/>
                </a:lnTo>
                <a:lnTo>
                  <a:pt x="5441" y="46768"/>
                </a:lnTo>
                <a:lnTo>
                  <a:pt x="30665" y="14425"/>
                </a:lnTo>
                <a:lnTo>
                  <a:pt x="69939" y="155"/>
                </a:lnTo>
                <a:lnTo>
                  <a:pt x="74802" y="0"/>
                </a:lnTo>
                <a:lnTo>
                  <a:pt x="2849245" y="0"/>
                </a:lnTo>
                <a:lnTo>
                  <a:pt x="2863737" y="1407"/>
                </a:lnTo>
                <a:lnTo>
                  <a:pt x="2877282" y="5450"/>
                </a:lnTo>
                <a:lnTo>
                  <a:pt x="2909574" y="30713"/>
                </a:lnTo>
                <a:lnTo>
                  <a:pt x="2923771" y="70039"/>
                </a:lnTo>
                <a:lnTo>
                  <a:pt x="2923921" y="74802"/>
                </a:lnTo>
                <a:lnTo>
                  <a:pt x="2923921" y="745997"/>
                </a:lnTo>
                <a:lnTo>
                  <a:pt x="2922518" y="760495"/>
                </a:lnTo>
                <a:lnTo>
                  <a:pt x="2918488" y="774054"/>
                </a:lnTo>
                <a:lnTo>
                  <a:pt x="2893290" y="806409"/>
                </a:lnTo>
                <a:lnTo>
                  <a:pt x="2854008" y="820651"/>
                </a:lnTo>
                <a:lnTo>
                  <a:pt x="2849245" y="820801"/>
                </a:lnTo>
                <a:lnTo>
                  <a:pt x="74802" y="820801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8387333" y="1919223"/>
            <a:ext cx="1475740" cy="3187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000" spc="-15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2000" spc="5" smtClean="0">
                <a:solidFill>
                  <a:srgbClr val="FFFFFF"/>
                </a:solidFill>
                <a:latin typeface="宋体"/>
                <a:cs typeface="宋体"/>
              </a:rPr>
              <a:t>网关型</a:t>
            </a:r>
            <a:r>
              <a:rPr sz="2000" spc="-145" smtClean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000" spc="-65" smtClean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000" spc="-160" smtClean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endParaRPr sz="20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4465192" y="3801236"/>
            <a:ext cx="3408680" cy="33566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4" name="object 24"/>
          <p:cNvSpPr/>
          <p:nvPr/>
        </p:nvSpPr>
        <p:spPr>
          <a:xfrm>
            <a:off x="8115300" y="3801236"/>
            <a:ext cx="3408679" cy="33566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5" name="object 25"/>
          <p:cNvSpPr/>
          <p:nvPr/>
        </p:nvSpPr>
        <p:spPr>
          <a:xfrm>
            <a:off x="1096721" y="2616580"/>
            <a:ext cx="838415" cy="64770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6" name="object 26"/>
          <p:cNvSpPr/>
          <p:nvPr/>
        </p:nvSpPr>
        <p:spPr>
          <a:xfrm>
            <a:off x="1096721" y="3335718"/>
            <a:ext cx="863828" cy="369887"/>
          </a:xfrm>
          <a:custGeom>
            <a:rect l="l" t="t" r="r" b="b"/>
            <a:pathLst>
              <a:path w="863828" h="369887">
                <a:moveTo>
                  <a:pt x="0" y="369887"/>
                </a:moveTo>
                <a:lnTo>
                  <a:pt x="863828" y="369887"/>
                </a:lnTo>
                <a:lnTo>
                  <a:pt x="863828" y="0"/>
                </a:lnTo>
                <a:lnTo>
                  <a:pt x="0" y="0"/>
                </a:lnTo>
                <a:lnTo>
                  <a:pt x="0" y="369887"/>
                </a:lnTo>
                <a:close/>
              </a:path>
            </a:pathLst>
          </a:custGeom>
          <a:ln w="9525">
            <a:solidFill>
              <a:srgbClr val="B1B1B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7" name="object 27"/>
          <p:cNvSpPr/>
          <p:nvPr/>
        </p:nvSpPr>
        <p:spPr>
          <a:xfrm>
            <a:off x="4808220" y="2616580"/>
            <a:ext cx="840536" cy="64770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8" name="object 28"/>
          <p:cNvSpPr/>
          <p:nvPr/>
        </p:nvSpPr>
        <p:spPr>
          <a:xfrm>
            <a:off x="4753102" y="4199254"/>
            <a:ext cx="1208925" cy="454025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9" name="object 29"/>
          <p:cNvSpPr/>
          <p:nvPr/>
        </p:nvSpPr>
        <p:spPr>
          <a:xfrm>
            <a:off x="4753102" y="4731130"/>
            <a:ext cx="1151763" cy="476250"/>
          </a:xfrm>
          <a:custGeom>
            <a:rect l="l" t="t" r="r" b="b"/>
            <a:pathLst>
              <a:path w="1151763" h="476250">
                <a:moveTo>
                  <a:pt x="0" y="476250"/>
                </a:moveTo>
                <a:lnTo>
                  <a:pt x="1151763" y="476250"/>
                </a:lnTo>
                <a:lnTo>
                  <a:pt x="1151763" y="0"/>
                </a:lnTo>
                <a:lnTo>
                  <a:pt x="0" y="0"/>
                </a:lnTo>
                <a:lnTo>
                  <a:pt x="0" y="476250"/>
                </a:lnTo>
                <a:close/>
              </a:path>
            </a:pathLst>
          </a:custGeom>
          <a:ln w="9525">
            <a:solidFill>
              <a:srgbClr val="B1B1B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0" name="object 30"/>
          <p:cNvSpPr/>
          <p:nvPr/>
        </p:nvSpPr>
        <p:spPr>
          <a:xfrm>
            <a:off x="8403208" y="4199318"/>
            <a:ext cx="997203" cy="582612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1" name="object 31"/>
          <p:cNvSpPr/>
          <p:nvPr/>
        </p:nvSpPr>
        <p:spPr>
          <a:xfrm>
            <a:off x="8210550" y="4865725"/>
            <a:ext cx="1537080" cy="643661"/>
          </a:xfrm>
          <a:custGeom>
            <a:rect l="l" t="t" r="r" b="b"/>
            <a:pathLst>
              <a:path w="1537080" h="643661">
                <a:moveTo>
                  <a:pt x="0" y="643661"/>
                </a:moveTo>
                <a:lnTo>
                  <a:pt x="1537080" y="643661"/>
                </a:lnTo>
                <a:lnTo>
                  <a:pt x="1537080" y="0"/>
                </a:lnTo>
                <a:lnTo>
                  <a:pt x="0" y="0"/>
                </a:lnTo>
                <a:lnTo>
                  <a:pt x="0" y="643661"/>
                </a:lnTo>
                <a:close/>
              </a:path>
            </a:pathLst>
          </a:custGeom>
          <a:ln w="9525">
            <a:solidFill>
              <a:srgbClr val="B1B1B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2" name="object 32"/>
          <p:cNvSpPr/>
          <p:nvPr/>
        </p:nvSpPr>
        <p:spPr>
          <a:xfrm>
            <a:off x="6576059" y="2606992"/>
            <a:ext cx="865936" cy="681037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4" name="object 34"/>
          <p:cNvSpPr/>
          <p:nvPr/>
        </p:nvSpPr>
        <p:spPr>
          <a:xfrm>
            <a:off x="8401177" y="2616517"/>
            <a:ext cx="865949" cy="681037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5" name="object 35"/>
          <p:cNvSpPr/>
          <p:nvPr/>
        </p:nvSpPr>
        <p:spPr>
          <a:xfrm>
            <a:off x="10035667" y="2759455"/>
            <a:ext cx="1208938" cy="454025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1175410" y="3381121"/>
            <a:ext cx="537210" cy="2863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spc="-5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pc="0" smtClean="0">
                <a:latin typeface="Arial"/>
                <a:cs typeface="Arial"/>
              </a:rPr>
              <a:t>H</a:t>
            </a:r>
            <a:r>
              <a:rPr sz="900" b="1" spc="-10" smtClean="0">
                <a:latin typeface="Arial"/>
                <a:cs typeface="Arial"/>
              </a:rPr>
              <a:t>G</a:t>
            </a:r>
            <a:r>
              <a:rPr sz="900" b="1" spc="0" smtClean="0">
                <a:latin typeface="Arial"/>
                <a:cs typeface="Arial"/>
              </a:rPr>
              <a:t>8010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900" spc="-5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1</a:t>
            </a:r>
            <a:r>
              <a:rPr sz="900" b="1" spc="-20" smtClean="0">
                <a:solidFill>
                  <a:srgbClr val="A40020"/>
                </a:solidFill>
                <a:latin typeface="Arial"/>
                <a:cs typeface="Arial"/>
              </a:rPr>
              <a:t> 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L</a:t>
            </a:r>
            <a:r>
              <a:rPr sz="900" b="1" spc="-15" smtClean="0">
                <a:solidFill>
                  <a:srgbClr val="A40020"/>
                </a:solidFill>
                <a:latin typeface="Arial"/>
                <a:cs typeface="Arial"/>
              </a:rPr>
              <a:t>A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N</a:t>
            </a:r>
            <a:endParaRPr sz="9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832350" y="4770754"/>
            <a:ext cx="537210" cy="3987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mtClean="0">
                <a:latin typeface="Arial"/>
                <a:cs typeface="Arial"/>
              </a:rPr>
              <a:t>H</a:t>
            </a:r>
            <a:r>
              <a:rPr sz="900" b="1" spc="-10" smtClean="0">
                <a:latin typeface="Arial"/>
                <a:cs typeface="Arial"/>
              </a:rPr>
              <a:t>G</a:t>
            </a:r>
            <a:r>
              <a:rPr sz="900" b="1" spc="0" smtClean="0">
                <a:latin typeface="Arial"/>
                <a:cs typeface="Arial"/>
              </a:rPr>
              <a:t>8240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ts val="1065"/>
              </a:lnSpc>
              <a:spcBef>
                <a:spcPts val="10"/>
              </a:spcBef>
            </a:pPr>
            <a:r>
              <a:rPr sz="9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mtClean="0">
                <a:solidFill>
                  <a:srgbClr val="A40020"/>
                </a:solidFill>
                <a:latin typeface="Arial"/>
                <a:cs typeface="Arial"/>
              </a:rPr>
              <a:t>4</a:t>
            </a:r>
            <a:r>
              <a:rPr sz="900" b="1" spc="-20" smtClean="0">
                <a:solidFill>
                  <a:srgbClr val="A40020"/>
                </a:solidFill>
                <a:latin typeface="Arial"/>
                <a:cs typeface="Arial"/>
              </a:rPr>
              <a:t> 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L</a:t>
            </a:r>
            <a:r>
              <a:rPr sz="900" b="1" spc="-15" smtClean="0">
                <a:solidFill>
                  <a:srgbClr val="A40020"/>
                </a:solidFill>
                <a:latin typeface="Arial"/>
                <a:cs typeface="Arial"/>
              </a:rPr>
              <a:t>A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N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ts val="894"/>
              </a:lnSpc>
            </a:pPr>
            <a:r>
              <a:rPr sz="9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mtClean="0">
                <a:solidFill>
                  <a:srgbClr val="A40020"/>
                </a:solidFill>
                <a:latin typeface="Arial"/>
                <a:cs typeface="Arial"/>
              </a:rPr>
              <a:t>2P</a:t>
            </a:r>
            <a:r>
              <a:rPr sz="900" b="1" spc="-5" smtClean="0">
                <a:solidFill>
                  <a:srgbClr val="A40020"/>
                </a:solidFill>
                <a:latin typeface="Arial"/>
                <a:cs typeface="Arial"/>
              </a:rPr>
              <a:t>O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TS</a:t>
            </a:r>
            <a:endParaRPr sz="9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290306" y="4877434"/>
            <a:ext cx="1078230" cy="5937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mtClean="0">
                <a:latin typeface="Arial"/>
                <a:cs typeface="Arial"/>
              </a:rPr>
              <a:t>H</a:t>
            </a:r>
            <a:r>
              <a:rPr sz="900" b="1" spc="-10" smtClean="0">
                <a:latin typeface="Arial"/>
                <a:cs typeface="Arial"/>
              </a:rPr>
              <a:t>G</a:t>
            </a:r>
            <a:r>
              <a:rPr sz="900" b="1" spc="0" smtClean="0">
                <a:latin typeface="Arial"/>
                <a:cs typeface="Arial"/>
              </a:rPr>
              <a:t>8245/H</a:t>
            </a:r>
            <a:r>
              <a:rPr sz="900" b="1" spc="-5" smtClean="0">
                <a:latin typeface="Arial"/>
                <a:cs typeface="Arial"/>
              </a:rPr>
              <a:t>G</a:t>
            </a:r>
            <a:r>
              <a:rPr sz="900" b="1" spc="0" smtClean="0">
                <a:latin typeface="Arial"/>
                <a:cs typeface="Arial"/>
              </a:rPr>
              <a:t>8245R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ts val="1005"/>
              </a:lnSpc>
            </a:pPr>
            <a:r>
              <a:rPr sz="9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mtClean="0">
                <a:solidFill>
                  <a:srgbClr val="A40020"/>
                </a:solidFill>
                <a:latin typeface="Arial"/>
                <a:cs typeface="Arial"/>
              </a:rPr>
              <a:t>4</a:t>
            </a:r>
            <a:r>
              <a:rPr sz="900" b="1" spc="-20" smtClean="0">
                <a:solidFill>
                  <a:srgbClr val="A40020"/>
                </a:solidFill>
                <a:latin typeface="Arial"/>
                <a:cs typeface="Arial"/>
              </a:rPr>
              <a:t> 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L</a:t>
            </a:r>
            <a:r>
              <a:rPr sz="900" b="1" spc="-15" smtClean="0">
                <a:solidFill>
                  <a:srgbClr val="A40020"/>
                </a:solidFill>
                <a:latin typeface="Arial"/>
                <a:cs typeface="Arial"/>
              </a:rPr>
              <a:t>A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N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ts val="840"/>
              </a:lnSpc>
            </a:pPr>
            <a:r>
              <a:rPr sz="9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mtClean="0">
                <a:solidFill>
                  <a:srgbClr val="A40020"/>
                </a:solidFill>
                <a:latin typeface="Arial"/>
                <a:cs typeface="Arial"/>
              </a:rPr>
              <a:t>2P</a:t>
            </a:r>
            <a:r>
              <a:rPr sz="900" b="1" spc="-5" smtClean="0">
                <a:solidFill>
                  <a:srgbClr val="A40020"/>
                </a:solidFill>
                <a:latin typeface="Arial"/>
                <a:cs typeface="Arial"/>
              </a:rPr>
              <a:t>O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TS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ts val="805"/>
              </a:lnSpc>
            </a:pPr>
            <a:r>
              <a:rPr sz="9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mtClean="0">
                <a:solidFill>
                  <a:srgbClr val="A40020"/>
                </a:solidFill>
                <a:latin typeface="Arial"/>
                <a:cs typeface="Arial"/>
              </a:rPr>
              <a:t>1USB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ts val="855"/>
              </a:lnSpc>
            </a:pPr>
            <a:r>
              <a:rPr sz="9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mtClean="0">
                <a:solidFill>
                  <a:srgbClr val="A40020"/>
                </a:solidFill>
                <a:latin typeface="Arial"/>
                <a:cs typeface="Arial"/>
              </a:rPr>
              <a:t>WiFi</a:t>
            </a:r>
            <a:endParaRPr sz="900">
              <a:latin typeface="Arial"/>
              <a:cs typeface="Arial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2640329" y="4156964"/>
            <a:ext cx="1208925" cy="454025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1" name="object 41"/>
          <p:cNvSpPr/>
          <p:nvPr/>
        </p:nvSpPr>
        <p:spPr>
          <a:xfrm>
            <a:off x="2640329" y="4740693"/>
            <a:ext cx="1151763" cy="374357"/>
          </a:xfrm>
          <a:custGeom>
            <a:rect l="l" t="t" r="r" b="b"/>
            <a:pathLst>
              <a:path w="1151763" h="374357">
                <a:moveTo>
                  <a:pt x="0" y="374357"/>
                </a:moveTo>
                <a:lnTo>
                  <a:pt x="1151763" y="374357"/>
                </a:lnTo>
                <a:lnTo>
                  <a:pt x="1151763" y="0"/>
                </a:lnTo>
                <a:lnTo>
                  <a:pt x="0" y="0"/>
                </a:lnTo>
                <a:lnTo>
                  <a:pt x="0" y="374357"/>
                </a:lnTo>
                <a:close/>
              </a:path>
            </a:pathLst>
          </a:custGeom>
          <a:ln w="9524">
            <a:solidFill>
              <a:srgbClr val="B1B1B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2719197" y="4780153"/>
            <a:ext cx="537210" cy="2876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900" spc="-5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pc="-5" smtClean="0">
                <a:latin typeface="Arial"/>
                <a:cs typeface="Arial"/>
              </a:rPr>
              <a:t>H</a:t>
            </a:r>
            <a:r>
              <a:rPr sz="900" b="1" spc="-10" smtClean="0">
                <a:latin typeface="Arial"/>
                <a:cs typeface="Arial"/>
              </a:rPr>
              <a:t>G</a:t>
            </a:r>
            <a:r>
              <a:rPr sz="900" b="1" spc="0" smtClean="0">
                <a:latin typeface="Arial"/>
                <a:cs typeface="Arial"/>
              </a:rPr>
              <a:t>8040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9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900" b="1" smtClean="0">
                <a:solidFill>
                  <a:srgbClr val="A40020"/>
                </a:solidFill>
                <a:latin typeface="Arial"/>
                <a:cs typeface="Arial"/>
              </a:rPr>
              <a:t>4</a:t>
            </a:r>
            <a:r>
              <a:rPr sz="900" b="1" spc="-20" smtClean="0">
                <a:solidFill>
                  <a:srgbClr val="A40020"/>
                </a:solidFill>
                <a:latin typeface="Arial"/>
                <a:cs typeface="Arial"/>
              </a:rPr>
              <a:t> 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L</a:t>
            </a:r>
            <a:r>
              <a:rPr sz="900" b="1" spc="-15" smtClean="0">
                <a:solidFill>
                  <a:srgbClr val="A40020"/>
                </a:solidFill>
                <a:latin typeface="Arial"/>
                <a:cs typeface="Arial"/>
              </a:rPr>
              <a:t>A</a:t>
            </a:r>
            <a:r>
              <a:rPr sz="900" b="1" spc="0" smtClean="0">
                <a:solidFill>
                  <a:srgbClr val="A40020"/>
                </a:solidFill>
                <a:latin typeface="Arial"/>
                <a:cs typeface="Arial"/>
              </a:rPr>
              <a:t>N</a:t>
            </a:r>
            <a:endParaRPr sz="900">
              <a:latin typeface="Arial"/>
              <a:cs typeface="Arial"/>
            </a:endParaRPr>
          </a:p>
        </p:txBody>
      </p:sp>
      <p:graphicFrame>
        <p:nvGraphicFramePr>
          <p:cNvPr id="33" name="object 33"/>
          <p:cNvGraphicFramePr>
            <a:graphicFrameLocks noGrp="1"/>
          </p:cNvGraphicFramePr>
          <p:nvPr/>
        </p:nvGraphicFramePr>
        <p:xfrm>
          <a:off x="4458842" y="3330955"/>
          <a:ext cx="3427730" cy="81229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7909"/>
                <a:gridCol w="1151763"/>
                <a:gridCol w="578104"/>
                <a:gridCol w="1151763"/>
                <a:gridCol w="239140"/>
              </a:tblGrid>
              <a:tr h="465518">
                <a:tc>
                  <a:txBody>
                    <a:bodyPr vert="horz" wrap="square"/>
                    <a:lstStyle/>
                    <a:p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9525">
                      <a:solidFill>
                        <a:srgbClr val="B1B1B1"/>
                      </a:solidFill>
                      <a:prstDash val="solid"/>
                    </a:lnR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6995">
                        <a:lnSpc>
                          <a:spcPct val="100000"/>
                        </a:lnSpc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900" b="1" spc="-10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900" b="1" spc="0" smtClean="0">
                          <a:latin typeface="Arial"/>
                          <a:cs typeface="Arial"/>
                        </a:rPr>
                        <a:t>8110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L="86995">
                        <a:lnSpc>
                          <a:spcPts val="1065"/>
                        </a:lnSpc>
                        <a:spcBef>
                          <a:spcPts val="10"/>
                        </a:spcBef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900" b="1" spc="-2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900" b="1" spc="-15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N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L="86995">
                        <a:lnSpc>
                          <a:spcPts val="894"/>
                        </a:lnSpc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1P</a:t>
                      </a:r>
                      <a:r>
                        <a:rPr sz="900" b="1" spc="-5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TS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B1B1B1"/>
                      </a:solidFill>
                      <a:prstDash val="solid"/>
                    </a:lnL>
                    <a:lnR w="9525">
                      <a:solidFill>
                        <a:srgbClr val="B1B1B1"/>
                      </a:solidFill>
                      <a:prstDash val="solid"/>
                    </a:lnR>
                    <a:lnT w="9525">
                      <a:solidFill>
                        <a:srgbClr val="B1B1B1"/>
                      </a:solidFill>
                      <a:prstDash val="solid"/>
                    </a:lnT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B1B1B1"/>
                      </a:solidFill>
                      <a:prstDash val="solid"/>
                    </a:lnL>
                    <a:lnR w="9525">
                      <a:solidFill>
                        <a:srgbClr val="B1B1B1"/>
                      </a:solidFill>
                      <a:prstDash val="solid"/>
                    </a:lnR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6995">
                        <a:lnSpc>
                          <a:spcPct val="100000"/>
                        </a:lnSpc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900" b="1" spc="-10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900" b="1" spc="0" smtClean="0">
                          <a:latin typeface="Arial"/>
                          <a:cs typeface="Arial"/>
                        </a:rPr>
                        <a:t>8120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L="86995">
                        <a:lnSpc>
                          <a:spcPts val="1065"/>
                        </a:lnSpc>
                        <a:spcBef>
                          <a:spcPts val="10"/>
                        </a:spcBef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900" b="1" spc="-2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900" b="1" spc="-15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N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L="86995">
                        <a:lnSpc>
                          <a:spcPts val="894"/>
                        </a:lnSpc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1P</a:t>
                      </a:r>
                      <a:r>
                        <a:rPr sz="900" b="1" spc="-5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TS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B1B1B1"/>
                      </a:solidFill>
                      <a:prstDash val="solid"/>
                    </a:lnL>
                    <a:lnR w="9525">
                      <a:solidFill>
                        <a:srgbClr val="B1B1B1"/>
                      </a:solidFill>
                      <a:prstDash val="solid"/>
                    </a:lnR>
                    <a:lnT w="9525">
                      <a:solidFill>
                        <a:srgbClr val="B1B1B1"/>
                      </a:solidFill>
                      <a:prstDash val="solid"/>
                    </a:lnT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B1B1B1"/>
                      </a:solidFill>
                      <a:prstDash val="solid"/>
                    </a:lnL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</a:tr>
              <a:tr h="335661">
                <a:tc gridSpan="5">
                  <a:txBody>
                    <a:bodyPr vert="horz" wrap="square"/>
                    <a:lstStyle/>
                    <a:p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B1B1B1"/>
                      </a:solidFill>
                      <a:prstDash val="solid"/>
                    </a:lnL>
                    <a:lnR w="12700">
                      <a:solidFill>
                        <a:srgbClr val="B1B1B1"/>
                      </a:solidFill>
                      <a:prstDash val="solid"/>
                    </a:lnR>
                    <a:lnT w="12700">
                      <a:solidFill>
                        <a:srgbClr val="B1B1B1"/>
                      </a:solidFill>
                      <a:prstDash val="solid"/>
                    </a:lnT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graphicFrame>
        <p:nvGraphicFramePr>
          <p:cNvPr id="36" name="object 36"/>
          <p:cNvGraphicFramePr>
            <a:graphicFrameLocks noGrp="1"/>
          </p:cNvGraphicFramePr>
          <p:nvPr/>
        </p:nvGraphicFramePr>
        <p:xfrm>
          <a:off x="8108950" y="3331336"/>
          <a:ext cx="3427729" cy="8119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500"/>
                <a:gridCol w="1249019"/>
                <a:gridCol w="480847"/>
                <a:gridCol w="1151763"/>
                <a:gridCol w="336549"/>
              </a:tblGrid>
              <a:tr h="465137">
                <a:tc>
                  <a:txBody>
                    <a:bodyPr vert="horz" wrap="square"/>
                    <a:lstStyle/>
                    <a:p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9525">
                      <a:solidFill>
                        <a:srgbClr val="B1B1B1"/>
                      </a:solidFill>
                      <a:prstDash val="solid"/>
                    </a:lnR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6995">
                        <a:lnSpc>
                          <a:spcPct val="100000"/>
                        </a:lnSpc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900" b="1" spc="-10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900" b="1" spc="0" smtClean="0">
                          <a:latin typeface="Arial"/>
                          <a:cs typeface="Arial"/>
                        </a:rPr>
                        <a:t>8120R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L="86995">
                        <a:lnSpc>
                          <a:spcPts val="1065"/>
                        </a:lnSpc>
                        <a:spcBef>
                          <a:spcPts val="10"/>
                        </a:spcBef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900" b="1" spc="-2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900" b="1" spc="-15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N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L="86995">
                        <a:lnSpc>
                          <a:spcPts val="894"/>
                        </a:lnSpc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1P</a:t>
                      </a:r>
                      <a:r>
                        <a:rPr sz="900" b="1" spc="-5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TS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B1B1B1"/>
                      </a:solidFill>
                      <a:prstDash val="solid"/>
                    </a:lnL>
                    <a:lnR w="9525">
                      <a:solidFill>
                        <a:srgbClr val="B1B1B1"/>
                      </a:solidFill>
                      <a:prstDash val="solid"/>
                    </a:lnR>
                    <a:lnT w="9525">
                      <a:solidFill>
                        <a:srgbClr val="B1B1B1"/>
                      </a:solidFill>
                      <a:prstDash val="solid"/>
                    </a:lnT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B1B1B1"/>
                      </a:solidFill>
                      <a:prstDash val="solid"/>
                    </a:lnL>
                    <a:lnR w="9525">
                      <a:solidFill>
                        <a:srgbClr val="B1B1B1"/>
                      </a:solidFill>
                      <a:prstDash val="solid"/>
                    </a:lnR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7630">
                        <a:lnSpc>
                          <a:spcPct val="100000"/>
                        </a:lnSpc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900" b="1" spc="-10" smtClean="0">
                          <a:latin typeface="Arial"/>
                          <a:cs typeface="Arial"/>
                        </a:rPr>
                        <a:t>G</a:t>
                      </a:r>
                      <a:r>
                        <a:rPr sz="900" b="1" spc="0" smtClean="0">
                          <a:latin typeface="Arial"/>
                          <a:cs typeface="Arial"/>
                        </a:rPr>
                        <a:t>8240R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L="87630">
                        <a:lnSpc>
                          <a:spcPts val="1065"/>
                        </a:lnSpc>
                        <a:spcBef>
                          <a:spcPts val="10"/>
                        </a:spcBef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4</a:t>
                      </a:r>
                      <a:r>
                        <a:rPr sz="900" b="1" spc="-2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900" b="1" spc="-15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N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L="87630">
                        <a:lnSpc>
                          <a:spcPts val="894"/>
                        </a:lnSpc>
                      </a:pPr>
                      <a:r>
                        <a:rPr sz="900" smtClean="0">
                          <a:solidFill>
                            <a:srgbClr val="CC9900"/>
                          </a:solidFill>
                          <a:latin typeface="Wingdings"/>
                          <a:cs typeface="Wingdings"/>
                        </a:rPr>
                        <a:t></a:t>
                      </a:r>
                      <a:r>
                        <a:rPr sz="900" b="1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2P</a:t>
                      </a:r>
                      <a:r>
                        <a:rPr sz="900" b="1" spc="-5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900" b="1" spc="0" smtClean="0">
                          <a:solidFill>
                            <a:srgbClr val="A40020"/>
                          </a:solidFill>
                          <a:latin typeface="Arial"/>
                          <a:cs typeface="Arial"/>
                        </a:rPr>
                        <a:t>TS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B1B1B1"/>
                      </a:solidFill>
                      <a:prstDash val="solid"/>
                    </a:lnL>
                    <a:lnR w="9525">
                      <a:solidFill>
                        <a:srgbClr val="B1B1B1"/>
                      </a:solidFill>
                      <a:prstDash val="solid"/>
                    </a:lnR>
                    <a:lnT w="9525">
                      <a:solidFill>
                        <a:srgbClr val="B1B1B1"/>
                      </a:solidFill>
                      <a:prstDash val="solid"/>
                    </a:lnT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B1B1B1"/>
                      </a:solidFill>
                      <a:prstDash val="solid"/>
                    </a:lnL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</a:tr>
              <a:tr h="335661">
                <a:tc gridSpan="5">
                  <a:txBody>
                    <a:bodyPr vert="horz" wrap="square"/>
                    <a:lstStyle/>
                    <a:p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B1B1B1"/>
                      </a:solidFill>
                      <a:prstDash val="solid"/>
                    </a:lnL>
                    <a:lnR w="12700">
                      <a:solidFill>
                        <a:srgbClr val="B1B1B1"/>
                      </a:solidFill>
                      <a:prstDash val="solid"/>
                    </a:lnR>
                    <a:lnT w="12700">
                      <a:solidFill>
                        <a:srgbClr val="B1B1B1"/>
                      </a:solidFill>
                      <a:prstDash val="solid"/>
                    </a:lnT>
                    <a:lnB w="12700">
                      <a:solidFill>
                        <a:srgbClr val="B1B1B1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59611" y="1119123"/>
            <a:ext cx="9457690" cy="446976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  <a:tabLst>
                <a:tab pos="306705"/>
              </a:tabLst>
            </a:pPr>
            <a:r>
              <a:rPr sz="1700" smtClean="0">
                <a:solidFill>
                  <a:srgbClr val="990000"/>
                </a:solidFill>
                <a:latin typeface="Wingdings"/>
                <a:cs typeface="Wingdings"/>
              </a:rPr>
              <a:t></a:t>
            </a:r>
            <a:r>
              <a:rPr sz="1700" smtClean="0">
                <a:solidFill>
                  <a:srgbClr val="990000"/>
                </a:solidFill>
                <a:latin typeface="Times New Roman"/>
                <a:cs typeface="Times New Roman"/>
              </a:rPr>
              <a:t>	</a:t>
            </a:r>
            <a:r>
              <a:rPr sz="2000" spc="10" smtClean="0">
                <a:latin typeface="华文细黑"/>
                <a:cs typeface="华文细黑"/>
              </a:rPr>
              <a:t>H</a:t>
            </a:r>
            <a:r>
              <a:rPr sz="2000" spc="0" smtClean="0">
                <a:latin typeface="华文细黑"/>
                <a:cs typeface="华文细黑"/>
              </a:rPr>
              <a:t>G</a:t>
            </a:r>
            <a:r>
              <a:rPr sz="2000" spc="-30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【B</a:t>
            </a:r>
            <a:r>
              <a:rPr sz="2000" spc="0" smtClean="0">
                <a:latin typeface="华文细黑"/>
                <a:cs typeface="华文细黑"/>
              </a:rPr>
              <a:t>1</a:t>
            </a:r>
            <a:r>
              <a:rPr sz="2000" spc="-30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0" smtClean="0">
                <a:latin typeface="华文细黑"/>
                <a:cs typeface="华文细黑"/>
              </a:rPr>
              <a:t>2</a:t>
            </a:r>
            <a:r>
              <a:rPr sz="2000" spc="-15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0" smtClean="0">
                <a:latin typeface="华文细黑"/>
                <a:cs typeface="华文细黑"/>
              </a:rPr>
              <a:t>3</a:t>
            </a:r>
            <a:r>
              <a:rPr sz="2000" spc="-15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25" smtClean="0">
                <a:latin typeface="华文细黑"/>
                <a:cs typeface="华文细黑"/>
              </a:rPr>
              <a:t>4</a:t>
            </a:r>
            <a:r>
              <a:rPr sz="2000" spc="0" smtClean="0">
                <a:latin typeface="华文细黑"/>
                <a:cs typeface="华文细黑"/>
              </a:rPr>
              <a:t>】</a:t>
            </a:r>
            <a:r>
              <a:rPr sz="2000" spc="-35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【C</a:t>
            </a:r>
            <a:r>
              <a:rPr sz="2000" spc="15" smtClean="0">
                <a:latin typeface="华文细黑"/>
                <a:cs typeface="华文细黑"/>
              </a:rPr>
              <a:t>1</a:t>
            </a:r>
            <a:r>
              <a:rPr sz="2000" spc="0" smtClean="0">
                <a:latin typeface="华文细黑"/>
                <a:cs typeface="华文细黑"/>
              </a:rPr>
              <a:t>】</a:t>
            </a:r>
            <a:endParaRPr sz="2000">
              <a:latin typeface="华文细黑"/>
              <a:cs typeface="华文细黑"/>
            </a:endParaRPr>
          </a:p>
          <a:p>
            <a:pPr>
              <a:lnSpc>
                <a:spcPts val="1400"/>
              </a:lnSpc>
              <a:spcBef>
                <a:spcPts val="39"/>
              </a:spcBef>
            </a:pPr>
            <a:endParaRPr sz="1400"/>
          </a:p>
          <a:p>
            <a:pPr marL="12700">
              <a:lnSpc>
                <a:spcPct val="100000"/>
              </a:lnSpc>
              <a:tabLst>
                <a:tab pos="306705"/>
              </a:tabLst>
            </a:pPr>
            <a:r>
              <a:rPr sz="1700" smtClean="0">
                <a:solidFill>
                  <a:srgbClr val="990000"/>
                </a:solidFill>
                <a:latin typeface="Wingdings"/>
                <a:cs typeface="Wingdings"/>
              </a:rPr>
              <a:t></a:t>
            </a:r>
            <a:r>
              <a:rPr sz="1700" smtClean="0">
                <a:solidFill>
                  <a:srgbClr val="990000"/>
                </a:solidFill>
                <a:latin typeface="Times New Roman"/>
                <a:cs typeface="Times New Roman"/>
              </a:rPr>
              <a:t>	</a:t>
            </a: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0" smtClean="0">
                <a:latin typeface="华文细黑"/>
                <a:cs typeface="华文细黑"/>
              </a:rPr>
              <a:t>1 </a:t>
            </a:r>
            <a:r>
              <a:rPr sz="2000" spc="-10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固定</a:t>
            </a:r>
            <a:r>
              <a:rPr sz="2000" spc="0" smtClean="0">
                <a:latin typeface="华文细黑"/>
                <a:cs typeface="华文细黑"/>
              </a:rPr>
              <a:t>采</a:t>
            </a:r>
            <a:r>
              <a:rPr sz="2000" spc="5" smtClean="0">
                <a:latin typeface="华文细黑"/>
                <a:cs typeface="华文细黑"/>
              </a:rPr>
              <a:t>用</a:t>
            </a:r>
            <a:r>
              <a:rPr sz="2000" spc="-10" smtClean="0">
                <a:latin typeface="华文细黑"/>
                <a:cs typeface="华文细黑"/>
              </a:rPr>
              <a:t>8</a:t>
            </a:r>
            <a:r>
              <a:rPr sz="2000" spc="0" smtClean="0">
                <a:latin typeface="华文细黑"/>
                <a:cs typeface="华文细黑"/>
              </a:rPr>
              <a:t>，代</a:t>
            </a:r>
            <a:r>
              <a:rPr sz="2000" spc="-15" smtClean="0">
                <a:latin typeface="华文细黑"/>
                <a:cs typeface="华文细黑"/>
              </a:rPr>
              <a:t>表</a:t>
            </a:r>
            <a:r>
              <a:rPr sz="2000" spc="0" smtClean="0">
                <a:latin typeface="华文细黑"/>
                <a:cs typeface="华文细黑"/>
              </a:rPr>
              <a:t>PO</a:t>
            </a:r>
            <a:r>
              <a:rPr sz="2000" spc="5" smtClean="0">
                <a:latin typeface="华文细黑"/>
                <a:cs typeface="华文细黑"/>
              </a:rPr>
              <a:t>N</a:t>
            </a:r>
            <a:r>
              <a:rPr sz="2000" spc="0" smtClean="0">
                <a:latin typeface="华文细黑"/>
                <a:cs typeface="华文细黑"/>
              </a:rPr>
              <a:t>终端</a:t>
            </a:r>
            <a:endParaRPr sz="2000">
              <a:latin typeface="华文细黑"/>
              <a:cs typeface="华文细黑"/>
            </a:endParaRPr>
          </a:p>
          <a:p>
            <a:pPr>
              <a:lnSpc>
                <a:spcPts val="1400"/>
              </a:lnSpc>
              <a:spcBef>
                <a:spcPts val="40"/>
              </a:spcBef>
            </a:pPr>
            <a:endParaRPr sz="1400"/>
          </a:p>
          <a:p>
            <a:pPr marL="306705" indent="-294640">
              <a:lnSpc>
                <a:spcPct val="100000"/>
              </a:lnSpc>
              <a:buClr>
                <a:srgbClr val="990000"/>
              </a:buClr>
              <a:buSzPct val="85000"/>
              <a:buFont typeface="Wingdings"/>
              <a:buChar char=""/>
              <a:tabLst>
                <a:tab pos="306705"/>
              </a:tabLst>
            </a:pP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0" smtClean="0">
                <a:latin typeface="华文细黑"/>
                <a:cs typeface="华文细黑"/>
              </a:rPr>
              <a:t>2 </a:t>
            </a:r>
            <a:r>
              <a:rPr sz="2000" spc="-15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P</a:t>
            </a:r>
            <a:r>
              <a:rPr sz="2000" spc="5" smtClean="0">
                <a:latin typeface="华文细黑"/>
                <a:cs typeface="华文细黑"/>
              </a:rPr>
              <a:t>O</a:t>
            </a:r>
            <a:r>
              <a:rPr sz="2000" spc="0" smtClean="0">
                <a:latin typeface="华文细黑"/>
                <a:cs typeface="华文细黑"/>
              </a:rPr>
              <a:t>T</a:t>
            </a:r>
            <a:r>
              <a:rPr sz="2000" spc="5" smtClean="0">
                <a:latin typeface="华文细黑"/>
                <a:cs typeface="华文细黑"/>
              </a:rPr>
              <a:t>S</a:t>
            </a:r>
            <a:r>
              <a:rPr sz="2000" spc="0" smtClean="0">
                <a:latin typeface="华文细黑"/>
                <a:cs typeface="华文细黑"/>
              </a:rPr>
              <a:t>端口数</a:t>
            </a:r>
            <a:endParaRPr sz="2000">
              <a:latin typeface="华文细黑"/>
              <a:cs typeface="华文细黑"/>
            </a:endParaRPr>
          </a:p>
          <a:p>
            <a:pPr>
              <a:lnSpc>
                <a:spcPts val="1400"/>
              </a:lnSpc>
              <a:spcBef>
                <a:spcPts val="41"/>
              </a:spcBef>
              <a:buClr>
                <a:srgbClr val="990000"/>
              </a:buClr>
              <a:buFont typeface="Wingdings"/>
              <a:buChar char=""/>
            </a:pPr>
            <a:endParaRPr sz="1400"/>
          </a:p>
          <a:p>
            <a:pPr marL="306705" indent="-294640">
              <a:lnSpc>
                <a:spcPct val="100000"/>
              </a:lnSpc>
              <a:buClr>
                <a:srgbClr val="990000"/>
              </a:buClr>
              <a:buSzPct val="85000"/>
              <a:buFont typeface="Wingdings"/>
              <a:buChar char=""/>
              <a:tabLst>
                <a:tab pos="306705"/>
              </a:tabLst>
            </a:pP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0" smtClean="0">
                <a:latin typeface="华文细黑"/>
                <a:cs typeface="华文细黑"/>
              </a:rPr>
              <a:t>3 </a:t>
            </a:r>
            <a:r>
              <a:rPr sz="2000" spc="-15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G</a:t>
            </a:r>
            <a:r>
              <a:rPr sz="2000" spc="15" smtClean="0">
                <a:latin typeface="华文细黑"/>
                <a:cs typeface="华文细黑"/>
              </a:rPr>
              <a:t>E</a:t>
            </a:r>
            <a:r>
              <a:rPr sz="2000" spc="0" smtClean="0">
                <a:latin typeface="华文细黑"/>
                <a:cs typeface="华文细黑"/>
              </a:rPr>
              <a:t>/F</a:t>
            </a:r>
            <a:r>
              <a:rPr sz="2000" spc="15" smtClean="0">
                <a:latin typeface="华文细黑"/>
                <a:cs typeface="华文细黑"/>
              </a:rPr>
              <a:t>E</a:t>
            </a:r>
            <a:r>
              <a:rPr sz="2000" spc="0" smtClean="0">
                <a:latin typeface="华文细黑"/>
                <a:cs typeface="华文细黑"/>
              </a:rPr>
              <a:t>端</a:t>
            </a:r>
            <a:r>
              <a:rPr sz="2000" spc="-15" smtClean="0">
                <a:latin typeface="华文细黑"/>
                <a:cs typeface="华文细黑"/>
              </a:rPr>
              <a:t>口</a:t>
            </a:r>
            <a:r>
              <a:rPr sz="2000" spc="0" smtClean="0">
                <a:latin typeface="华文细黑"/>
                <a:cs typeface="华文细黑"/>
              </a:rPr>
              <a:t>数量</a:t>
            </a:r>
            <a:endParaRPr sz="2000">
              <a:latin typeface="华文细黑"/>
              <a:cs typeface="华文细黑"/>
            </a:endParaRPr>
          </a:p>
          <a:p>
            <a:pPr>
              <a:lnSpc>
                <a:spcPts val="1400"/>
              </a:lnSpc>
              <a:spcBef>
                <a:spcPts val="39"/>
              </a:spcBef>
              <a:buClr>
                <a:srgbClr val="990000"/>
              </a:buClr>
              <a:buFont typeface="Wingdings"/>
              <a:buChar char=""/>
            </a:pPr>
            <a:endParaRPr sz="1400"/>
          </a:p>
          <a:p>
            <a:pPr marL="306705" indent="-294640">
              <a:lnSpc>
                <a:spcPct val="100000"/>
              </a:lnSpc>
              <a:buClr>
                <a:srgbClr val="990000"/>
              </a:buClr>
              <a:buSzPct val="85000"/>
              <a:buFont typeface="Wingdings"/>
              <a:buChar char=""/>
              <a:tabLst>
                <a:tab pos="306705"/>
              </a:tabLst>
            </a:pP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0" smtClean="0">
                <a:latin typeface="华文细黑"/>
                <a:cs typeface="华文细黑"/>
              </a:rPr>
              <a:t>4 </a:t>
            </a:r>
            <a:r>
              <a:rPr sz="2000" spc="-15" smtClean="0">
                <a:latin typeface="华文细黑"/>
                <a:cs typeface="华文细黑"/>
              </a:rPr>
              <a:t> </a:t>
            </a:r>
            <a:r>
              <a:rPr sz="2000" spc="15" smtClean="0">
                <a:latin typeface="华文细黑"/>
                <a:cs typeface="华文细黑"/>
              </a:rPr>
              <a:t>A</a:t>
            </a: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0" smtClean="0">
                <a:latin typeface="华文细黑"/>
                <a:cs typeface="华文细黑"/>
              </a:rPr>
              <a:t>C</a:t>
            </a:r>
            <a:r>
              <a:rPr sz="2000" spc="-45" smtClean="0">
                <a:latin typeface="华文细黑"/>
                <a:cs typeface="华文细黑"/>
              </a:rPr>
              <a:t> </a:t>
            </a:r>
            <a:r>
              <a:rPr sz="2000" spc="15" smtClean="0">
                <a:latin typeface="华文细黑"/>
                <a:cs typeface="华文细黑"/>
              </a:rPr>
              <a:t>3</a:t>
            </a: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5" smtClean="0">
                <a:latin typeface="华文细黑"/>
                <a:cs typeface="华文细黑"/>
              </a:rPr>
              <a:t>i</a:t>
            </a:r>
            <a:r>
              <a:rPr sz="2000" spc="0" smtClean="0">
                <a:latin typeface="华文细黑"/>
                <a:cs typeface="华文细黑"/>
              </a:rPr>
              <a:t>t</a:t>
            </a:r>
            <a:r>
              <a:rPr sz="2000" spc="-55" smtClean="0">
                <a:latin typeface="华文细黑"/>
                <a:cs typeface="华文细黑"/>
              </a:rPr>
              <a:t> </a:t>
            </a:r>
            <a:r>
              <a:rPr sz="2000" spc="0" smtClean="0">
                <a:latin typeface="华文细黑"/>
                <a:cs typeface="华文细黑"/>
              </a:rPr>
              <a:t>A</a:t>
            </a:r>
            <a:r>
              <a:rPr sz="2000" spc="5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5" smtClean="0">
                <a:latin typeface="华文细黑"/>
                <a:cs typeface="华文细黑"/>
              </a:rPr>
              <a:t>i</a:t>
            </a:r>
            <a:r>
              <a:rPr sz="2000" spc="0" smtClean="0">
                <a:latin typeface="华文细黑"/>
                <a:cs typeface="华文细黑"/>
              </a:rPr>
              <a:t>t</a:t>
            </a:r>
            <a:r>
              <a:rPr sz="2000" spc="-15" smtClean="0">
                <a:latin typeface="华文细黑"/>
                <a:cs typeface="华文细黑"/>
              </a:rPr>
              <a:t> </a:t>
            </a:r>
            <a:r>
              <a:rPr sz="2000" spc="15" smtClean="0">
                <a:latin typeface="华文细黑"/>
                <a:cs typeface="华文细黑"/>
              </a:rPr>
              <a:t>u</a:t>
            </a:r>
            <a:r>
              <a:rPr sz="2000" spc="10" smtClean="0">
                <a:latin typeface="华文细黑"/>
                <a:cs typeface="华文细黑"/>
              </a:rPr>
              <a:t>s</a:t>
            </a:r>
            <a:r>
              <a:rPr sz="2000" spc="5" smtClean="0">
                <a:latin typeface="华文细黑"/>
                <a:cs typeface="华文细黑"/>
              </a:rPr>
              <a:t>b</a:t>
            </a:r>
            <a:r>
              <a:rPr sz="2000" spc="0" smtClean="0">
                <a:latin typeface="华文细黑"/>
                <a:cs typeface="华文细黑"/>
              </a:rPr>
              <a:t>支持</a:t>
            </a:r>
            <a:r>
              <a:rPr sz="2000" spc="-55" smtClean="0">
                <a:latin typeface="华文细黑"/>
                <a:cs typeface="华文细黑"/>
              </a:rPr>
              <a:t> </a:t>
            </a:r>
            <a:r>
              <a:rPr sz="2000" spc="0" smtClean="0">
                <a:latin typeface="华文细黑"/>
                <a:cs typeface="华文细黑"/>
              </a:rPr>
              <a:t>B</a:t>
            </a:r>
            <a:r>
              <a:rPr sz="2000" spc="-10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5" smtClean="0">
                <a:latin typeface="华文细黑"/>
                <a:cs typeface="华文细黑"/>
              </a:rPr>
              <a:t>i</a:t>
            </a:r>
            <a:r>
              <a:rPr sz="2000" spc="0" smtClean="0">
                <a:latin typeface="华文细黑"/>
                <a:cs typeface="华文细黑"/>
              </a:rPr>
              <a:t>t</a:t>
            </a:r>
            <a:r>
              <a:rPr sz="2000" spc="-25" smtClean="0">
                <a:latin typeface="华文细黑"/>
                <a:cs typeface="华文细黑"/>
              </a:rPr>
              <a:t> </a:t>
            </a:r>
            <a:r>
              <a:rPr sz="2000" spc="5" smtClean="0">
                <a:latin typeface="华文细黑"/>
                <a:cs typeface="华文细黑"/>
              </a:rPr>
              <a:t>rf</a:t>
            </a:r>
            <a:r>
              <a:rPr sz="2000" spc="10" smtClean="0">
                <a:latin typeface="华文细黑"/>
                <a:cs typeface="华文细黑"/>
              </a:rPr>
              <a:t>支</a:t>
            </a:r>
            <a:r>
              <a:rPr sz="2000" spc="0" smtClean="0">
                <a:latin typeface="华文细黑"/>
                <a:cs typeface="华文细黑"/>
              </a:rPr>
              <a:t>持</a:t>
            </a:r>
            <a:r>
              <a:rPr sz="2000" spc="-45" smtClean="0">
                <a:latin typeface="华文细黑"/>
                <a:cs typeface="华文细黑"/>
              </a:rPr>
              <a:t> </a:t>
            </a:r>
            <a:r>
              <a:rPr sz="2000" spc="0" smtClean="0">
                <a:latin typeface="华文细黑"/>
                <a:cs typeface="华文细黑"/>
              </a:rPr>
              <a:t>C</a:t>
            </a:r>
            <a:r>
              <a:rPr sz="2000" spc="-10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5" smtClean="0">
                <a:latin typeface="华文细黑"/>
                <a:cs typeface="华文细黑"/>
              </a:rPr>
              <a:t>i</a:t>
            </a:r>
            <a:r>
              <a:rPr sz="2000" spc="0" smtClean="0">
                <a:latin typeface="华文细黑"/>
                <a:cs typeface="华文细黑"/>
              </a:rPr>
              <a:t>t</a:t>
            </a:r>
            <a:r>
              <a:rPr sz="2000" spc="-25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w</a:t>
            </a:r>
            <a:r>
              <a:rPr sz="2000" spc="5" smtClean="0">
                <a:latin typeface="华文细黑"/>
                <a:cs typeface="华文细黑"/>
              </a:rPr>
              <a:t>i</a:t>
            </a:r>
            <a:r>
              <a:rPr sz="2000" spc="0" smtClean="0">
                <a:latin typeface="华文细黑"/>
                <a:cs typeface="华文细黑"/>
              </a:rPr>
              <a:t>f</a:t>
            </a:r>
            <a:r>
              <a:rPr sz="2000" spc="15" smtClean="0">
                <a:latin typeface="华文细黑"/>
                <a:cs typeface="华文细黑"/>
              </a:rPr>
              <a:t>i</a:t>
            </a:r>
            <a:r>
              <a:rPr sz="2000" spc="0" smtClean="0">
                <a:latin typeface="华文细黑"/>
                <a:cs typeface="华文细黑"/>
              </a:rPr>
              <a:t>支持</a:t>
            </a:r>
            <a:endParaRPr sz="2000">
              <a:latin typeface="华文细黑"/>
              <a:cs typeface="华文细黑"/>
            </a:endParaRPr>
          </a:p>
          <a:p>
            <a:pPr>
              <a:lnSpc>
                <a:spcPts val="1300"/>
              </a:lnSpc>
              <a:spcBef>
                <a:spcPts val="40"/>
              </a:spcBef>
            </a:pPr>
            <a:endParaRPr sz="1300"/>
          </a:p>
          <a:p>
            <a:pPr marL="12700">
              <a:lnSpc>
                <a:spcPct val="100000"/>
              </a:lnSpc>
              <a:tabLst>
                <a:tab pos="306705"/>
              </a:tabLst>
            </a:pPr>
            <a:r>
              <a:rPr sz="1700" smtClean="0">
                <a:solidFill>
                  <a:srgbClr val="990000"/>
                </a:solidFill>
                <a:latin typeface="Wingdings"/>
                <a:cs typeface="Wingdings"/>
              </a:rPr>
              <a:t></a:t>
            </a:r>
            <a:r>
              <a:rPr sz="1700" smtClean="0">
                <a:solidFill>
                  <a:srgbClr val="990000"/>
                </a:solidFill>
                <a:latin typeface="Times New Roman"/>
                <a:cs typeface="Times New Roman"/>
              </a:rPr>
              <a:t>	</a:t>
            </a:r>
            <a:r>
              <a:rPr sz="2000" spc="10" smtClean="0">
                <a:latin typeface="华文细黑"/>
                <a:cs typeface="华文细黑"/>
              </a:rPr>
              <a:t>C</a:t>
            </a:r>
            <a:r>
              <a:rPr sz="2000" spc="0" smtClean="0">
                <a:latin typeface="华文细黑"/>
                <a:cs typeface="华文细黑"/>
              </a:rPr>
              <a:t>1 </a:t>
            </a:r>
            <a:r>
              <a:rPr sz="2000" spc="-10" smtClean="0">
                <a:latin typeface="华文细黑"/>
                <a:cs typeface="华文细黑"/>
              </a:rPr>
              <a:t> </a:t>
            </a:r>
            <a:r>
              <a:rPr sz="2000" spc="10" smtClean="0">
                <a:latin typeface="华文细黑"/>
                <a:cs typeface="华文细黑"/>
              </a:rPr>
              <a:t>扩</a:t>
            </a:r>
            <a:r>
              <a:rPr sz="2000" spc="0" smtClean="0">
                <a:latin typeface="华文细黑"/>
                <a:cs typeface="华文细黑"/>
              </a:rPr>
              <a:t>展，大写</a:t>
            </a:r>
            <a:r>
              <a:rPr sz="2000" spc="-15" smtClean="0">
                <a:latin typeface="华文细黑"/>
                <a:cs typeface="华文细黑"/>
              </a:rPr>
              <a:t>字</a:t>
            </a:r>
            <a:r>
              <a:rPr sz="2000" spc="0" smtClean="0">
                <a:latin typeface="华文细黑"/>
                <a:cs typeface="华文细黑"/>
              </a:rPr>
              <a:t>母表</a:t>
            </a:r>
            <a:r>
              <a:rPr sz="2000" spc="-15" smtClean="0">
                <a:latin typeface="华文细黑"/>
                <a:cs typeface="华文细黑"/>
              </a:rPr>
              <a:t>示</a:t>
            </a:r>
            <a:r>
              <a:rPr sz="2000" spc="0" smtClean="0">
                <a:latin typeface="华文细黑"/>
                <a:cs typeface="华文细黑"/>
              </a:rPr>
              <a:t>为一</a:t>
            </a:r>
            <a:r>
              <a:rPr sz="2000" spc="-15" smtClean="0">
                <a:latin typeface="华文细黑"/>
                <a:cs typeface="华文细黑"/>
              </a:rPr>
              <a:t>个</a:t>
            </a:r>
            <a:r>
              <a:rPr sz="2000" spc="0" smtClean="0">
                <a:latin typeface="华文细黑"/>
                <a:cs typeface="华文细黑"/>
              </a:rPr>
              <a:t>系列</a:t>
            </a:r>
            <a:r>
              <a:rPr sz="2000" spc="-15" smtClean="0">
                <a:latin typeface="华文细黑"/>
                <a:cs typeface="华文细黑"/>
              </a:rPr>
              <a:t>，</a:t>
            </a:r>
            <a:r>
              <a:rPr sz="2000" spc="0" smtClean="0">
                <a:latin typeface="华文细黑"/>
                <a:cs typeface="华文细黑"/>
              </a:rPr>
              <a:t>比</a:t>
            </a:r>
            <a:r>
              <a:rPr sz="2000" spc="5" smtClean="0">
                <a:latin typeface="华文细黑"/>
                <a:cs typeface="华文细黑"/>
              </a:rPr>
              <a:t>如</a:t>
            </a:r>
            <a:r>
              <a:rPr sz="2100" spc="-90" smtClean="0">
                <a:solidFill>
                  <a:srgbClr val="FF0000"/>
                </a:solidFill>
                <a:latin typeface="华文细黑"/>
                <a:cs typeface="华文细黑"/>
              </a:rPr>
              <a:t>H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为</a:t>
            </a:r>
            <a:r>
              <a:rPr sz="2100" spc="-95" smtClean="0">
                <a:solidFill>
                  <a:srgbClr val="FF0000"/>
                </a:solidFill>
                <a:latin typeface="华文细黑"/>
                <a:cs typeface="华文细黑"/>
              </a:rPr>
              <a:t>G</a:t>
            </a:r>
            <a:r>
              <a:rPr sz="2100" spc="-65" smtClean="0">
                <a:solidFill>
                  <a:srgbClr val="FF0000"/>
                </a:solidFill>
                <a:latin typeface="华文细黑"/>
                <a:cs typeface="华文细黑"/>
              </a:rPr>
              <a:t>E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系列</a:t>
            </a:r>
            <a:r>
              <a:rPr sz="2100" spc="-120" smtClean="0">
                <a:solidFill>
                  <a:srgbClr val="FF0000"/>
                </a:solidFill>
                <a:latin typeface="华文细黑"/>
                <a:cs typeface="华文细黑"/>
              </a:rPr>
              <a:t>，</a:t>
            </a:r>
            <a:r>
              <a:rPr sz="2100" spc="-55" smtClean="0">
                <a:solidFill>
                  <a:srgbClr val="FF0000"/>
                </a:solidFill>
                <a:latin typeface="华文细黑"/>
                <a:cs typeface="华文细黑"/>
              </a:rPr>
              <a:t>F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为</a:t>
            </a:r>
            <a:r>
              <a:rPr sz="2100" spc="-55" smtClean="0">
                <a:solidFill>
                  <a:srgbClr val="FF0000"/>
                </a:solidFill>
                <a:latin typeface="华文细黑"/>
                <a:cs typeface="华文细黑"/>
              </a:rPr>
              <a:t>FE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桥接</a:t>
            </a:r>
            <a:r>
              <a:rPr sz="2100" spc="-120" smtClean="0">
                <a:solidFill>
                  <a:srgbClr val="FF0000"/>
                </a:solidFill>
                <a:latin typeface="华文细黑"/>
                <a:cs typeface="华文细黑"/>
              </a:rPr>
              <a:t>系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列，</a:t>
            </a:r>
            <a:r>
              <a:rPr sz="2100" spc="-80" smtClean="0">
                <a:solidFill>
                  <a:srgbClr val="FF0000"/>
                </a:solidFill>
                <a:latin typeface="华文细黑"/>
                <a:cs typeface="华文细黑"/>
              </a:rPr>
              <a:t>A</a:t>
            </a:r>
            <a:endParaRPr sz="2100">
              <a:latin typeface="华文细黑"/>
              <a:cs typeface="华文细黑"/>
            </a:endParaRPr>
          </a:p>
          <a:p>
            <a:pPr marL="306705">
              <a:lnSpc>
                <a:spcPct val="100000"/>
              </a:lnSpc>
              <a:spcBef>
                <a:spcPts val="360"/>
              </a:spcBef>
            </a:pP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（</a:t>
            </a:r>
            <a:r>
              <a:rPr sz="2100" spc="-45" smtClean="0">
                <a:solidFill>
                  <a:srgbClr val="FF0000"/>
                </a:solidFill>
                <a:latin typeface="华文细黑"/>
                <a:cs typeface="华文细黑"/>
              </a:rPr>
              <a:t> </a:t>
            </a:r>
            <a:r>
              <a:rPr sz="2100" spc="-65" smtClean="0">
                <a:solidFill>
                  <a:srgbClr val="FF0000"/>
                </a:solidFill>
                <a:latin typeface="华文细黑"/>
                <a:cs typeface="华文细黑"/>
              </a:rPr>
              <a:t>A</a:t>
            </a:r>
            <a:r>
              <a:rPr sz="2100" spc="-70" smtClean="0">
                <a:solidFill>
                  <a:srgbClr val="FF0000"/>
                </a:solidFill>
                <a:latin typeface="华文细黑"/>
                <a:cs typeface="华文细黑"/>
              </a:rPr>
              <a:t>d</a:t>
            </a:r>
            <a:r>
              <a:rPr sz="2100" spc="-45" smtClean="0">
                <a:solidFill>
                  <a:srgbClr val="FF0000"/>
                </a:solidFill>
                <a:latin typeface="华文细黑"/>
                <a:cs typeface="华文细黑"/>
              </a:rPr>
              <a:t>v</a:t>
            </a:r>
            <a:r>
              <a:rPr sz="2100" spc="-65" smtClean="0">
                <a:solidFill>
                  <a:srgbClr val="FF0000"/>
                </a:solidFill>
                <a:latin typeface="华文细黑"/>
                <a:cs typeface="华文细黑"/>
              </a:rPr>
              <a:t>a</a:t>
            </a:r>
            <a:r>
              <a:rPr sz="2100" spc="-70" smtClean="0">
                <a:solidFill>
                  <a:srgbClr val="FF0000"/>
                </a:solidFill>
                <a:latin typeface="华文细黑"/>
                <a:cs typeface="华文细黑"/>
              </a:rPr>
              <a:t>nc</a:t>
            </a:r>
            <a:r>
              <a:rPr sz="2100" spc="-60" smtClean="0">
                <a:solidFill>
                  <a:srgbClr val="FF0000"/>
                </a:solidFill>
                <a:latin typeface="华文细黑"/>
                <a:cs typeface="华文细黑"/>
              </a:rPr>
              <a:t>e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）</a:t>
            </a:r>
            <a:r>
              <a:rPr sz="2100" spc="-120" smtClean="0">
                <a:solidFill>
                  <a:srgbClr val="FF0000"/>
                </a:solidFill>
                <a:latin typeface="华文细黑"/>
                <a:cs typeface="华文细黑"/>
              </a:rPr>
              <a:t>为</a:t>
            </a:r>
            <a:r>
              <a:rPr sz="2100" spc="-55" smtClean="0">
                <a:solidFill>
                  <a:srgbClr val="FF0000"/>
                </a:solidFill>
                <a:latin typeface="华文细黑"/>
                <a:cs typeface="华文细黑"/>
              </a:rPr>
              <a:t>FE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的</a:t>
            </a:r>
            <a:r>
              <a:rPr sz="2100" spc="-120" smtClean="0">
                <a:solidFill>
                  <a:srgbClr val="FF0000"/>
                </a:solidFill>
                <a:latin typeface="华文细黑"/>
                <a:cs typeface="华文细黑"/>
              </a:rPr>
              <a:t>网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关系</a:t>
            </a:r>
            <a:r>
              <a:rPr sz="2100" spc="-120" smtClean="0">
                <a:solidFill>
                  <a:srgbClr val="FF0000"/>
                </a:solidFill>
                <a:latin typeface="华文细黑"/>
                <a:cs typeface="华文细黑"/>
              </a:rPr>
              <a:t>列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，</a:t>
            </a:r>
            <a:r>
              <a:rPr sz="2100" spc="-70" smtClean="0">
                <a:solidFill>
                  <a:srgbClr val="FF0000"/>
                </a:solidFill>
                <a:latin typeface="华文细黑"/>
                <a:cs typeface="华文细黑"/>
              </a:rPr>
              <a:t>R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为</a:t>
            </a:r>
            <a:r>
              <a:rPr sz="2100" spc="-120" smtClean="0">
                <a:solidFill>
                  <a:srgbClr val="FF0000"/>
                </a:solidFill>
                <a:latin typeface="华文细黑"/>
                <a:cs typeface="华文细黑"/>
              </a:rPr>
              <a:t>网</a:t>
            </a:r>
            <a:r>
              <a:rPr sz="2100" spc="-105" smtClean="0">
                <a:solidFill>
                  <a:srgbClr val="FF0000"/>
                </a:solidFill>
                <a:latin typeface="华文细黑"/>
                <a:cs typeface="华文细黑"/>
              </a:rPr>
              <a:t>关型。</a:t>
            </a:r>
            <a:endParaRPr sz="2100">
              <a:latin typeface="华文细黑"/>
              <a:cs typeface="华文细黑"/>
            </a:endParaRPr>
          </a:p>
          <a:p>
            <a:pPr>
              <a:lnSpc>
                <a:spcPts val="750"/>
              </a:lnSpc>
              <a:spcBef>
                <a:spcPts val="27"/>
              </a:spcBef>
            </a:pPr>
            <a:endParaRPr sz="75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 marL="306705" marR="12700" indent="-294640">
              <a:lnSpc>
                <a:spcPct val="120100"/>
              </a:lnSpc>
              <a:tabLst>
                <a:tab pos="306705"/>
              </a:tabLst>
            </a:pPr>
            <a:r>
              <a:rPr sz="1700" smtClean="0">
                <a:solidFill>
                  <a:srgbClr val="990000"/>
                </a:solidFill>
                <a:latin typeface="Wingdings"/>
                <a:cs typeface="Wingdings"/>
              </a:rPr>
              <a:t></a:t>
            </a:r>
            <a:r>
              <a:rPr sz="1700" smtClean="0">
                <a:solidFill>
                  <a:srgbClr val="990000"/>
                </a:solidFill>
                <a:latin typeface="Times New Roman"/>
                <a:cs typeface="Times New Roman"/>
              </a:rPr>
              <a:t>	</a:t>
            </a:r>
            <a:r>
              <a:rPr sz="2000" spc="10" smtClean="0">
                <a:latin typeface="华文细黑"/>
                <a:cs typeface="华文细黑"/>
              </a:rPr>
              <a:t>举例</a:t>
            </a:r>
            <a:r>
              <a:rPr sz="2000" spc="0" smtClean="0">
                <a:latin typeface="华文细黑"/>
                <a:cs typeface="华文细黑"/>
              </a:rPr>
              <a:t>：H</a:t>
            </a:r>
            <a:r>
              <a:rPr sz="2000" spc="-10" smtClean="0">
                <a:latin typeface="华文细黑"/>
                <a:cs typeface="华文细黑"/>
              </a:rPr>
              <a:t>G</a:t>
            </a:r>
            <a:r>
              <a:rPr sz="2000" spc="0" smtClean="0">
                <a:latin typeface="华文细黑"/>
                <a:cs typeface="华文细黑"/>
              </a:rPr>
              <a:t>8</a:t>
            </a:r>
            <a:r>
              <a:rPr sz="2000" spc="10" smtClean="0">
                <a:latin typeface="华文细黑"/>
                <a:cs typeface="华文细黑"/>
              </a:rPr>
              <a:t>2</a:t>
            </a:r>
            <a:r>
              <a:rPr sz="2000" spc="0" smtClean="0">
                <a:latin typeface="华文细黑"/>
                <a:cs typeface="华文细黑"/>
              </a:rPr>
              <a:t>45命名</a:t>
            </a:r>
            <a:r>
              <a:rPr sz="2000" spc="-15" smtClean="0">
                <a:latin typeface="华文细黑"/>
                <a:cs typeface="华文细黑"/>
              </a:rPr>
              <a:t>中</a:t>
            </a:r>
            <a:r>
              <a:rPr sz="2000" spc="0" smtClean="0">
                <a:latin typeface="华文细黑"/>
                <a:cs typeface="华文细黑"/>
              </a:rPr>
              <a:t>，“</a:t>
            </a:r>
            <a:r>
              <a:rPr sz="2000" spc="-5" smtClean="0">
                <a:latin typeface="华文细黑"/>
                <a:cs typeface="华文细黑"/>
              </a:rPr>
              <a:t>2</a:t>
            </a:r>
            <a:r>
              <a:rPr sz="2000" spc="0" smtClean="0">
                <a:latin typeface="华文细黑"/>
                <a:cs typeface="华文细黑"/>
              </a:rPr>
              <a:t>”表</a:t>
            </a:r>
            <a:r>
              <a:rPr sz="2000" spc="-15" smtClean="0">
                <a:latin typeface="华文细黑"/>
                <a:cs typeface="华文细黑"/>
              </a:rPr>
              <a:t>示</a:t>
            </a:r>
            <a:r>
              <a:rPr sz="2000" spc="5" smtClean="0">
                <a:latin typeface="华文细黑"/>
                <a:cs typeface="华文细黑"/>
              </a:rPr>
              <a:t>2</a:t>
            </a:r>
            <a:r>
              <a:rPr sz="2000" spc="0" smtClean="0">
                <a:latin typeface="华文细黑"/>
                <a:cs typeface="华文细黑"/>
              </a:rPr>
              <a:t>个P</a:t>
            </a:r>
            <a:r>
              <a:rPr sz="2000" spc="-15" smtClean="0">
                <a:latin typeface="华文细黑"/>
                <a:cs typeface="华文细黑"/>
              </a:rPr>
              <a:t>O</a:t>
            </a:r>
            <a:r>
              <a:rPr sz="2000" spc="0" smtClean="0">
                <a:latin typeface="华文细黑"/>
                <a:cs typeface="华文细黑"/>
              </a:rPr>
              <a:t>T</a:t>
            </a:r>
            <a:r>
              <a:rPr sz="2000" spc="-5" smtClean="0">
                <a:latin typeface="华文细黑"/>
                <a:cs typeface="华文细黑"/>
              </a:rPr>
              <a:t>S</a:t>
            </a:r>
            <a:r>
              <a:rPr sz="2000" spc="0" smtClean="0">
                <a:latin typeface="华文细黑"/>
                <a:cs typeface="华文细黑"/>
              </a:rPr>
              <a:t>口，“</a:t>
            </a:r>
            <a:r>
              <a:rPr sz="2000" spc="-10" smtClean="0">
                <a:latin typeface="华文细黑"/>
                <a:cs typeface="华文细黑"/>
              </a:rPr>
              <a:t>4</a:t>
            </a:r>
            <a:r>
              <a:rPr sz="2000" spc="0" smtClean="0">
                <a:latin typeface="华文细黑"/>
                <a:cs typeface="华文细黑"/>
              </a:rPr>
              <a:t>”表</a:t>
            </a:r>
            <a:r>
              <a:rPr sz="2000" spc="-15" smtClean="0">
                <a:latin typeface="华文细黑"/>
                <a:cs typeface="华文细黑"/>
              </a:rPr>
              <a:t>示</a:t>
            </a:r>
            <a:r>
              <a:rPr sz="2000" spc="5" smtClean="0">
                <a:latin typeface="华文细黑"/>
                <a:cs typeface="华文细黑"/>
              </a:rPr>
              <a:t>4</a:t>
            </a:r>
            <a:r>
              <a:rPr sz="2000" spc="0" smtClean="0">
                <a:latin typeface="华文细黑"/>
                <a:cs typeface="华文细黑"/>
              </a:rPr>
              <a:t>个</a:t>
            </a:r>
            <a:r>
              <a:rPr sz="2000" spc="-15" smtClean="0">
                <a:latin typeface="华文细黑"/>
                <a:cs typeface="华文细黑"/>
              </a:rPr>
              <a:t>网</a:t>
            </a:r>
            <a:r>
              <a:rPr sz="2000" spc="0" smtClean="0">
                <a:latin typeface="华文细黑"/>
                <a:cs typeface="华文细黑"/>
              </a:rPr>
              <a:t>口，</a:t>
            </a:r>
            <a:r>
              <a:rPr sz="2000" spc="-10" smtClean="0">
                <a:latin typeface="华文细黑"/>
                <a:cs typeface="华文细黑"/>
              </a:rPr>
              <a:t>“</a:t>
            </a:r>
            <a:r>
              <a:rPr sz="2000" spc="5" smtClean="0">
                <a:latin typeface="华文细黑"/>
                <a:cs typeface="华文细黑"/>
              </a:rPr>
              <a:t>5</a:t>
            </a:r>
            <a:r>
              <a:rPr sz="2000" spc="0" smtClean="0">
                <a:latin typeface="华文细黑"/>
                <a:cs typeface="华文细黑"/>
              </a:rPr>
              <a:t>”</a:t>
            </a:r>
            <a:r>
              <a:rPr sz="2000" spc="-15" smtClean="0">
                <a:latin typeface="华文细黑"/>
                <a:cs typeface="华文细黑"/>
              </a:rPr>
              <a:t>对</a:t>
            </a:r>
            <a:r>
              <a:rPr sz="2000" spc="0" smtClean="0">
                <a:latin typeface="华文细黑"/>
                <a:cs typeface="华文细黑"/>
              </a:rPr>
              <a:t>应的 </a:t>
            </a:r>
            <a:r>
              <a:rPr sz="2000" spc="15" smtClean="0">
                <a:latin typeface="华文细黑"/>
                <a:cs typeface="华文细黑"/>
              </a:rPr>
              <a:t>3</a:t>
            </a:r>
            <a:r>
              <a:rPr sz="2000" spc="10" smtClean="0">
                <a:latin typeface="华文细黑"/>
                <a:cs typeface="华文细黑"/>
              </a:rPr>
              <a:t>b</a:t>
            </a:r>
            <a:r>
              <a:rPr sz="2000" spc="0" smtClean="0">
                <a:latin typeface="华文细黑"/>
                <a:cs typeface="华文细黑"/>
              </a:rPr>
              <a:t>it</a:t>
            </a:r>
            <a:r>
              <a:rPr sz="2000" spc="-15" smtClean="0">
                <a:latin typeface="华文细黑"/>
                <a:cs typeface="华文细黑"/>
              </a:rPr>
              <a:t>是</a:t>
            </a:r>
            <a:r>
              <a:rPr sz="2000" spc="0" smtClean="0">
                <a:latin typeface="华文细黑"/>
                <a:cs typeface="华文细黑"/>
              </a:rPr>
              <a:t>“</a:t>
            </a:r>
            <a:r>
              <a:rPr sz="2000" spc="5" smtClean="0">
                <a:latin typeface="华文细黑"/>
                <a:cs typeface="华文细黑"/>
              </a:rPr>
              <a:t>10</a:t>
            </a:r>
            <a:r>
              <a:rPr sz="2000" spc="-10" smtClean="0">
                <a:latin typeface="华文细黑"/>
                <a:cs typeface="华文细黑"/>
              </a:rPr>
              <a:t>1</a:t>
            </a:r>
            <a:r>
              <a:rPr sz="2000" spc="0" smtClean="0">
                <a:latin typeface="华文细黑"/>
                <a:cs typeface="华文细黑"/>
              </a:rPr>
              <a:t>”，</a:t>
            </a:r>
            <a:r>
              <a:rPr sz="2000" spc="-15" smtClean="0">
                <a:latin typeface="华文细黑"/>
                <a:cs typeface="华文细黑"/>
              </a:rPr>
              <a:t>表</a:t>
            </a:r>
            <a:r>
              <a:rPr sz="2000" spc="0" smtClean="0">
                <a:latin typeface="华文细黑"/>
                <a:cs typeface="华文细黑"/>
              </a:rPr>
              <a:t>示支</a:t>
            </a:r>
            <a:r>
              <a:rPr sz="2000" spc="-15" smtClean="0">
                <a:latin typeface="华文细黑"/>
                <a:cs typeface="华文细黑"/>
              </a:rPr>
              <a:t>持</a:t>
            </a:r>
            <a:r>
              <a:rPr sz="2000" spc="5" smtClean="0">
                <a:latin typeface="华文细黑"/>
                <a:cs typeface="华文细黑"/>
              </a:rPr>
              <a:t>U</a:t>
            </a:r>
            <a:r>
              <a:rPr sz="2000" spc="0" smtClean="0">
                <a:latin typeface="华文细黑"/>
                <a:cs typeface="华文细黑"/>
              </a:rPr>
              <a:t>SB口</a:t>
            </a:r>
            <a:r>
              <a:rPr sz="2000" spc="-15" smtClean="0">
                <a:latin typeface="华文细黑"/>
                <a:cs typeface="华文细黑"/>
              </a:rPr>
              <a:t>和</a:t>
            </a:r>
            <a:r>
              <a:rPr sz="2000" spc="0" smtClean="0">
                <a:latin typeface="华文细黑"/>
                <a:cs typeface="华文细黑"/>
              </a:rPr>
              <a:t>WIFI。</a:t>
            </a:r>
            <a:endParaRPr sz="2000">
              <a:latin typeface="华文细黑"/>
              <a:cs typeface="华文细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3047" y="272669"/>
            <a:ext cx="2715895" cy="5441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500" spc="10" smtClean="0">
                <a:solidFill>
                  <a:srgbClr val="990000"/>
                </a:solidFill>
                <a:latin typeface="华文细黑"/>
                <a:cs typeface="华文细黑"/>
              </a:rPr>
              <a:t>O</a:t>
            </a:r>
            <a:r>
              <a:rPr sz="3500" spc="5" smtClean="0">
                <a:solidFill>
                  <a:srgbClr val="990000"/>
                </a:solidFill>
                <a:latin typeface="华文细黑"/>
                <a:cs typeface="华文细黑"/>
              </a:rPr>
              <a:t>N</a:t>
            </a:r>
            <a:r>
              <a:rPr sz="3500" spc="15" smtClean="0">
                <a:solidFill>
                  <a:srgbClr val="990000"/>
                </a:solidFill>
                <a:latin typeface="华文细黑"/>
                <a:cs typeface="华文细黑"/>
              </a:rPr>
              <a:t>T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命名规则</a:t>
            </a:r>
            <a:endParaRPr sz="3500">
              <a:latin typeface="华文细黑"/>
              <a:cs typeface="华文细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3047" y="272669"/>
            <a:ext cx="4049395" cy="5568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500" spc="10" smtClean="0">
                <a:solidFill>
                  <a:srgbClr val="990000"/>
                </a:solidFill>
                <a:latin typeface="华文细黑"/>
                <a:cs typeface="华文细黑"/>
              </a:rPr>
              <a:t>O</a:t>
            </a:r>
            <a:r>
              <a:rPr sz="3500" spc="5" smtClean="0">
                <a:solidFill>
                  <a:srgbClr val="990000"/>
                </a:solidFill>
                <a:latin typeface="华文细黑"/>
                <a:cs typeface="华文细黑"/>
              </a:rPr>
              <a:t>N</a:t>
            </a:r>
            <a:r>
              <a:rPr sz="3500" spc="15" smtClean="0">
                <a:solidFill>
                  <a:srgbClr val="990000"/>
                </a:solidFill>
                <a:latin typeface="华文细黑"/>
                <a:cs typeface="华文细黑"/>
              </a:rPr>
              <a:t>T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基本光</a:t>
            </a:r>
            <a:r>
              <a:rPr sz="3500" spc="-15" smtClean="0">
                <a:solidFill>
                  <a:srgbClr val="990000"/>
                </a:solidFill>
                <a:latin typeface="华文细黑"/>
                <a:cs typeface="华文细黑"/>
              </a:rPr>
              <a:t>指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标说明</a:t>
            </a:r>
            <a:endParaRPr sz="3500">
              <a:latin typeface="华文细黑"/>
              <a:cs typeface="华文细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29741" y="1248917"/>
            <a:ext cx="4422775" cy="3238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327660" indent="-315595">
              <a:lnSpc>
                <a:spcPct val="100000"/>
              </a:lnSpc>
              <a:buFont typeface="Wingdings"/>
              <a:buChar char=""/>
              <a:tabLst>
                <a:tab pos="327660"/>
              </a:tabLst>
            </a:pPr>
            <a:r>
              <a:rPr sz="2000" spc="0" smtClean="0">
                <a:latin typeface="华文细黑"/>
                <a:cs typeface="华文细黑"/>
              </a:rPr>
              <a:t>GPON</a:t>
            </a:r>
            <a:r>
              <a:rPr sz="2000" spc="-30" smtClean="0">
                <a:latin typeface="华文细黑"/>
                <a:cs typeface="华文细黑"/>
              </a:rPr>
              <a:t> </a:t>
            </a:r>
            <a:r>
              <a:rPr sz="2000" spc="0" smtClean="0">
                <a:latin typeface="华文细黑"/>
                <a:cs typeface="华文细黑"/>
              </a:rPr>
              <a:t>CLASS</a:t>
            </a:r>
            <a:r>
              <a:rPr sz="2000" spc="-5" smtClean="0">
                <a:latin typeface="华文细黑"/>
                <a:cs typeface="华文细黑"/>
              </a:rPr>
              <a:t> </a:t>
            </a:r>
            <a:r>
              <a:rPr sz="2000" spc="0" smtClean="0">
                <a:latin typeface="华文细黑"/>
                <a:cs typeface="华文细黑"/>
              </a:rPr>
              <a:t>B+ ONT光纤接口指标</a:t>
            </a:r>
            <a:endParaRPr sz="2000">
              <a:latin typeface="华文细黑"/>
              <a:cs typeface="华文细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44041" y="3792473"/>
            <a:ext cx="4384040" cy="31686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327660" indent="-315595">
              <a:lnSpc>
                <a:spcPct val="100000"/>
              </a:lnSpc>
              <a:buFont typeface="Wingdings"/>
              <a:buChar char=""/>
              <a:tabLst>
                <a:tab pos="327660"/>
              </a:tabLst>
            </a:pPr>
            <a:r>
              <a:rPr sz="2000" spc="0" smtClean="0">
                <a:latin typeface="Times New Roman"/>
                <a:cs typeface="Times New Roman"/>
              </a:rPr>
              <a:t>GPON</a:t>
            </a:r>
            <a:r>
              <a:rPr sz="2000" spc="-15" smtClean="0">
                <a:latin typeface="Times New Roman"/>
                <a:cs typeface="Times New Roman"/>
              </a:rPr>
              <a:t> </a:t>
            </a:r>
            <a:r>
              <a:rPr sz="2000" spc="0" smtClean="0">
                <a:latin typeface="Times New Roman"/>
                <a:cs typeface="Times New Roman"/>
              </a:rPr>
              <a:t>CLASS</a:t>
            </a:r>
            <a:r>
              <a:rPr sz="2000" spc="5" smtClean="0">
                <a:latin typeface="Times New Roman"/>
                <a:cs typeface="Times New Roman"/>
              </a:rPr>
              <a:t> </a:t>
            </a:r>
            <a:r>
              <a:rPr sz="2000" spc="0" smtClean="0">
                <a:latin typeface="Times New Roman"/>
                <a:cs typeface="Times New Roman"/>
              </a:rPr>
              <a:t>C+</a:t>
            </a:r>
            <a:r>
              <a:rPr sz="2000" spc="-5" smtClean="0">
                <a:latin typeface="Times New Roman"/>
                <a:cs typeface="Times New Roman"/>
              </a:rPr>
              <a:t> </a:t>
            </a:r>
            <a:r>
              <a:rPr sz="2000" spc="5" smtClean="0">
                <a:latin typeface="Times New Roman"/>
                <a:cs typeface="Times New Roman"/>
              </a:rPr>
              <a:t>O</a:t>
            </a:r>
            <a:r>
              <a:rPr sz="2000" spc="0" smtClean="0">
                <a:latin typeface="Times New Roman"/>
                <a:cs typeface="Times New Roman"/>
              </a:rPr>
              <a:t>N</a:t>
            </a:r>
            <a:r>
              <a:rPr sz="2000" spc="10" smtClean="0">
                <a:latin typeface="Times New Roman"/>
                <a:cs typeface="Times New Roman"/>
              </a:rPr>
              <a:t>T</a:t>
            </a:r>
            <a:r>
              <a:rPr sz="2000" spc="10" smtClean="0">
                <a:latin typeface="黑体"/>
                <a:cs typeface="黑体"/>
              </a:rPr>
              <a:t>光纤</a:t>
            </a:r>
            <a:r>
              <a:rPr sz="2000" spc="0" smtClean="0">
                <a:latin typeface="黑体"/>
                <a:cs typeface="黑体"/>
              </a:rPr>
              <a:t>接口指标</a:t>
            </a:r>
            <a:endParaRPr sz="2000">
              <a:latin typeface="黑体"/>
              <a:cs typeface="黑体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425575" y="1708150"/>
          <a:ext cx="7045325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35608"/>
                <a:gridCol w="1397634"/>
                <a:gridCol w="1397762"/>
                <a:gridCol w="1397635"/>
                <a:gridCol w="1397634"/>
              </a:tblGrid>
              <a:tr h="492125">
                <a:tc>
                  <a:txBody>
                    <a:bodyPr vert="horz" wrap="square"/>
                    <a:lstStyle/>
                    <a:p>
                      <a:pPr marL="30543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参数种类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9539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波长（</a:t>
                      </a:r>
                      <a:r>
                        <a:rPr sz="1600" spc="-5" smtClean="0">
                          <a:latin typeface="华文细黑"/>
                          <a:cs typeface="华文细黑"/>
                        </a:rPr>
                        <a:t>n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m）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单位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MIN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M</a:t>
                      </a:r>
                      <a:r>
                        <a:rPr sz="1600" spc="-10" smtClean="0">
                          <a:latin typeface="华文细黑"/>
                          <a:cs typeface="华文细黑"/>
                        </a:rPr>
                        <a:t>A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X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</a:tr>
              <a:tr h="492125">
                <a:tc>
                  <a:txBody>
                    <a:bodyPr vert="horz" wrap="square"/>
                    <a:lstStyle/>
                    <a:p>
                      <a:pPr marL="30543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上行数据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1310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d</a:t>
                      </a:r>
                      <a:r>
                        <a:rPr sz="1600" spc="-5" smtClean="0">
                          <a:latin typeface="华文细黑"/>
                          <a:cs typeface="华文细黑"/>
                        </a:rPr>
                        <a:t>B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m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+0.5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+5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92125">
                <a:tc>
                  <a:txBody>
                    <a:bodyPr vert="horz" wrap="square"/>
                    <a:lstStyle/>
                    <a:p>
                      <a:pPr marL="30543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下行数据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1490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d</a:t>
                      </a:r>
                      <a:r>
                        <a:rPr sz="1600" spc="-10" smtClean="0">
                          <a:latin typeface="华文细黑"/>
                          <a:cs typeface="华文细黑"/>
                        </a:rPr>
                        <a:t>B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m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-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27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-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8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92125">
                <a:tc>
                  <a:txBody>
                    <a:bodyPr vert="horz" wrap="square"/>
                    <a:lstStyle/>
                    <a:p>
                      <a:pPr marL="236854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下</a:t>
                      </a:r>
                      <a:r>
                        <a:rPr sz="1600" spc="-5" smtClean="0">
                          <a:latin typeface="华文细黑"/>
                          <a:cs typeface="华文细黑"/>
                        </a:rPr>
                        <a:t>行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C</a:t>
                      </a:r>
                      <a:r>
                        <a:rPr sz="1600" spc="-5" smtClean="0">
                          <a:latin typeface="华文细黑"/>
                          <a:cs typeface="华文细黑"/>
                        </a:rPr>
                        <a:t>A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TV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1550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d</a:t>
                      </a:r>
                      <a:r>
                        <a:rPr sz="1600" spc="-10" smtClean="0">
                          <a:latin typeface="华文细黑"/>
                          <a:cs typeface="华文细黑"/>
                        </a:rPr>
                        <a:t>B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m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-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8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+2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450975" y="4197350"/>
          <a:ext cx="7007225" cy="17399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7861"/>
                <a:gridCol w="1390014"/>
                <a:gridCol w="1390141"/>
                <a:gridCol w="1390014"/>
                <a:gridCol w="1390142"/>
              </a:tblGrid>
              <a:tr h="574039">
                <a:tc>
                  <a:txBody>
                    <a:bodyPr vert="horz" wrap="square"/>
                    <a:lstStyle/>
                    <a:p>
                      <a:pPr marL="30162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参数种类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6364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波长（n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m）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单位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M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IN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59105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M</a:t>
                      </a:r>
                      <a:r>
                        <a:rPr sz="1600" spc="-10" smtClean="0">
                          <a:latin typeface="华文细黑"/>
                          <a:cs typeface="华文细黑"/>
                        </a:rPr>
                        <a:t>A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X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</a:tr>
              <a:tr h="292608">
                <a:tc>
                  <a:txBody>
                    <a:bodyPr vert="horz" wrap="square"/>
                    <a:lstStyle/>
                    <a:p>
                      <a:pPr marL="30162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上行数据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1310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d</a:t>
                      </a:r>
                      <a:r>
                        <a:rPr sz="1600" spc="-10" smtClean="0">
                          <a:latin typeface="华文细黑"/>
                          <a:cs typeface="华文细黑"/>
                        </a:rPr>
                        <a:t>B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m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+0.5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+5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92607">
                <a:tc>
                  <a:txBody>
                    <a:bodyPr vert="horz" wrap="square"/>
                    <a:lstStyle/>
                    <a:p>
                      <a:pPr marL="30162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下行数据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1490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d</a:t>
                      </a:r>
                      <a:r>
                        <a:rPr sz="1600" spc="-5" smtClean="0">
                          <a:latin typeface="华文细黑"/>
                          <a:cs typeface="华文细黑"/>
                        </a:rPr>
                        <a:t>B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m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-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30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-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8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67944">
                <a:tc>
                  <a:txBody>
                    <a:bodyPr vert="horz" wrap="square"/>
                    <a:lstStyle/>
                    <a:p>
                      <a:pPr marL="23304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下</a:t>
                      </a:r>
                      <a:r>
                        <a:rPr sz="1600" spc="-5" smtClean="0">
                          <a:latin typeface="华文细黑"/>
                          <a:cs typeface="华文细黑"/>
                        </a:rPr>
                        <a:t>行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CATV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1550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d</a:t>
                      </a:r>
                      <a:r>
                        <a:rPr sz="1600" spc="-5" smtClean="0">
                          <a:latin typeface="华文细黑"/>
                          <a:cs typeface="华文细黑"/>
                        </a:rPr>
                        <a:t>B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m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-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8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+2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3047" y="272669"/>
            <a:ext cx="4049395" cy="5441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500" spc="10" smtClean="0">
                <a:solidFill>
                  <a:srgbClr val="990000"/>
                </a:solidFill>
                <a:latin typeface="华文细黑"/>
                <a:cs typeface="华文细黑"/>
              </a:rPr>
              <a:t>O</a:t>
            </a:r>
            <a:r>
              <a:rPr sz="3500" spc="5" smtClean="0">
                <a:solidFill>
                  <a:srgbClr val="990000"/>
                </a:solidFill>
                <a:latin typeface="华文细黑"/>
                <a:cs typeface="华文细黑"/>
              </a:rPr>
              <a:t>N</a:t>
            </a:r>
            <a:r>
              <a:rPr sz="3500" spc="15" smtClean="0">
                <a:solidFill>
                  <a:srgbClr val="990000"/>
                </a:solidFill>
                <a:latin typeface="华文细黑"/>
                <a:cs typeface="华文细黑"/>
              </a:rPr>
              <a:t>T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基本光</a:t>
            </a:r>
            <a:r>
              <a:rPr sz="3500" spc="-15" smtClean="0">
                <a:solidFill>
                  <a:srgbClr val="990000"/>
                </a:solidFill>
                <a:latin typeface="华文细黑"/>
                <a:cs typeface="华文细黑"/>
              </a:rPr>
              <a:t>指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标说明</a:t>
            </a:r>
            <a:endParaRPr sz="3500">
              <a:latin typeface="华文细黑"/>
              <a:cs typeface="华文细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29741" y="1109345"/>
            <a:ext cx="2694305" cy="3111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  <a:tabLst>
                <a:tab pos="390525"/>
              </a:tabLst>
            </a:pPr>
            <a:r>
              <a:rPr sz="2000" smtClean="0">
                <a:latin typeface="Wingdings"/>
                <a:cs typeface="Wingdings"/>
              </a:rPr>
              <a:t></a:t>
            </a:r>
            <a:r>
              <a:rPr sz="2000" smtClean="0">
                <a:latin typeface="Times New Roman"/>
                <a:cs typeface="Times New Roman"/>
              </a:rPr>
              <a:t>	</a:t>
            </a:r>
            <a:r>
              <a:rPr sz="2000" spc="-5" smtClean="0">
                <a:latin typeface="华文细黑"/>
                <a:cs typeface="华文细黑"/>
              </a:rPr>
              <a:t>工程用光损耗参数表</a:t>
            </a:r>
            <a:endParaRPr sz="2000">
              <a:latin typeface="华文细黑"/>
              <a:cs typeface="华文细黑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2352675" y="1695450"/>
          <a:ext cx="7197725" cy="4311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65834"/>
                <a:gridCol w="3528441"/>
                <a:gridCol w="2184400"/>
              </a:tblGrid>
              <a:tr h="357759">
                <a:tc gridSpan="2">
                  <a:txBody>
                    <a:bodyPr vert="horz" wrap="square"/>
                    <a:lstStyle/>
                    <a:p>
                      <a:pPr marL="3175" algn="ctr">
                        <a:lnSpc>
                          <a:spcPct val="100000"/>
                        </a:lnSpc>
                      </a:pPr>
                      <a:r>
                        <a:rPr sz="1600" spc="5" smtClean="0">
                          <a:latin typeface="黑体"/>
                          <a:cs typeface="黑体"/>
                        </a:rPr>
                        <a:t>名称</a:t>
                      </a:r>
                      <a:endParaRPr sz="16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64184">
                        <a:lnSpc>
                          <a:spcPct val="100000"/>
                        </a:lnSpc>
                      </a:pPr>
                      <a:r>
                        <a:rPr sz="1600" spc="5" smtClean="0">
                          <a:latin typeface="黑体"/>
                          <a:cs typeface="黑体"/>
                        </a:rPr>
                        <a:t>平均损</a:t>
                      </a:r>
                      <a:r>
                        <a:rPr sz="1600" spc="0" smtClean="0">
                          <a:latin typeface="黑体"/>
                          <a:cs typeface="黑体"/>
                        </a:rPr>
                        <a:t>耗</a:t>
                      </a:r>
                      <a:r>
                        <a:rPr sz="1600" spc="-430" smtClean="0">
                          <a:latin typeface="黑体"/>
                          <a:cs typeface="黑体"/>
                        </a:rPr>
                        <a:t> </a:t>
                      </a:r>
                      <a:r>
                        <a:rPr sz="1600" spc="-5" smtClean="0">
                          <a:latin typeface="Book Antiqua"/>
                          <a:cs typeface="Book Antiqua"/>
                        </a:rPr>
                        <a:t>(dB)</a:t>
                      </a:r>
                      <a:endParaRPr sz="1600">
                        <a:latin typeface="Book Antiqua"/>
                        <a:cs typeface="Book Antiqua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</a:tr>
              <a:tr h="357631">
                <a:tc rowSpan="3">
                  <a:txBody>
                    <a:bodyPr vert="horz" wrap="square"/>
                    <a:lstStyle/>
                    <a:p>
                      <a:pPr marL="422909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宋体"/>
                          <a:cs typeface="宋体"/>
                        </a:rPr>
                        <a:t>连接点</a:t>
                      </a:r>
                      <a:endParaRPr sz="16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宋体"/>
                          <a:cs typeface="宋体"/>
                        </a:rPr>
                        <a:t>连接器</a:t>
                      </a:r>
                      <a:endParaRPr sz="16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0.3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775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宋体"/>
                          <a:cs typeface="宋体"/>
                        </a:rPr>
                        <a:t>机械接续</a:t>
                      </a:r>
                      <a:endParaRPr sz="16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0.2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775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宋体"/>
                          <a:cs typeface="宋体"/>
                        </a:rPr>
                        <a:t>熔接</a:t>
                      </a:r>
                      <a:endParaRPr sz="16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0.1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7631">
                <a:tc rowSpan="6">
                  <a:txBody>
                    <a:bodyPr vert="horz" wrap="square"/>
                    <a:lstStyle/>
                    <a:p>
                      <a:pPr marL="422909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宋体"/>
                          <a:cs typeface="宋体"/>
                        </a:rPr>
                        <a:t>分光器</a:t>
                      </a:r>
                      <a:endParaRPr sz="1600">
                        <a:latin typeface="宋体"/>
                        <a:cs typeface="宋体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1:64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19.7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775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1:32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16.5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7758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1:16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13.5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7632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1:8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10.5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7758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1:4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600" spc="5" smtClean="0">
                          <a:latin typeface="Times New Roman"/>
                          <a:cs typeface="Times New Roman"/>
                        </a:rPr>
                        <a:t>6</a:t>
                      </a:r>
                      <a:r>
                        <a:rPr sz="1600" spc="-5" smtClean="0">
                          <a:latin typeface="Times New Roman"/>
                          <a:cs typeface="Times New Roman"/>
                        </a:rPr>
                        <a:t>.2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7759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1:2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3.2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57682">
                <a:tc rowSpan="2">
                  <a:txBody>
                    <a:bodyPr vert="horz" wrap="square"/>
                    <a:lstStyle/>
                    <a:p>
                      <a:pPr marL="204470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宋体"/>
                          <a:cs typeface="宋体"/>
                        </a:rPr>
                        <a:t>光纤</a:t>
                      </a:r>
                      <a:r>
                        <a:rPr sz="1600" smtClean="0">
                          <a:latin typeface="Times New Roman"/>
                          <a:cs typeface="Times New Roman"/>
                        </a:rPr>
                        <a:t>(G</a:t>
                      </a:r>
                      <a:r>
                        <a:rPr sz="1600" spc="-10" smtClean="0"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600" spc="0" smtClean="0">
                          <a:latin typeface="Times New Roman"/>
                          <a:cs typeface="Times New Roman"/>
                        </a:rPr>
                        <a:t>652)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112839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1310nm</a:t>
                      </a:r>
                      <a:r>
                        <a:rPr sz="1600" spc="-25" smtClean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0" smtClean="0">
                          <a:latin typeface="Times New Roman"/>
                          <a:cs typeface="Times New Roman"/>
                        </a:rPr>
                        <a:t>(1</a:t>
                      </a:r>
                      <a:r>
                        <a:rPr sz="1600" spc="5" smtClean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0" smtClean="0">
                          <a:latin typeface="Times New Roman"/>
                          <a:cs typeface="Times New Roman"/>
                        </a:rPr>
                        <a:t>k</a:t>
                      </a:r>
                      <a:r>
                        <a:rPr sz="1600" spc="-35" smtClean="0">
                          <a:latin typeface="Times New Roman"/>
                          <a:cs typeface="Times New Roman"/>
                        </a:rPr>
                        <a:t>m</a:t>
                      </a:r>
                      <a:r>
                        <a:rPr sz="1600" spc="0" smtClean="0">
                          <a:latin typeface="Times New Roman"/>
                          <a:cs typeface="Times New Roman"/>
                        </a:rPr>
                        <a:t>)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0.35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4058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112839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1490nm</a:t>
                      </a:r>
                      <a:r>
                        <a:rPr sz="1600" spc="-25" smtClean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0" smtClean="0">
                          <a:latin typeface="Times New Roman"/>
                          <a:cs typeface="Times New Roman"/>
                        </a:rPr>
                        <a:t>(1</a:t>
                      </a:r>
                      <a:r>
                        <a:rPr sz="1600" spc="5" smtClean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0" smtClean="0">
                          <a:latin typeface="Times New Roman"/>
                          <a:cs typeface="Times New Roman"/>
                        </a:rPr>
                        <a:t>k</a:t>
                      </a:r>
                      <a:r>
                        <a:rPr sz="1600" spc="-35" smtClean="0">
                          <a:latin typeface="Times New Roman"/>
                          <a:cs typeface="Times New Roman"/>
                        </a:rPr>
                        <a:t>m</a:t>
                      </a:r>
                      <a:r>
                        <a:rPr sz="1600" spc="0" smtClean="0">
                          <a:latin typeface="Times New Roman"/>
                          <a:cs typeface="Times New Roman"/>
                        </a:rPr>
                        <a:t>)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R="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Times New Roman"/>
                          <a:cs typeface="Times New Roman"/>
                        </a:rPr>
                        <a:t>0.25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901951" y="1463039"/>
            <a:ext cx="731519" cy="51206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" name="object 3"/>
          <p:cNvSpPr/>
          <p:nvPr/>
        </p:nvSpPr>
        <p:spPr>
          <a:xfrm>
            <a:off x="1865376" y="2350007"/>
            <a:ext cx="4764024" cy="167335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7653528" y="2423160"/>
            <a:ext cx="2793492" cy="76809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6627744" y="2839211"/>
            <a:ext cx="1042154" cy="0"/>
          </a:xfrm>
          <a:custGeom>
            <a:rect l="l" t="t" r="r" b="b"/>
            <a:pathLst>
              <a:path w="1042154">
                <a:moveTo>
                  <a:pt x="0" y="0"/>
                </a:moveTo>
                <a:lnTo>
                  <a:pt x="1042154" y="0"/>
                </a:lnTo>
              </a:path>
            </a:pathLst>
          </a:custGeom>
          <a:ln w="27425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5609" rIns="0" bIns="0" rtlCol="0">
            <a:noAutofit/>
          </a:bodyPr>
          <a:lstStyle/>
          <a:p>
            <a:pPr marL="447040">
              <a:lnSpc>
                <a:spcPct val="100000"/>
              </a:lnSpc>
            </a:pPr>
            <a:r>
              <a:rPr sz="3950" spc="-815" smtClean="0">
                <a:solidFill>
                  <a:srgbClr val="BF0000"/>
                </a:solidFill>
                <a:latin typeface="Times New Roman"/>
                <a:cs typeface="Times New Roman"/>
              </a:rPr>
              <a:t>FTTH</a:t>
            </a:r>
            <a:r>
              <a:rPr sz="3950" spc="-500" smtClean="0">
                <a:solidFill>
                  <a:srgbClr val="BF0000"/>
                </a:solidFill>
                <a:latin typeface="Times New Roman"/>
                <a:cs typeface="Times New Roman"/>
              </a:rPr>
              <a:t> </a:t>
            </a:r>
            <a:r>
              <a:rPr sz="3500" spc="35" smtClean="0">
                <a:solidFill>
                  <a:srgbClr val="BF0000"/>
                </a:solidFill>
                <a:latin typeface="宋体"/>
                <a:cs typeface="宋体"/>
              </a:rPr>
              <a:t>上网业务组网图</a:t>
            </a:r>
            <a:endParaRPr sz="35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824784" y="2093467"/>
            <a:ext cx="1521460" cy="2012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300" spc="565" smtClean="0">
                <a:solidFill>
                  <a:srgbClr val="010101"/>
                </a:solidFill>
                <a:latin typeface="宋体"/>
                <a:cs typeface="宋体"/>
              </a:rPr>
              <a:t>叫凹接入)(三</a:t>
            </a:r>
            <a:endParaRPr sz="13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267658" y="2286253"/>
            <a:ext cx="332105" cy="1866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50" spc="50" smtClean="0">
                <a:solidFill>
                  <a:srgbClr val="010101"/>
                </a:solidFill>
                <a:latin typeface="Arial"/>
                <a:cs typeface="Arial"/>
              </a:rPr>
              <a:t>OLT</a:t>
            </a:r>
            <a:endParaRPr sz="11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650093" y="2176526"/>
            <a:ext cx="454659" cy="1866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50" spc="50" smtClean="0">
                <a:solidFill>
                  <a:srgbClr val="010101"/>
                </a:solidFill>
                <a:latin typeface="Arial"/>
                <a:cs typeface="Arial"/>
              </a:rPr>
              <a:t>BRAS</a:t>
            </a:r>
            <a:endParaRPr sz="11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199595" y="4133342"/>
            <a:ext cx="246379" cy="1866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150" spc="60" smtClean="0">
                <a:solidFill>
                  <a:srgbClr val="010101"/>
                </a:solidFill>
                <a:latin typeface="Arial"/>
                <a:cs typeface="Arial"/>
              </a:rPr>
              <a:t>PC</a:t>
            </a:r>
            <a:endParaRPr sz="11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783646" y="4389120"/>
            <a:ext cx="167640" cy="5346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4205"/>
              </a:lnSpc>
            </a:pPr>
            <a:r>
              <a:rPr sz="3600" spc="-2485" smtClean="0">
                <a:solidFill>
                  <a:srgbClr val="010101"/>
                </a:solidFill>
                <a:latin typeface="宋体"/>
                <a:cs typeface="宋体"/>
              </a:rPr>
              <a:t>‘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852210" y="4806442"/>
            <a:ext cx="1299845" cy="1943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50" spc="80" smtClean="0">
                <a:solidFill>
                  <a:srgbClr val="010101"/>
                </a:solidFill>
                <a:latin typeface="宋体"/>
                <a:cs typeface="宋体"/>
              </a:rPr>
              <a:t>范围:用户侧设备</a:t>
            </a:r>
            <a:endParaRPr sz="125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438297" y="4439157"/>
            <a:ext cx="1057910" cy="5670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50" spc="-50" smtClean="0">
                <a:solidFill>
                  <a:srgbClr val="010101"/>
                </a:solidFill>
                <a:latin typeface="宋体"/>
                <a:cs typeface="宋体"/>
              </a:rPr>
              <a:t>灿</a:t>
            </a:r>
            <a:r>
              <a:rPr sz="1550" spc="325" smtClean="0">
                <a:solidFill>
                  <a:srgbClr val="010101"/>
                </a:solidFill>
                <a:latin typeface="Arial"/>
                <a:cs typeface="Arial"/>
              </a:rPr>
              <a:t>4</a:t>
            </a:r>
            <a:endParaRPr sz="1550">
              <a:latin typeface="Arial"/>
              <a:cs typeface="Arial"/>
            </a:endParaRPr>
          </a:p>
          <a:p>
            <a:pPr>
              <a:lnSpc>
                <a:spcPts val="1000"/>
              </a:lnSpc>
              <a:spcBef>
                <a:spcPts val="32"/>
              </a:spcBef>
            </a:pPr>
            <a:endParaRPr sz="1000"/>
          </a:p>
          <a:p>
            <a:pPr marL="227329">
              <a:lnSpc>
                <a:spcPct val="100000"/>
              </a:lnSpc>
            </a:pPr>
            <a:r>
              <a:rPr sz="1250" spc="10" smtClean="0">
                <a:solidFill>
                  <a:srgbClr val="010101"/>
                </a:solidFill>
                <a:latin typeface="宋体"/>
                <a:cs typeface="宋体"/>
              </a:rPr>
              <a:t>范围:</a:t>
            </a:r>
            <a:r>
              <a:rPr sz="1250" spc="30" smtClean="0">
                <a:solidFill>
                  <a:srgbClr val="010101"/>
                </a:solidFill>
                <a:latin typeface="宋体"/>
                <a:cs typeface="宋体"/>
              </a:rPr>
              <a:t> </a:t>
            </a:r>
            <a:r>
              <a:rPr sz="1150" spc="55" smtClean="0">
                <a:solidFill>
                  <a:srgbClr val="010101"/>
                </a:solidFill>
                <a:latin typeface="Arial"/>
                <a:cs typeface="Arial"/>
              </a:rPr>
              <a:t>ONT</a:t>
            </a:r>
            <a:endParaRPr sz="11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686141" y="4426457"/>
            <a:ext cx="1066800" cy="5842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450" spc="-90" smtClean="0">
                <a:solidFill>
                  <a:srgbClr val="010101"/>
                </a:solidFill>
                <a:latin typeface="宋体"/>
                <a:cs typeface="宋体"/>
              </a:rPr>
              <a:t>识</a:t>
            </a:r>
            <a:r>
              <a:rPr sz="1650" spc="320" smtClean="0">
                <a:solidFill>
                  <a:srgbClr val="010101"/>
                </a:solidFill>
                <a:latin typeface="Times New Roman"/>
                <a:cs typeface="Times New Roman"/>
              </a:rPr>
              <a:t>4</a:t>
            </a:r>
            <a:endParaRPr sz="1650">
              <a:latin typeface="Times New Roman"/>
              <a:cs typeface="Times New Roman"/>
            </a:endParaRPr>
          </a:p>
          <a:p>
            <a:pPr>
              <a:lnSpc>
                <a:spcPts val="1000"/>
              </a:lnSpc>
              <a:spcBef>
                <a:spcPts val="48"/>
              </a:spcBef>
            </a:pPr>
            <a:endParaRPr sz="1000"/>
          </a:p>
          <a:p>
            <a:pPr marL="154305">
              <a:lnSpc>
                <a:spcPct val="100000"/>
              </a:lnSpc>
            </a:pPr>
            <a:r>
              <a:rPr sz="1250" spc="110" smtClean="0">
                <a:solidFill>
                  <a:srgbClr val="010101"/>
                </a:solidFill>
                <a:latin typeface="宋体"/>
                <a:cs typeface="宋体"/>
              </a:rPr>
              <a:t>!范围:</a:t>
            </a:r>
            <a:r>
              <a:rPr sz="1250" spc="-114" smtClean="0">
                <a:solidFill>
                  <a:srgbClr val="010101"/>
                </a:solidFill>
                <a:latin typeface="宋体"/>
                <a:cs typeface="宋体"/>
              </a:rPr>
              <a:t> </a:t>
            </a:r>
            <a:r>
              <a:rPr sz="1150" spc="35" smtClean="0">
                <a:solidFill>
                  <a:srgbClr val="010101"/>
                </a:solidFill>
                <a:latin typeface="Arial"/>
                <a:cs typeface="Arial"/>
              </a:rPr>
              <a:t>OLT</a:t>
            </a:r>
            <a:endParaRPr sz="115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724743" y="4279392"/>
            <a:ext cx="334010" cy="5346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4205"/>
              </a:lnSpc>
            </a:pPr>
            <a:r>
              <a:rPr sz="3600" spc="-1485" smtClean="0">
                <a:solidFill>
                  <a:srgbClr val="010101"/>
                </a:solidFill>
                <a:latin typeface="宋体"/>
                <a:cs typeface="宋体"/>
              </a:rPr>
              <a:t> ‘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0276299" y="4250182"/>
            <a:ext cx="196215" cy="56451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650" spc="60" smtClean="0">
                <a:solidFill>
                  <a:srgbClr val="010101"/>
                </a:solidFill>
                <a:latin typeface="Arial"/>
                <a:cs typeface="Arial"/>
              </a:rPr>
              <a:t>•</a:t>
            </a:r>
            <a:endParaRPr sz="365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136121" y="4806442"/>
            <a:ext cx="1456055" cy="1943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250" spc="70" smtClean="0">
                <a:solidFill>
                  <a:srgbClr val="010101"/>
                </a:solidFill>
                <a:latin typeface="宋体"/>
                <a:cs typeface="宋体"/>
              </a:rPr>
              <a:t>范围:上层网络设备</a:t>
            </a:r>
            <a:endParaRPr sz="12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56945" rIns="0" bIns="0" rtlCol="0">
            <a:noAutofit/>
          </a:bodyPr>
          <a:lstStyle/>
          <a:p>
            <a:pPr marL="412750">
              <a:lnSpc>
                <a:spcPct val="100000"/>
              </a:lnSpc>
            </a:pPr>
            <a:r>
              <a:rPr sz="3600" spc="10" smtClean="0">
                <a:solidFill>
                  <a:srgbClr val="C00000"/>
                </a:solidFill>
                <a:latin typeface="华文细黑"/>
                <a:cs typeface="华文细黑"/>
              </a:rPr>
              <a:t>O</a:t>
            </a:r>
            <a:r>
              <a:rPr sz="3600" spc="5" smtClean="0">
                <a:solidFill>
                  <a:srgbClr val="C00000"/>
                </a:solidFill>
                <a:latin typeface="华文细黑"/>
                <a:cs typeface="华文细黑"/>
              </a:rPr>
              <a:t>N</a:t>
            </a:r>
            <a:r>
              <a:rPr sz="3600" spc="20" smtClean="0">
                <a:solidFill>
                  <a:srgbClr val="C00000"/>
                </a:solidFill>
                <a:latin typeface="华文细黑"/>
                <a:cs typeface="华文细黑"/>
              </a:rPr>
              <a:t>T</a:t>
            </a:r>
            <a:r>
              <a:rPr sz="3600" spc="0" smtClean="0">
                <a:solidFill>
                  <a:srgbClr val="C00000"/>
                </a:solidFill>
                <a:latin typeface="华文细黑"/>
                <a:cs typeface="华文细黑"/>
              </a:rPr>
              <a:t>点灯说明</a:t>
            </a:r>
            <a:endParaRPr sz="3600">
              <a:latin typeface="华文细黑"/>
              <a:cs typeface="华文细黑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9587" y="820419"/>
          <a:ext cx="11379212" cy="52660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3662"/>
                <a:gridCol w="1277112"/>
                <a:gridCol w="1186687"/>
                <a:gridCol w="7632700"/>
              </a:tblGrid>
              <a:tr h="428878">
                <a:tc>
                  <a:txBody>
                    <a:bodyPr vert="horz" wrap="square"/>
                    <a:lstStyle/>
                    <a:p>
                      <a:pPr marL="11874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指示灯类型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509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指示灯颜色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417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命名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点灯说明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9005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电源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绿色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2542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P</a:t>
                      </a:r>
                      <a:r>
                        <a:rPr sz="1600" spc="5" smtClean="0">
                          <a:latin typeface="华文细黑"/>
                          <a:cs typeface="华文细黑"/>
                        </a:rPr>
                        <a:t>O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WER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286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600" spc="-3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600" spc="-10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E</a:t>
                      </a:r>
                      <a:r>
                        <a:rPr sz="1600" spc="5" smtClean="0">
                          <a:latin typeface="Arial"/>
                          <a:cs typeface="Arial"/>
                        </a:rPr>
                        <a:t>R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熄灭表示电源断开，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绿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灯常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亮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表示</a:t>
                      </a:r>
                      <a:r>
                        <a:rPr sz="1600" spc="-2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C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电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源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适配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器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供电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10210">
                <a:tc rowSpan="2">
                  <a:txBody>
                    <a:bodyPr vert="horz" wrap="square"/>
                    <a:lstStyle/>
                    <a:p>
                      <a:pPr marL="299720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P</a:t>
                      </a:r>
                      <a:r>
                        <a:rPr sz="1600" spc="5" smtClean="0">
                          <a:latin typeface="华文细黑"/>
                          <a:cs typeface="华文细黑"/>
                        </a:rPr>
                        <a:t>O</a:t>
                      </a:r>
                      <a:r>
                        <a:rPr sz="1600" spc="-5" smtClean="0">
                          <a:latin typeface="华文细黑"/>
                          <a:cs typeface="华文细黑"/>
                        </a:rPr>
                        <a:t>N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口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绿色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6385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P</a:t>
                      </a:r>
                      <a:r>
                        <a:rPr sz="1600" spc="5" smtClean="0">
                          <a:latin typeface="华文细黑"/>
                          <a:cs typeface="华文细黑"/>
                        </a:rPr>
                        <a:t>O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N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62865" marR="2762250">
                        <a:lnSpc>
                          <a:spcPct val="100099"/>
                        </a:lnSpc>
                      </a:pPr>
                      <a:r>
                        <a:rPr sz="1600" smtClean="0">
                          <a:latin typeface="Arial"/>
                          <a:cs typeface="Arial"/>
                        </a:rPr>
                        <a:t>PON</a:t>
                      </a:r>
                      <a:r>
                        <a:rPr sz="1600" smtClean="0">
                          <a:latin typeface="华文细黑"/>
                          <a:cs typeface="华文细黑"/>
                        </a:rPr>
                        <a:t>绿灯亮：表示</a:t>
                      </a:r>
                      <a:r>
                        <a:rPr sz="1600" smtClean="0">
                          <a:latin typeface="Arial"/>
                          <a:cs typeface="Arial"/>
                        </a:rPr>
                        <a:t>PON</a:t>
                      </a:r>
                      <a:r>
                        <a:rPr sz="1600" smtClean="0">
                          <a:latin typeface="华文细黑"/>
                          <a:cs typeface="华文细黑"/>
                        </a:rPr>
                        <a:t>口工作正常； </a:t>
                      </a:r>
                      <a:r>
                        <a:rPr sz="1600" smtClean="0">
                          <a:latin typeface="Arial"/>
                          <a:cs typeface="Arial"/>
                        </a:rPr>
                        <a:t>PON</a:t>
                      </a:r>
                      <a:r>
                        <a:rPr sz="1600" smtClean="0">
                          <a:latin typeface="华文细黑"/>
                          <a:cs typeface="华文细黑"/>
                        </a:rPr>
                        <a:t>绿灯闪烁：表示</a:t>
                      </a:r>
                      <a:r>
                        <a:rPr sz="1600" smtClean="0">
                          <a:latin typeface="Arial"/>
                          <a:cs typeface="Arial"/>
                        </a:rPr>
                        <a:t>ONT</a:t>
                      </a:r>
                      <a:r>
                        <a:rPr sz="1600" smtClean="0">
                          <a:latin typeface="华文细黑"/>
                          <a:cs typeface="华文细黑"/>
                        </a:rPr>
                        <a:t>正在试图建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立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连接 </a:t>
                      </a:r>
                      <a:r>
                        <a:rPr sz="1600" spc="-65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600" spc="-1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慢闪烁：表示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ONT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接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收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光功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率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低于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光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接收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机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灵敏度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2131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红色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600" spc="-5" smtClean="0">
                          <a:latin typeface="华文细黑"/>
                          <a:cs typeface="华文细黑"/>
                        </a:rPr>
                        <a:t>L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OS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87679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宽带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绿色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2900">
                        <a:lnSpc>
                          <a:spcPct val="100000"/>
                        </a:lnSpc>
                      </a:pPr>
                      <a:r>
                        <a:rPr sz="1600" spc="-10" smtClean="0">
                          <a:latin typeface="华文细黑"/>
                          <a:cs typeface="华文细黑"/>
                        </a:rPr>
                        <a:t>LANx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2865" marR="184150">
                        <a:lnSpc>
                          <a:spcPct val="100000"/>
                        </a:lnSpc>
                      </a:pPr>
                      <a:r>
                        <a:rPr sz="1600" spc="-30" smtClean="0">
                          <a:latin typeface="Arial"/>
                          <a:cs typeface="Arial"/>
                        </a:rPr>
                        <a:t>L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AN</a:t>
                      </a:r>
                      <a:r>
                        <a:rPr sz="1600" spc="5" smtClean="0">
                          <a:latin typeface="Arial"/>
                          <a:cs typeface="Arial"/>
                        </a:rPr>
                        <a:t>x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灯常亮表示以太网连接正常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，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闪烁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表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示以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太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网接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口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有数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据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传输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，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熄灭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表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示以太 网连接未建立。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75360">
                <a:tc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语音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绿色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TELx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2865" marR="435165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常亮</a:t>
                      </a:r>
                      <a:r>
                        <a:rPr sz="1600" smtClean="0">
                          <a:latin typeface="Arial"/>
                          <a:cs typeface="Arial"/>
                        </a:rPr>
                        <a:t>TEL</a:t>
                      </a:r>
                      <a:r>
                        <a:rPr sz="1600" spc="-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已经与语音服务器建立连接 熄灭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TEL</a:t>
                      </a:r>
                      <a:r>
                        <a:rPr sz="1600" spc="-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未与语音服务器建立连接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  <a:p>
                      <a:pPr marL="62865" marR="2116455">
                        <a:lnSpc>
                          <a:spcPts val="1920"/>
                        </a:lnSpc>
                        <a:spcBef>
                          <a:spcPts val="60"/>
                        </a:spcBef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快闪</a:t>
                      </a:r>
                      <a:r>
                        <a:rPr sz="1600" smtClean="0">
                          <a:latin typeface="Arial"/>
                          <a:cs typeface="Arial"/>
                        </a:rPr>
                        <a:t>TEL</a:t>
                      </a:r>
                      <a:r>
                        <a:rPr sz="1600" spc="-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已经与语音服务器建立连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接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且处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于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摘机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或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者振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铃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状态 慢闪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TEL</a:t>
                      </a:r>
                      <a:r>
                        <a:rPr sz="1600" spc="-5" smtClean="0">
                          <a:latin typeface="Arial"/>
                          <a:cs typeface="Arial"/>
                        </a:rPr>
                        <a:t> 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正在向语音服务器注册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31520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USB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绿色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6385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US</a:t>
                      </a:r>
                      <a:r>
                        <a:rPr sz="1600" spc="-10" smtClean="0">
                          <a:latin typeface="华文细黑"/>
                          <a:cs typeface="华文细黑"/>
                        </a:rPr>
                        <a:t>B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x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2865" marR="2122170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熄灭：表示系统未上电或者</a:t>
                      </a:r>
                      <a:r>
                        <a:rPr sz="1600" smtClean="0">
                          <a:latin typeface="Arial"/>
                          <a:cs typeface="Arial"/>
                        </a:rPr>
                        <a:t>USB</a:t>
                      </a:r>
                      <a:r>
                        <a:rPr sz="1600" smtClean="0">
                          <a:latin typeface="华文细黑"/>
                          <a:cs typeface="华文细黑"/>
                        </a:rPr>
                        <a:t>口未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连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接</a:t>
                      </a:r>
                      <a:r>
                        <a:rPr sz="1600" spc="90" smtClean="0">
                          <a:latin typeface="华文细黑"/>
                          <a:cs typeface="华文细黑"/>
                        </a:rPr>
                        <a:t> 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； 常亮：表示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US</a:t>
                      </a:r>
                      <a:r>
                        <a:rPr sz="1600" spc="-10" smtClean="0">
                          <a:latin typeface="Arial"/>
                          <a:cs typeface="Arial"/>
                        </a:rPr>
                        <a:t>B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口已连接且工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作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于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H</a:t>
                      </a:r>
                      <a:r>
                        <a:rPr sz="1600" spc="10" smtClean="0">
                          <a:latin typeface="Arial"/>
                          <a:cs typeface="Arial"/>
                        </a:rPr>
                        <a:t>o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600" spc="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方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式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，但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无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数据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传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输； 闪烁：表示有数据传输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31519">
                <a:tc rowSpan="2">
                  <a:txBody>
                    <a:bodyPr vert="horz" wrap="square"/>
                    <a:lstStyle/>
                    <a:p>
                      <a:pPr marR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无线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绿色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400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WL</a:t>
                      </a:r>
                      <a:r>
                        <a:rPr sz="1600" spc="-10" smtClean="0">
                          <a:latin typeface="华文细黑"/>
                          <a:cs typeface="华文细黑"/>
                        </a:rPr>
                        <a:t>A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N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2865" marR="3703954">
                        <a:lnSpc>
                          <a:spcPct val="1004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熄灭：表示系统未上电或者无线接</a:t>
                      </a:r>
                      <a:r>
                        <a:rPr sz="1600" spc="10" smtClean="0">
                          <a:latin typeface="华文细黑"/>
                          <a:cs typeface="华文细黑"/>
                        </a:rPr>
                        <a:t>口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被禁用 常亮：表示无线接口已启动 闪烁：表示有数据传输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37831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绿色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379095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WPS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2865" marR="4784090">
                        <a:lnSpc>
                          <a:spcPct val="100000"/>
                        </a:lnSpc>
                      </a:pPr>
                      <a:r>
                        <a:rPr sz="1600" smtClean="0">
                          <a:latin typeface="华文细黑"/>
                          <a:cs typeface="华文细黑"/>
                        </a:rPr>
                        <a:t>熄灭：</a:t>
                      </a:r>
                      <a:r>
                        <a:rPr sz="1600" spc="-10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600" spc="-5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认证没有启动 常亮：</a:t>
                      </a:r>
                      <a:r>
                        <a:rPr sz="1600" spc="-10" smtClean="0">
                          <a:latin typeface="Arial"/>
                          <a:cs typeface="Arial"/>
                        </a:rPr>
                        <a:t>W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P</a:t>
                      </a:r>
                      <a:r>
                        <a:rPr sz="1600" spc="-5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认证启动</a:t>
                      </a:r>
                      <a:r>
                        <a:rPr sz="1600" spc="-5" smtClean="0">
                          <a:latin typeface="Arial"/>
                          <a:cs typeface="Arial"/>
                        </a:rPr>
                        <a:t>(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长亮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120</a:t>
                      </a:r>
                      <a:r>
                        <a:rPr sz="1600" spc="1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600" spc="0" smtClean="0">
                          <a:latin typeface="Arial"/>
                          <a:cs typeface="Arial"/>
                        </a:rPr>
                        <a:t>) 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闪烁：有</a:t>
                      </a:r>
                      <a:r>
                        <a:rPr sz="1600" spc="-30" smtClean="0">
                          <a:latin typeface="Arial"/>
                          <a:cs typeface="Arial"/>
                        </a:rPr>
                        <a:t>S</a:t>
                      </a:r>
                      <a:r>
                        <a:rPr sz="1600" spc="-75" smtClean="0">
                          <a:latin typeface="Arial"/>
                          <a:cs typeface="Arial"/>
                        </a:rPr>
                        <a:t>T</a:t>
                      </a:r>
                      <a:r>
                        <a:rPr sz="1600" spc="-5" smtClean="0">
                          <a:latin typeface="Arial"/>
                          <a:cs typeface="Arial"/>
                        </a:rPr>
                        <a:t>A</a:t>
                      </a:r>
                      <a:r>
                        <a:rPr sz="1600" spc="0" smtClean="0">
                          <a:latin typeface="华文细黑"/>
                          <a:cs typeface="华文细黑"/>
                        </a:rPr>
                        <a:t>正在接入</a:t>
                      </a:r>
                      <a:endParaRPr sz="1600">
                        <a:latin typeface="华文细黑"/>
                        <a:cs typeface="华文细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53897" rIns="0" bIns="0" rtlCol="0">
            <a:noAutofit/>
          </a:bodyPr>
          <a:lstStyle/>
          <a:p>
            <a:pPr marL="412750">
              <a:lnSpc>
                <a:spcPts val="4315"/>
              </a:lnSpc>
            </a:pPr>
            <a:r>
              <a:rPr sz="3600" b="1" smtClean="0">
                <a:solidFill>
                  <a:srgbClr val="C00000"/>
                </a:solidFill>
                <a:latin typeface="微软雅黑"/>
                <a:cs typeface="微软雅黑"/>
              </a:rPr>
              <a:t>ONT启动过程点灯说明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61543" y="1063752"/>
            <a:ext cx="6689090" cy="8286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pc="-5" smtClean="0">
                <a:latin typeface="华文细黑"/>
                <a:cs typeface="华文细黑"/>
              </a:rPr>
              <a:t>1</a:t>
            </a:r>
            <a:r>
              <a:rPr sz="1800" spc="0" smtClean="0">
                <a:latin typeface="华文细黑"/>
                <a:cs typeface="华文细黑"/>
              </a:rPr>
              <a:t>）设备上电后，观察ON</a:t>
            </a:r>
            <a:r>
              <a:rPr sz="1800" spc="-5" smtClean="0">
                <a:latin typeface="华文细黑"/>
                <a:cs typeface="华文细黑"/>
              </a:rPr>
              <a:t>T</a:t>
            </a:r>
            <a:r>
              <a:rPr sz="1800" spc="0" smtClean="0">
                <a:latin typeface="华文细黑"/>
                <a:cs typeface="华文细黑"/>
              </a:rPr>
              <a:t>指示灯。其中“POW</a:t>
            </a:r>
            <a:r>
              <a:rPr sz="1800" spc="-10" smtClean="0">
                <a:latin typeface="华文细黑"/>
                <a:cs typeface="华文细黑"/>
              </a:rPr>
              <a:t>E</a:t>
            </a:r>
            <a:r>
              <a:rPr sz="1800" spc="0" smtClean="0">
                <a:latin typeface="华文细黑"/>
                <a:cs typeface="华文细黑"/>
              </a:rPr>
              <a:t>R”灯会立刻点亮</a:t>
            </a:r>
            <a:endParaRPr sz="1800">
              <a:latin typeface="华文细黑"/>
              <a:cs typeface="华文细黑"/>
            </a:endParaRPr>
          </a:p>
          <a:p>
            <a:pPr marL="12700" marR="46355">
              <a:lnSpc>
                <a:spcPct val="100000"/>
              </a:lnSpc>
            </a:pPr>
            <a:r>
              <a:rPr sz="1800" smtClean="0">
                <a:latin typeface="华文细黑"/>
                <a:cs typeface="华文细黑"/>
              </a:rPr>
              <a:t>。其他部分指示灯如果在上电的前几秒随机点亮，属于正常现象。 正常启动后，POW</a:t>
            </a:r>
            <a:r>
              <a:rPr sz="1800" spc="-10" smtClean="0">
                <a:latin typeface="华文细黑"/>
                <a:cs typeface="华文细黑"/>
              </a:rPr>
              <a:t>E</a:t>
            </a:r>
            <a:r>
              <a:rPr sz="1800" spc="0" smtClean="0">
                <a:latin typeface="华文细黑"/>
                <a:cs typeface="华文细黑"/>
              </a:rPr>
              <a:t>R灯为绿灯。</a:t>
            </a:r>
            <a:endParaRPr sz="1800">
              <a:latin typeface="华文细黑"/>
              <a:cs typeface="华文细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61543" y="2984627"/>
            <a:ext cx="6560820" cy="5670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 indent="0">
              <a:lnSpc>
                <a:spcPct val="100000"/>
              </a:lnSpc>
            </a:pPr>
            <a:r>
              <a:rPr sz="1800" spc="-5" smtClean="0">
                <a:latin typeface="华文细黑"/>
                <a:cs typeface="华文细黑"/>
              </a:rPr>
              <a:t>2</a:t>
            </a:r>
            <a:r>
              <a:rPr sz="1800" spc="0" smtClean="0">
                <a:latin typeface="华文细黑"/>
                <a:cs typeface="华文细黑"/>
              </a:rPr>
              <a:t>）从上电开始，等待ON</a:t>
            </a:r>
            <a:r>
              <a:rPr sz="1800" spc="-5" smtClean="0">
                <a:latin typeface="华文细黑"/>
                <a:cs typeface="华文细黑"/>
              </a:rPr>
              <a:t>T</a:t>
            </a:r>
            <a:r>
              <a:rPr sz="1800" spc="0" smtClean="0">
                <a:latin typeface="华文细黑"/>
                <a:cs typeface="华文细黑"/>
              </a:rPr>
              <a:t>启动完毕。正常情况下，不连接光纤、 网线和电话线的ON</a:t>
            </a:r>
            <a:r>
              <a:rPr sz="1800" spc="-5" smtClean="0">
                <a:latin typeface="华文细黑"/>
                <a:cs typeface="华文细黑"/>
              </a:rPr>
              <a:t>T</a:t>
            </a:r>
            <a:r>
              <a:rPr sz="1800" spc="0" smtClean="0">
                <a:latin typeface="华文细黑"/>
                <a:cs typeface="华文细黑"/>
              </a:rPr>
              <a:t>，“</a:t>
            </a:r>
            <a:r>
              <a:rPr sz="1800" spc="-5" smtClean="0">
                <a:latin typeface="华文细黑"/>
                <a:cs typeface="华文细黑"/>
              </a:rPr>
              <a:t>LO</a:t>
            </a:r>
            <a:r>
              <a:rPr sz="1800" spc="0" smtClean="0">
                <a:latin typeface="华文细黑"/>
                <a:cs typeface="华文细黑"/>
              </a:rPr>
              <a:t>S”灯会闪烁、“POW</a:t>
            </a:r>
            <a:r>
              <a:rPr sz="1800" spc="-10" smtClean="0">
                <a:latin typeface="华文细黑"/>
                <a:cs typeface="华文细黑"/>
              </a:rPr>
              <a:t>E</a:t>
            </a:r>
            <a:r>
              <a:rPr sz="1800" spc="0" smtClean="0">
                <a:latin typeface="华文细黑"/>
                <a:cs typeface="华文细黑"/>
              </a:rPr>
              <a:t>R”灯长亮。</a:t>
            </a:r>
            <a:endParaRPr sz="1800">
              <a:latin typeface="华文细黑"/>
              <a:cs typeface="华文细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1543" y="4630801"/>
            <a:ext cx="6739255" cy="8413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 indent="0">
              <a:lnSpc>
                <a:spcPct val="100000"/>
              </a:lnSpc>
            </a:pPr>
            <a:r>
              <a:rPr sz="1800" spc="-5" smtClean="0">
                <a:latin typeface="华文细黑"/>
                <a:cs typeface="华文细黑"/>
              </a:rPr>
              <a:t>3</a:t>
            </a:r>
            <a:r>
              <a:rPr sz="1800" spc="0" smtClean="0">
                <a:latin typeface="华文细黑"/>
                <a:cs typeface="华文细黑"/>
              </a:rPr>
              <a:t>）当ON</a:t>
            </a:r>
            <a:r>
              <a:rPr sz="1800" spc="-5" smtClean="0">
                <a:latin typeface="华文细黑"/>
                <a:cs typeface="华文细黑"/>
              </a:rPr>
              <a:t>T</a:t>
            </a:r>
            <a:r>
              <a:rPr sz="1800" spc="0" smtClean="0">
                <a:latin typeface="华文细黑"/>
                <a:cs typeface="华文细黑"/>
              </a:rPr>
              <a:t>与</a:t>
            </a:r>
            <a:r>
              <a:rPr sz="1800" spc="-5" smtClean="0">
                <a:latin typeface="华文细黑"/>
                <a:cs typeface="华文细黑"/>
              </a:rPr>
              <a:t>OL</a:t>
            </a:r>
            <a:r>
              <a:rPr sz="1800" spc="0" smtClean="0">
                <a:latin typeface="华文细黑"/>
                <a:cs typeface="华文细黑"/>
              </a:rPr>
              <a:t>T相连后，“</a:t>
            </a:r>
            <a:r>
              <a:rPr sz="1800" spc="-5" smtClean="0">
                <a:latin typeface="华文细黑"/>
                <a:cs typeface="华文细黑"/>
              </a:rPr>
              <a:t>LO</a:t>
            </a:r>
            <a:r>
              <a:rPr sz="1800" spc="0" smtClean="0">
                <a:latin typeface="华文细黑"/>
                <a:cs typeface="华文细黑"/>
              </a:rPr>
              <a:t>S”灯熄灭，“PO</a:t>
            </a:r>
            <a:r>
              <a:rPr sz="1800" spc="-5" smtClean="0">
                <a:latin typeface="华文细黑"/>
                <a:cs typeface="华文细黑"/>
              </a:rPr>
              <a:t>N</a:t>
            </a:r>
            <a:r>
              <a:rPr sz="1800" spc="0" smtClean="0">
                <a:latin typeface="华文细黑"/>
                <a:cs typeface="华文细黑"/>
              </a:rPr>
              <a:t>”灯开始闪烁， 若ON</a:t>
            </a:r>
            <a:r>
              <a:rPr sz="1800" spc="-5" smtClean="0">
                <a:latin typeface="华文细黑"/>
                <a:cs typeface="华文细黑"/>
              </a:rPr>
              <a:t>T</a:t>
            </a:r>
            <a:r>
              <a:rPr sz="1800" spc="0" smtClean="0">
                <a:latin typeface="华文细黑"/>
                <a:cs typeface="华文细黑"/>
              </a:rPr>
              <a:t>之前曾在此</a:t>
            </a:r>
            <a:r>
              <a:rPr sz="1800" spc="-5" smtClean="0">
                <a:latin typeface="华文细黑"/>
                <a:cs typeface="华文细黑"/>
              </a:rPr>
              <a:t>OL</a:t>
            </a:r>
            <a:r>
              <a:rPr sz="1800" spc="0" smtClean="0">
                <a:latin typeface="华文细黑"/>
                <a:cs typeface="华文细黑"/>
              </a:rPr>
              <a:t>T配置上线，“PO</a:t>
            </a:r>
            <a:r>
              <a:rPr sz="1800" spc="-5" smtClean="0">
                <a:latin typeface="华文细黑"/>
                <a:cs typeface="华文细黑"/>
              </a:rPr>
              <a:t>N</a:t>
            </a:r>
            <a:r>
              <a:rPr sz="1800" spc="0" smtClean="0">
                <a:latin typeface="华文细黑"/>
                <a:cs typeface="华文细黑"/>
              </a:rPr>
              <a:t>”灯闪烁几秒后变为 长亮。</a:t>
            </a:r>
            <a:endParaRPr sz="1800">
              <a:latin typeface="华文细黑"/>
              <a:cs typeface="华文细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728966" y="769493"/>
            <a:ext cx="1567433" cy="178320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/>
          <p:nvPr/>
        </p:nvSpPr>
        <p:spPr>
          <a:xfrm>
            <a:off x="8656446" y="2706242"/>
            <a:ext cx="1427352" cy="16498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/>
          <p:nvPr/>
        </p:nvSpPr>
        <p:spPr>
          <a:xfrm>
            <a:off x="9944100" y="4406900"/>
            <a:ext cx="1520571" cy="16891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206411" y="1758276"/>
            <a:ext cx="650252" cy="518579"/>
          </a:xfrm>
          <a:custGeom>
            <a:rect l="l" t="t" r="r" b="b"/>
            <a:pathLst>
              <a:path w="650252" h="518579">
                <a:moveTo>
                  <a:pt x="0" y="518579"/>
                </a:moveTo>
                <a:lnTo>
                  <a:pt x="650252" y="518579"/>
                </a:lnTo>
                <a:lnTo>
                  <a:pt x="650252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0527" y="1819402"/>
            <a:ext cx="201930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15" smtClean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5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160142" y="1758149"/>
            <a:ext cx="9507474" cy="518579"/>
          </a:xfrm>
          <a:custGeom>
            <a:rect l="l" t="t" r="r" b="b"/>
            <a:pathLst>
              <a:path w="9507474" h="518579">
                <a:moveTo>
                  <a:pt x="0" y="518579"/>
                </a:moveTo>
                <a:lnTo>
                  <a:pt x="9507474" y="518579"/>
                </a:lnTo>
                <a:lnTo>
                  <a:pt x="9507474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2160142" y="1758149"/>
            <a:ext cx="9507474" cy="518579"/>
          </a:xfrm>
          <a:custGeom>
            <a:rect l="l" t="t" r="r" b="b"/>
            <a:pathLst>
              <a:path w="9507474" h="518579">
                <a:moveTo>
                  <a:pt x="0" y="518579"/>
                </a:moveTo>
                <a:lnTo>
                  <a:pt x="9507474" y="518579"/>
                </a:lnTo>
                <a:lnTo>
                  <a:pt x="9507474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ln w="9525">
            <a:solidFill>
              <a:srgbClr val="CCCC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2225801" y="1822450"/>
            <a:ext cx="1969135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20" smtClean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2500" b="1" spc="-25" smtClean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500" spc="-20" smtClean="0">
                <a:solidFill>
                  <a:srgbClr val="FFFFFF"/>
                </a:solidFill>
                <a:latin typeface="宋体"/>
                <a:cs typeface="宋体"/>
              </a:rPr>
              <a:t>产品简介</a:t>
            </a:r>
            <a:endParaRPr sz="25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199692" y="3068916"/>
            <a:ext cx="650252" cy="518579"/>
          </a:xfrm>
          <a:custGeom>
            <a:rect l="l" t="t" r="r" b="b"/>
            <a:pathLst>
              <a:path w="650252" h="518579">
                <a:moveTo>
                  <a:pt x="0" y="518579"/>
                </a:moveTo>
                <a:lnTo>
                  <a:pt x="650252" y="518579"/>
                </a:lnTo>
                <a:lnTo>
                  <a:pt x="650252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423797" y="3130422"/>
            <a:ext cx="201930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15" smtClean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5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121026" y="3068916"/>
            <a:ext cx="9412478" cy="518579"/>
          </a:xfrm>
          <a:custGeom>
            <a:rect l="l" t="t" r="r" b="b"/>
            <a:pathLst>
              <a:path w="9412478" h="518579">
                <a:moveTo>
                  <a:pt x="0" y="518579"/>
                </a:moveTo>
                <a:lnTo>
                  <a:pt x="9412478" y="518579"/>
                </a:lnTo>
                <a:lnTo>
                  <a:pt x="9412478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2186685" y="3133471"/>
            <a:ext cx="1969135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20" smtClean="0">
                <a:solidFill>
                  <a:srgbClr val="FFFFFF"/>
                </a:solidFill>
                <a:latin typeface="Arial"/>
                <a:cs typeface="Arial"/>
              </a:rPr>
              <a:t>ONT</a:t>
            </a:r>
            <a:r>
              <a:rPr sz="2500" spc="-15" smtClean="0">
                <a:solidFill>
                  <a:srgbClr val="FFFFFF"/>
                </a:solidFill>
                <a:latin typeface="宋体"/>
                <a:cs typeface="宋体"/>
              </a:rPr>
              <a:t>安装规范</a:t>
            </a:r>
            <a:endParaRPr sz="25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95273" y="661670"/>
            <a:ext cx="842644" cy="4768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3750"/>
              </a:lnSpc>
            </a:pPr>
            <a:r>
              <a:rPr sz="3200" spc="10" smtClean="0">
                <a:solidFill>
                  <a:srgbClr val="990000"/>
                </a:solidFill>
                <a:latin typeface="黑体"/>
                <a:cs typeface="黑体"/>
              </a:rPr>
              <a:t>目录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174292" y="4338916"/>
            <a:ext cx="650252" cy="518579"/>
          </a:xfrm>
          <a:custGeom>
            <a:rect l="l" t="t" r="r" b="b"/>
            <a:pathLst>
              <a:path w="650252" h="518579">
                <a:moveTo>
                  <a:pt x="0" y="518579"/>
                </a:moveTo>
                <a:lnTo>
                  <a:pt x="650252" y="518579"/>
                </a:lnTo>
                <a:lnTo>
                  <a:pt x="650252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99999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398524" y="4400550"/>
            <a:ext cx="201930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15" smtClean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5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2133726" y="4338916"/>
            <a:ext cx="9412478" cy="518579"/>
          </a:xfrm>
          <a:custGeom>
            <a:rect l="l" t="t" r="r" b="b"/>
            <a:pathLst>
              <a:path w="9412478" h="518579">
                <a:moveTo>
                  <a:pt x="0" y="518579"/>
                </a:moveTo>
                <a:lnTo>
                  <a:pt x="9412478" y="518579"/>
                </a:lnTo>
                <a:lnTo>
                  <a:pt x="9412478" y="0"/>
                </a:lnTo>
                <a:lnTo>
                  <a:pt x="0" y="0"/>
                </a:lnTo>
                <a:lnTo>
                  <a:pt x="0" y="518579"/>
                </a:lnTo>
                <a:close/>
              </a:path>
            </a:pathLst>
          </a:custGeom>
          <a:solidFill>
            <a:srgbClr val="999999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2199513" y="4403597"/>
            <a:ext cx="1969135" cy="3905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500" b="1" spc="-20" smtClean="0">
                <a:solidFill>
                  <a:srgbClr val="FFFFFF"/>
                </a:solidFill>
                <a:latin typeface="Arial"/>
                <a:cs typeface="Arial"/>
              </a:rPr>
              <a:t>ONT</a:t>
            </a:r>
            <a:r>
              <a:rPr sz="2500" spc="-15" smtClean="0">
                <a:solidFill>
                  <a:srgbClr val="FFFFFF"/>
                </a:solidFill>
                <a:latin typeface="宋体"/>
                <a:cs typeface="宋体"/>
              </a:rPr>
              <a:t>常见故障</a:t>
            </a:r>
            <a:endParaRPr sz="25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13359" y="839724"/>
            <a:ext cx="8961120" cy="50932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" name="object 3"/>
          <p:cNvSpPr/>
          <p:nvPr/>
        </p:nvSpPr>
        <p:spPr>
          <a:xfrm>
            <a:off x="266700" y="855725"/>
            <a:ext cx="8855075" cy="498627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9357359" y="858011"/>
            <a:ext cx="2404872" cy="32003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9448800" y="835152"/>
            <a:ext cx="480059" cy="67208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9410700" y="873125"/>
            <a:ext cx="2298700" cy="212725"/>
          </a:xfrm>
          <a:custGeom>
            <a:rect l="l" t="t" r="r" b="b"/>
            <a:pathLst>
              <a:path w="2298700" h="212725">
                <a:moveTo>
                  <a:pt x="0" y="212725"/>
                </a:moveTo>
                <a:lnTo>
                  <a:pt x="2298700" y="212725"/>
                </a:lnTo>
                <a:lnTo>
                  <a:pt x="2298700" y="0"/>
                </a:lnTo>
                <a:lnTo>
                  <a:pt x="0" y="0"/>
                </a:lnTo>
                <a:lnTo>
                  <a:pt x="0" y="212725"/>
                </a:lnTo>
                <a:close/>
              </a:path>
            </a:pathLst>
          </a:custGeom>
          <a:solidFill>
            <a:srgbClr val="FFDFC2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9454133" y="1049695"/>
            <a:ext cx="2307590" cy="41744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ct val="150100"/>
              </a:lnSpc>
            </a:pPr>
            <a:r>
              <a:rPr sz="1400" smtClean="0">
                <a:solidFill>
                  <a:srgbClr val="CC9900"/>
                </a:solidFill>
                <a:latin typeface="Wingdings"/>
                <a:cs typeface="Wingdings"/>
              </a:rPr>
              <a:t></a:t>
            </a:r>
            <a:r>
              <a:rPr sz="1400" spc="40" smtClean="0">
                <a:solidFill>
                  <a:srgbClr val="CC9900"/>
                </a:solidFill>
                <a:latin typeface="Times New Roman"/>
                <a:cs typeface="Times New Roman"/>
              </a:rPr>
              <a:t> </a:t>
            </a:r>
            <a:r>
              <a:rPr sz="1400" b="1" spc="5" smtClean="0">
                <a:latin typeface="微软雅黑"/>
                <a:cs typeface="微软雅黑"/>
              </a:rPr>
              <a:t>F</a:t>
            </a:r>
            <a:r>
              <a:rPr sz="1400" b="1" spc="20" smtClean="0">
                <a:latin typeface="微软雅黑"/>
                <a:cs typeface="微软雅黑"/>
              </a:rPr>
              <a:t>T</a:t>
            </a:r>
            <a:r>
              <a:rPr sz="1400" b="1" spc="0" smtClean="0">
                <a:latin typeface="微软雅黑"/>
                <a:cs typeface="微软雅黑"/>
              </a:rPr>
              <a:t>TX解决方案中，传输段 由OD</a:t>
            </a:r>
            <a:r>
              <a:rPr sz="1400" b="1" spc="-5" smtClean="0">
                <a:latin typeface="微软雅黑"/>
                <a:cs typeface="微软雅黑"/>
              </a:rPr>
              <a:t>N</a:t>
            </a:r>
            <a:r>
              <a:rPr sz="1400" b="1" spc="0" smtClean="0">
                <a:latin typeface="微软雅黑"/>
                <a:cs typeface="微软雅黑"/>
              </a:rPr>
              <a:t>网络构成，分别为馈 线段、配线段、入户段(</a:t>
            </a:r>
            <a:r>
              <a:rPr sz="1400" b="1" spc="-10" smtClean="0">
                <a:latin typeface="微软雅黑"/>
                <a:cs typeface="微软雅黑"/>
              </a:rPr>
              <a:t>O</a:t>
            </a:r>
            <a:r>
              <a:rPr sz="1400" b="1" spc="0" smtClean="0">
                <a:latin typeface="微软雅黑"/>
                <a:cs typeface="微软雅黑"/>
              </a:rPr>
              <a:t>NT 为末端</a:t>
            </a:r>
            <a:r>
              <a:rPr sz="1400" b="1" spc="5" smtClean="0">
                <a:latin typeface="微软雅黑"/>
                <a:cs typeface="微软雅黑"/>
              </a:rPr>
              <a:t>)</a:t>
            </a:r>
            <a:r>
              <a:rPr sz="1400" b="1" spc="0" smtClean="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ts val="800"/>
              </a:lnSpc>
              <a:spcBef>
                <a:spcPts val="39"/>
              </a:spcBef>
            </a:pPr>
            <a:endParaRPr sz="800"/>
          </a:p>
          <a:p>
            <a:pPr marL="12700">
              <a:lnSpc>
                <a:spcPct val="100000"/>
              </a:lnSpc>
            </a:pPr>
            <a:r>
              <a:rPr sz="1400" spc="-5" smtClean="0">
                <a:solidFill>
                  <a:srgbClr val="CC9900"/>
                </a:solidFill>
                <a:latin typeface="Wingdings"/>
                <a:cs typeface="Wingdings"/>
              </a:rPr>
              <a:t></a:t>
            </a:r>
            <a:r>
              <a:rPr sz="1400" b="1" spc="0" smtClean="0">
                <a:latin typeface="微软雅黑"/>
                <a:cs typeface="微软雅黑"/>
              </a:rPr>
              <a:t>各段涉及到的OD</a:t>
            </a:r>
            <a:r>
              <a:rPr sz="1400" b="1" spc="-5" smtClean="0">
                <a:latin typeface="微软雅黑"/>
                <a:cs typeface="微软雅黑"/>
              </a:rPr>
              <a:t>N</a:t>
            </a:r>
            <a:r>
              <a:rPr sz="1400" b="1" spc="0" smtClean="0">
                <a:latin typeface="微软雅黑"/>
                <a:cs typeface="微软雅黑"/>
              </a:rPr>
              <a:t>设备: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ts val="800"/>
              </a:lnSpc>
              <a:spcBef>
                <a:spcPts val="42"/>
              </a:spcBef>
            </a:pPr>
            <a:endParaRPr sz="800"/>
          </a:p>
          <a:p>
            <a:pPr marL="12700" indent="0">
              <a:lnSpc>
                <a:spcPct val="100000"/>
              </a:lnSpc>
              <a:buFont typeface="΢"/>
              <a:buAutoNum type="arabicPeriod"/>
              <a:tabLst>
                <a:tab pos="224154"/>
              </a:tabLst>
            </a:pPr>
            <a:r>
              <a:rPr sz="1400" b="1" spc="0" smtClean="0">
                <a:latin typeface="微软雅黑"/>
                <a:cs typeface="微软雅黑"/>
              </a:rPr>
              <a:t>机房:</a:t>
            </a:r>
            <a:r>
              <a:rPr sz="1400" b="1" spc="-15" smtClean="0">
                <a:latin typeface="微软雅黑"/>
                <a:cs typeface="微软雅黑"/>
              </a:rPr>
              <a:t> </a:t>
            </a:r>
            <a:r>
              <a:rPr sz="1400" b="1" spc="0" smtClean="0">
                <a:latin typeface="微软雅黑"/>
                <a:cs typeface="微软雅黑"/>
              </a:rPr>
              <a:t>OD</a:t>
            </a:r>
            <a:r>
              <a:rPr sz="1400" b="1" spc="-5" smtClean="0">
                <a:latin typeface="微软雅黑"/>
                <a:cs typeface="微软雅黑"/>
              </a:rPr>
              <a:t>F</a:t>
            </a:r>
            <a:r>
              <a:rPr sz="1400" b="1" spc="0" smtClean="0">
                <a:latin typeface="微软雅黑"/>
                <a:cs typeface="微软雅黑"/>
              </a:rPr>
              <a:t>、IOD</a:t>
            </a:r>
            <a:r>
              <a:rPr sz="1400" b="1" spc="-5" smtClean="0">
                <a:latin typeface="微软雅黑"/>
                <a:cs typeface="微软雅黑"/>
              </a:rPr>
              <a:t>F</a:t>
            </a:r>
            <a:r>
              <a:rPr sz="1400" b="1" spc="0" smtClean="0">
                <a:latin typeface="微软雅黑"/>
                <a:cs typeface="微软雅黑"/>
              </a:rPr>
              <a:t>；</a:t>
            </a:r>
            <a:endParaRPr sz="1400">
              <a:latin typeface="微软雅黑"/>
              <a:cs typeface="微软雅黑"/>
            </a:endParaRPr>
          </a:p>
          <a:p>
            <a:pPr marL="12700" marR="12700" indent="0">
              <a:lnSpc>
                <a:spcPct val="150000"/>
              </a:lnSpc>
              <a:buFont typeface="΢"/>
              <a:buAutoNum type="arabicPeriod"/>
              <a:tabLst>
                <a:tab pos="224154"/>
              </a:tabLst>
            </a:pPr>
            <a:r>
              <a:rPr sz="1400" b="1" spc="0" smtClean="0">
                <a:latin typeface="微软雅黑"/>
                <a:cs typeface="微软雅黑"/>
              </a:rPr>
              <a:t>入户段(Drop</a:t>
            </a:r>
            <a:r>
              <a:rPr sz="1400" b="1" spc="-35" smtClean="0">
                <a:latin typeface="微软雅黑"/>
                <a:cs typeface="微软雅黑"/>
              </a:rPr>
              <a:t> </a:t>
            </a:r>
            <a:r>
              <a:rPr sz="1400" b="1" spc="0" smtClean="0">
                <a:latin typeface="微软雅黑"/>
                <a:cs typeface="微软雅黑"/>
              </a:rPr>
              <a:t>C</a:t>
            </a:r>
            <a:r>
              <a:rPr sz="1400" b="1" spc="5" smtClean="0">
                <a:latin typeface="微软雅黑"/>
                <a:cs typeface="微软雅黑"/>
              </a:rPr>
              <a:t>a</a:t>
            </a:r>
            <a:r>
              <a:rPr sz="1400" b="1" spc="0" smtClean="0">
                <a:latin typeface="微软雅黑"/>
                <a:cs typeface="微软雅黑"/>
              </a:rPr>
              <a:t>ble</a:t>
            </a:r>
            <a:r>
              <a:rPr sz="1400" b="1" spc="5" smtClean="0">
                <a:latin typeface="微软雅黑"/>
                <a:cs typeface="微软雅黑"/>
              </a:rPr>
              <a:t>)</a:t>
            </a:r>
            <a:r>
              <a:rPr sz="1400" b="1" spc="0" smtClean="0">
                <a:latin typeface="微软雅黑"/>
                <a:cs typeface="微软雅黑"/>
              </a:rPr>
              <a:t>：室 外包括光缆接头盒 (FDP</a:t>
            </a:r>
            <a:r>
              <a:rPr sz="1400" b="1" spc="-5" smtClean="0">
                <a:latin typeface="微软雅黑"/>
                <a:cs typeface="微软雅黑"/>
              </a:rPr>
              <a:t>\</a:t>
            </a:r>
            <a:r>
              <a:rPr sz="1400" b="1" spc="-90" smtClean="0">
                <a:latin typeface="微软雅黑"/>
                <a:cs typeface="微软雅黑"/>
              </a:rPr>
              <a:t>F</a:t>
            </a:r>
            <a:r>
              <a:rPr sz="1400" b="1" spc="-110" smtClean="0">
                <a:latin typeface="微软雅黑"/>
                <a:cs typeface="微软雅黑"/>
              </a:rPr>
              <a:t>A</a:t>
            </a:r>
            <a:r>
              <a:rPr sz="1400" b="1" spc="0" smtClean="0">
                <a:latin typeface="微软雅黑"/>
                <a:cs typeface="微软雅黑"/>
              </a:rPr>
              <a:t>T)、过路盒、</a:t>
            </a:r>
            <a:r>
              <a:rPr sz="1400" b="1" spc="-5" smtClean="0">
                <a:latin typeface="微软雅黑"/>
                <a:cs typeface="微软雅黑"/>
              </a:rPr>
              <a:t>TB</a:t>
            </a:r>
            <a:r>
              <a:rPr sz="1400" b="1" spc="0" smtClean="0">
                <a:latin typeface="微软雅黑"/>
                <a:cs typeface="微软雅黑"/>
              </a:rPr>
              <a:t>、 </a:t>
            </a:r>
            <a:r>
              <a:rPr sz="1400" b="1" spc="-90" smtClean="0">
                <a:latin typeface="微软雅黑"/>
                <a:cs typeface="微软雅黑"/>
              </a:rPr>
              <a:t>F</a:t>
            </a:r>
            <a:r>
              <a:rPr sz="1400" b="1" spc="-110" smtClean="0">
                <a:latin typeface="微软雅黑"/>
                <a:cs typeface="微软雅黑"/>
              </a:rPr>
              <a:t>A</a:t>
            </a:r>
            <a:r>
              <a:rPr sz="1400" b="1" spc="-5" smtClean="0">
                <a:latin typeface="微软雅黑"/>
                <a:cs typeface="微软雅黑"/>
              </a:rPr>
              <a:t>T</a:t>
            </a:r>
            <a:r>
              <a:rPr sz="1400" b="1" spc="0" smtClean="0">
                <a:latin typeface="微软雅黑"/>
                <a:cs typeface="微软雅黑"/>
              </a:rPr>
              <a:t>，根据不同场景可分为人 井、抱杆、挂杆、挂墙。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ts val="800"/>
              </a:lnSpc>
              <a:spcBef>
                <a:spcPts val="39"/>
              </a:spcBef>
            </a:pPr>
            <a:endParaRPr sz="800"/>
          </a:p>
          <a:p>
            <a:pPr marL="12700">
              <a:lnSpc>
                <a:spcPct val="100000"/>
              </a:lnSpc>
            </a:pPr>
            <a:r>
              <a:rPr sz="1400" spc="5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400" b="1" spc="0" smtClean="0">
                <a:latin typeface="微软雅黑"/>
                <a:cs typeface="微软雅黑"/>
              </a:rPr>
              <a:t>室内设备包括</a:t>
            </a:r>
            <a:r>
              <a:rPr sz="1400" b="1" spc="-110" smtClean="0">
                <a:latin typeface="微软雅黑"/>
                <a:cs typeface="微软雅黑"/>
              </a:rPr>
              <a:t>A</a:t>
            </a:r>
            <a:r>
              <a:rPr sz="1400" b="1" spc="0" smtClean="0">
                <a:latin typeface="微软雅黑"/>
                <a:cs typeface="微软雅黑"/>
              </a:rPr>
              <a:t>T</a:t>
            </a:r>
            <a:r>
              <a:rPr sz="1400" b="1" spc="-5" smtClean="0">
                <a:latin typeface="微软雅黑"/>
                <a:cs typeface="微软雅黑"/>
              </a:rPr>
              <a:t>B</a:t>
            </a:r>
            <a:r>
              <a:rPr sz="1400" b="1" spc="0" smtClean="0">
                <a:latin typeface="微软雅黑"/>
                <a:cs typeface="微软雅黑"/>
              </a:rPr>
              <a:t>、CTB、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ts val="800"/>
              </a:lnSpc>
              <a:spcBef>
                <a:spcPts val="39"/>
              </a:spcBef>
            </a:pPr>
            <a:endParaRPr sz="800"/>
          </a:p>
          <a:p>
            <a:pPr marL="12700">
              <a:lnSpc>
                <a:spcPct val="100000"/>
              </a:lnSpc>
            </a:pPr>
            <a:r>
              <a:rPr sz="1400" b="1" smtClean="0">
                <a:latin typeface="微软雅黑"/>
                <a:cs typeface="微软雅黑"/>
              </a:rPr>
              <a:t>ON</a:t>
            </a:r>
            <a:r>
              <a:rPr sz="1400" b="1" spc="-5" smtClean="0">
                <a:latin typeface="微软雅黑"/>
                <a:cs typeface="微软雅黑"/>
              </a:rPr>
              <a:t>T</a:t>
            </a:r>
            <a:r>
              <a:rPr sz="1400" b="1" spc="0" smtClean="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396983" y="5501640"/>
            <a:ext cx="2406396" cy="31851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9" name="object 9"/>
          <p:cNvSpPr/>
          <p:nvPr/>
        </p:nvSpPr>
        <p:spPr>
          <a:xfrm>
            <a:off x="9488423" y="5478779"/>
            <a:ext cx="480059" cy="67208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0" name="object 10"/>
          <p:cNvSpPr/>
          <p:nvPr/>
        </p:nvSpPr>
        <p:spPr>
          <a:xfrm>
            <a:off x="9450451" y="5516562"/>
            <a:ext cx="2300224" cy="212725"/>
          </a:xfrm>
          <a:custGeom>
            <a:rect l="l" t="t" r="r" b="b"/>
            <a:pathLst>
              <a:path w="2300224" h="212725">
                <a:moveTo>
                  <a:pt x="0" y="212725"/>
                </a:moveTo>
                <a:lnTo>
                  <a:pt x="2300224" y="212725"/>
                </a:lnTo>
                <a:lnTo>
                  <a:pt x="2300224" y="0"/>
                </a:lnTo>
                <a:lnTo>
                  <a:pt x="0" y="0"/>
                </a:lnTo>
                <a:lnTo>
                  <a:pt x="0" y="212725"/>
                </a:lnTo>
                <a:close/>
              </a:path>
            </a:pathLst>
          </a:custGeom>
          <a:solidFill>
            <a:srgbClr val="FFDFC2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1" name="object 11"/>
          <p:cNvSpPr/>
          <p:nvPr/>
        </p:nvSpPr>
        <p:spPr>
          <a:xfrm>
            <a:off x="746759" y="4597908"/>
            <a:ext cx="943355" cy="79095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2" name="object 12"/>
          <p:cNvSpPr/>
          <p:nvPr/>
        </p:nvSpPr>
        <p:spPr>
          <a:xfrm>
            <a:off x="688848" y="4565903"/>
            <a:ext cx="978407" cy="801623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3" name="object 13"/>
          <p:cNvSpPr/>
          <p:nvPr/>
        </p:nvSpPr>
        <p:spPr>
          <a:xfrm>
            <a:off x="955865" y="4819777"/>
            <a:ext cx="418138" cy="343916"/>
          </a:xfrm>
          <a:custGeom>
            <a:rect l="l" t="t" r="r" b="b"/>
            <a:pathLst>
              <a:path w="418138" h="343916">
                <a:moveTo>
                  <a:pt x="78920" y="255293"/>
                </a:moveTo>
                <a:lnTo>
                  <a:pt x="58781" y="255293"/>
                </a:lnTo>
                <a:lnTo>
                  <a:pt x="72736" y="281009"/>
                </a:lnTo>
                <a:lnTo>
                  <a:pt x="85282" y="304351"/>
                </a:lnTo>
                <a:lnTo>
                  <a:pt x="91027" y="315132"/>
                </a:lnTo>
                <a:lnTo>
                  <a:pt x="96419" y="325320"/>
                </a:lnTo>
                <a:lnTo>
                  <a:pt x="101459" y="334915"/>
                </a:lnTo>
                <a:lnTo>
                  <a:pt x="106146" y="343916"/>
                </a:lnTo>
                <a:lnTo>
                  <a:pt x="117741" y="325017"/>
                </a:lnTo>
                <a:lnTo>
                  <a:pt x="98698" y="291277"/>
                </a:lnTo>
                <a:lnTo>
                  <a:pt x="91775" y="278737"/>
                </a:lnTo>
                <a:lnTo>
                  <a:pt x="78920" y="255293"/>
                </a:lnTo>
                <a:close/>
              </a:path>
              <a:path w="418138" h="343916">
                <a:moveTo>
                  <a:pt x="62975" y="142110"/>
                </a:moveTo>
                <a:lnTo>
                  <a:pt x="82515" y="176319"/>
                </a:lnTo>
                <a:lnTo>
                  <a:pt x="111868" y="230423"/>
                </a:lnTo>
                <a:lnTo>
                  <a:pt x="124092" y="266862"/>
                </a:lnTo>
                <a:lnTo>
                  <a:pt x="126035" y="291277"/>
                </a:lnTo>
                <a:lnTo>
                  <a:pt x="125242" y="302175"/>
                </a:lnTo>
                <a:lnTo>
                  <a:pt x="125134" y="303231"/>
                </a:lnTo>
                <a:lnTo>
                  <a:pt x="123079" y="314871"/>
                </a:lnTo>
                <a:lnTo>
                  <a:pt x="119735" y="326771"/>
                </a:lnTo>
                <a:lnTo>
                  <a:pt x="129613" y="322349"/>
                </a:lnTo>
                <a:lnTo>
                  <a:pt x="140054" y="277278"/>
                </a:lnTo>
                <a:lnTo>
                  <a:pt x="140063" y="272909"/>
                </a:lnTo>
                <a:lnTo>
                  <a:pt x="139508" y="263039"/>
                </a:lnTo>
                <a:lnTo>
                  <a:pt x="123570" y="214757"/>
                </a:lnTo>
                <a:lnTo>
                  <a:pt x="88404" y="150241"/>
                </a:lnTo>
                <a:lnTo>
                  <a:pt x="102601" y="142494"/>
                </a:lnTo>
                <a:lnTo>
                  <a:pt x="82283" y="142494"/>
                </a:lnTo>
                <a:lnTo>
                  <a:pt x="62975" y="142110"/>
                </a:lnTo>
                <a:close/>
              </a:path>
              <a:path w="418138" h="343916">
                <a:moveTo>
                  <a:pt x="60514" y="221626"/>
                </a:moveTo>
                <a:lnTo>
                  <a:pt x="37837" y="221626"/>
                </a:lnTo>
                <a:lnTo>
                  <a:pt x="41151" y="235077"/>
                </a:lnTo>
                <a:lnTo>
                  <a:pt x="43887" y="248158"/>
                </a:lnTo>
                <a:lnTo>
                  <a:pt x="49441" y="297819"/>
                </a:lnTo>
                <a:lnTo>
                  <a:pt x="49446" y="311430"/>
                </a:lnTo>
                <a:lnTo>
                  <a:pt x="49047" y="321564"/>
                </a:lnTo>
                <a:lnTo>
                  <a:pt x="56703" y="317183"/>
                </a:lnTo>
                <a:lnTo>
                  <a:pt x="59314" y="303231"/>
                </a:lnTo>
                <a:lnTo>
                  <a:pt x="60718" y="289861"/>
                </a:lnTo>
                <a:lnTo>
                  <a:pt x="61025" y="277278"/>
                </a:lnTo>
                <a:lnTo>
                  <a:pt x="60343" y="265687"/>
                </a:lnTo>
                <a:lnTo>
                  <a:pt x="58781" y="255293"/>
                </a:lnTo>
                <a:lnTo>
                  <a:pt x="78920" y="255293"/>
                </a:lnTo>
                <a:lnTo>
                  <a:pt x="65811" y="231267"/>
                </a:lnTo>
                <a:lnTo>
                  <a:pt x="104943" y="231267"/>
                </a:lnTo>
                <a:lnTo>
                  <a:pt x="104178" y="227584"/>
                </a:lnTo>
                <a:lnTo>
                  <a:pt x="101170" y="224282"/>
                </a:lnTo>
                <a:lnTo>
                  <a:pt x="61963" y="224282"/>
                </a:lnTo>
                <a:lnTo>
                  <a:pt x="60514" y="221626"/>
                </a:lnTo>
                <a:close/>
              </a:path>
              <a:path w="418138" h="343916">
                <a:moveTo>
                  <a:pt x="139926" y="133096"/>
                </a:moveTo>
                <a:lnTo>
                  <a:pt x="119824" y="133096"/>
                </a:lnTo>
                <a:lnTo>
                  <a:pt x="193264" y="267117"/>
                </a:lnTo>
                <a:lnTo>
                  <a:pt x="202454" y="272909"/>
                </a:lnTo>
                <a:lnTo>
                  <a:pt x="214452" y="270002"/>
                </a:lnTo>
                <a:lnTo>
                  <a:pt x="230593" y="261112"/>
                </a:lnTo>
                <a:lnTo>
                  <a:pt x="233908" y="259334"/>
                </a:lnTo>
                <a:lnTo>
                  <a:pt x="237197" y="257048"/>
                </a:lnTo>
                <a:lnTo>
                  <a:pt x="238619" y="255778"/>
                </a:lnTo>
                <a:lnTo>
                  <a:pt x="209105" y="255778"/>
                </a:lnTo>
                <a:lnTo>
                  <a:pt x="206220" y="254757"/>
                </a:lnTo>
                <a:lnTo>
                  <a:pt x="139926" y="133096"/>
                </a:lnTo>
                <a:close/>
              </a:path>
              <a:path w="418138" h="343916">
                <a:moveTo>
                  <a:pt x="217335" y="207391"/>
                </a:moveTo>
                <a:lnTo>
                  <a:pt x="213421" y="221377"/>
                </a:lnTo>
                <a:lnTo>
                  <a:pt x="219304" y="234135"/>
                </a:lnTo>
                <a:lnTo>
                  <a:pt x="222110" y="241681"/>
                </a:lnTo>
                <a:lnTo>
                  <a:pt x="223088" y="245364"/>
                </a:lnTo>
                <a:lnTo>
                  <a:pt x="223113" y="248158"/>
                </a:lnTo>
                <a:lnTo>
                  <a:pt x="221881" y="248793"/>
                </a:lnTo>
                <a:lnTo>
                  <a:pt x="212661" y="253873"/>
                </a:lnTo>
                <a:lnTo>
                  <a:pt x="209105" y="255778"/>
                </a:lnTo>
                <a:lnTo>
                  <a:pt x="238619" y="255778"/>
                </a:lnTo>
                <a:lnTo>
                  <a:pt x="243738" y="251206"/>
                </a:lnTo>
                <a:lnTo>
                  <a:pt x="245033" y="244856"/>
                </a:lnTo>
                <a:lnTo>
                  <a:pt x="244335" y="235077"/>
                </a:lnTo>
                <a:lnTo>
                  <a:pt x="238823" y="235077"/>
                </a:lnTo>
                <a:lnTo>
                  <a:pt x="234632" y="233553"/>
                </a:lnTo>
                <a:lnTo>
                  <a:pt x="231139" y="229824"/>
                </a:lnTo>
                <a:lnTo>
                  <a:pt x="225462" y="221626"/>
                </a:lnTo>
                <a:lnTo>
                  <a:pt x="217335" y="207391"/>
                </a:lnTo>
                <a:close/>
              </a:path>
              <a:path w="418138" h="343916">
                <a:moveTo>
                  <a:pt x="104943" y="231267"/>
                </a:moveTo>
                <a:lnTo>
                  <a:pt x="65811" y="231267"/>
                </a:lnTo>
                <a:lnTo>
                  <a:pt x="70634" y="232854"/>
                </a:lnTo>
                <a:lnTo>
                  <a:pt x="82364" y="237318"/>
                </a:lnTo>
                <a:lnTo>
                  <a:pt x="94284" y="242697"/>
                </a:lnTo>
                <a:lnTo>
                  <a:pt x="103949" y="247396"/>
                </a:lnTo>
                <a:lnTo>
                  <a:pt x="107873" y="245364"/>
                </a:lnTo>
                <a:lnTo>
                  <a:pt x="104943" y="231267"/>
                </a:lnTo>
                <a:close/>
              </a:path>
              <a:path w="418138" h="343916">
                <a:moveTo>
                  <a:pt x="279864" y="40757"/>
                </a:moveTo>
                <a:lnTo>
                  <a:pt x="232156" y="66802"/>
                </a:lnTo>
                <a:lnTo>
                  <a:pt x="216975" y="73254"/>
                </a:lnTo>
                <a:lnTo>
                  <a:pt x="222485" y="82793"/>
                </a:lnTo>
                <a:lnTo>
                  <a:pt x="242725" y="119230"/>
                </a:lnTo>
                <a:lnTo>
                  <a:pt x="259961" y="162357"/>
                </a:lnTo>
                <a:lnTo>
                  <a:pt x="269643" y="205212"/>
                </a:lnTo>
                <a:lnTo>
                  <a:pt x="270520" y="229597"/>
                </a:lnTo>
                <a:lnTo>
                  <a:pt x="269494" y="241427"/>
                </a:lnTo>
                <a:lnTo>
                  <a:pt x="278132" y="236299"/>
                </a:lnTo>
                <a:lnTo>
                  <a:pt x="280325" y="224155"/>
                </a:lnTo>
                <a:lnTo>
                  <a:pt x="281619" y="212280"/>
                </a:lnTo>
                <a:lnTo>
                  <a:pt x="281878" y="205212"/>
                </a:lnTo>
                <a:lnTo>
                  <a:pt x="281771" y="192144"/>
                </a:lnTo>
                <a:lnTo>
                  <a:pt x="275136" y="152034"/>
                </a:lnTo>
                <a:lnTo>
                  <a:pt x="260824" y="115749"/>
                </a:lnTo>
                <a:lnTo>
                  <a:pt x="254317" y="103632"/>
                </a:lnTo>
                <a:lnTo>
                  <a:pt x="269924" y="95123"/>
                </a:lnTo>
                <a:lnTo>
                  <a:pt x="249669" y="95123"/>
                </a:lnTo>
                <a:lnTo>
                  <a:pt x="238391" y="74422"/>
                </a:lnTo>
                <a:lnTo>
                  <a:pt x="296655" y="42672"/>
                </a:lnTo>
                <a:lnTo>
                  <a:pt x="284937" y="42672"/>
                </a:lnTo>
                <a:lnTo>
                  <a:pt x="281228" y="41910"/>
                </a:lnTo>
                <a:lnTo>
                  <a:pt x="279864" y="40757"/>
                </a:lnTo>
                <a:close/>
              </a:path>
              <a:path w="418138" h="343916">
                <a:moveTo>
                  <a:pt x="30352" y="153416"/>
                </a:moveTo>
                <a:lnTo>
                  <a:pt x="7383" y="162357"/>
                </a:lnTo>
                <a:lnTo>
                  <a:pt x="13740" y="173370"/>
                </a:lnTo>
                <a:lnTo>
                  <a:pt x="20007" y="184419"/>
                </a:lnTo>
                <a:lnTo>
                  <a:pt x="26184" y="195505"/>
                </a:lnTo>
                <a:lnTo>
                  <a:pt x="32270" y="206629"/>
                </a:lnTo>
                <a:lnTo>
                  <a:pt x="0" y="224155"/>
                </a:lnTo>
                <a:lnTo>
                  <a:pt x="13207" y="230124"/>
                </a:lnTo>
                <a:lnTo>
                  <a:pt x="20383" y="224155"/>
                </a:lnTo>
                <a:lnTo>
                  <a:pt x="37837" y="221626"/>
                </a:lnTo>
                <a:lnTo>
                  <a:pt x="60514" y="221626"/>
                </a:lnTo>
                <a:lnTo>
                  <a:pt x="52400" y="206756"/>
                </a:lnTo>
                <a:lnTo>
                  <a:pt x="68193" y="198120"/>
                </a:lnTo>
                <a:lnTo>
                  <a:pt x="47751" y="198120"/>
                </a:lnTo>
                <a:lnTo>
                  <a:pt x="28613" y="163068"/>
                </a:lnTo>
                <a:lnTo>
                  <a:pt x="30352" y="153416"/>
                </a:lnTo>
                <a:close/>
              </a:path>
              <a:path w="418138" h="343916">
                <a:moveTo>
                  <a:pt x="334597" y="122989"/>
                </a:moveTo>
                <a:lnTo>
                  <a:pt x="315134" y="122989"/>
                </a:lnTo>
                <a:lnTo>
                  <a:pt x="319430" y="135273"/>
                </a:lnTo>
                <a:lnTo>
                  <a:pt x="322258" y="147398"/>
                </a:lnTo>
                <a:lnTo>
                  <a:pt x="323620" y="159365"/>
                </a:lnTo>
                <a:lnTo>
                  <a:pt x="323523" y="170092"/>
                </a:lnTo>
                <a:lnTo>
                  <a:pt x="323400" y="172008"/>
                </a:lnTo>
                <a:lnTo>
                  <a:pt x="308410" y="216822"/>
                </a:lnTo>
                <a:lnTo>
                  <a:pt x="300964" y="227838"/>
                </a:lnTo>
                <a:lnTo>
                  <a:pt x="309220" y="229597"/>
                </a:lnTo>
                <a:lnTo>
                  <a:pt x="332569" y="197036"/>
                </a:lnTo>
                <a:lnTo>
                  <a:pt x="341507" y="163068"/>
                </a:lnTo>
                <a:lnTo>
                  <a:pt x="341338" y="150946"/>
                </a:lnTo>
                <a:lnTo>
                  <a:pt x="339534" y="138938"/>
                </a:lnTo>
                <a:lnTo>
                  <a:pt x="358810" y="129667"/>
                </a:lnTo>
                <a:lnTo>
                  <a:pt x="336359" y="129667"/>
                </a:lnTo>
                <a:lnTo>
                  <a:pt x="334597" y="122989"/>
                </a:lnTo>
                <a:close/>
              </a:path>
              <a:path w="418138" h="343916">
                <a:moveTo>
                  <a:pt x="88915" y="222026"/>
                </a:moveTo>
                <a:lnTo>
                  <a:pt x="77240" y="222492"/>
                </a:lnTo>
                <a:lnTo>
                  <a:pt x="61963" y="224282"/>
                </a:lnTo>
                <a:lnTo>
                  <a:pt x="101170" y="224282"/>
                </a:lnTo>
                <a:lnTo>
                  <a:pt x="99898" y="222885"/>
                </a:lnTo>
                <a:lnTo>
                  <a:pt x="88915" y="222026"/>
                </a:lnTo>
                <a:close/>
              </a:path>
              <a:path w="418138" h="343916">
                <a:moveTo>
                  <a:pt x="59562" y="179705"/>
                </a:moveTo>
                <a:lnTo>
                  <a:pt x="54917" y="194315"/>
                </a:lnTo>
                <a:lnTo>
                  <a:pt x="47751" y="198120"/>
                </a:lnTo>
                <a:lnTo>
                  <a:pt x="68193" y="198120"/>
                </a:lnTo>
                <a:lnTo>
                  <a:pt x="84683" y="189103"/>
                </a:lnTo>
                <a:lnTo>
                  <a:pt x="59562" y="179705"/>
                </a:lnTo>
                <a:close/>
              </a:path>
              <a:path w="418138" h="343916">
                <a:moveTo>
                  <a:pt x="406713" y="116298"/>
                </a:moveTo>
                <a:lnTo>
                  <a:pt x="386604" y="116298"/>
                </a:lnTo>
                <a:lnTo>
                  <a:pt x="391817" y="128100"/>
                </a:lnTo>
                <a:lnTo>
                  <a:pt x="396557" y="139573"/>
                </a:lnTo>
                <a:lnTo>
                  <a:pt x="399732" y="147955"/>
                </a:lnTo>
                <a:lnTo>
                  <a:pt x="400494" y="153416"/>
                </a:lnTo>
                <a:lnTo>
                  <a:pt x="398298" y="156471"/>
                </a:lnTo>
                <a:lnTo>
                  <a:pt x="390278" y="160787"/>
                </a:lnTo>
                <a:lnTo>
                  <a:pt x="373570" y="166116"/>
                </a:lnTo>
                <a:lnTo>
                  <a:pt x="389017" y="172008"/>
                </a:lnTo>
                <a:lnTo>
                  <a:pt x="400746" y="171458"/>
                </a:lnTo>
                <a:lnTo>
                  <a:pt x="412758" y="170092"/>
                </a:lnTo>
                <a:lnTo>
                  <a:pt x="417767" y="159499"/>
                </a:lnTo>
                <a:lnTo>
                  <a:pt x="418138" y="146718"/>
                </a:lnTo>
                <a:lnTo>
                  <a:pt x="414946" y="136517"/>
                </a:lnTo>
                <a:lnTo>
                  <a:pt x="409818" y="123392"/>
                </a:lnTo>
                <a:lnTo>
                  <a:pt x="406713" y="116298"/>
                </a:lnTo>
                <a:close/>
              </a:path>
              <a:path w="418138" h="343916">
                <a:moveTo>
                  <a:pt x="118821" y="111506"/>
                </a:moveTo>
                <a:lnTo>
                  <a:pt x="115493" y="124333"/>
                </a:lnTo>
                <a:lnTo>
                  <a:pt x="82283" y="142494"/>
                </a:lnTo>
                <a:lnTo>
                  <a:pt x="102601" y="142494"/>
                </a:lnTo>
                <a:lnTo>
                  <a:pt x="119824" y="133096"/>
                </a:lnTo>
                <a:lnTo>
                  <a:pt x="139926" y="133096"/>
                </a:lnTo>
                <a:lnTo>
                  <a:pt x="136397" y="126619"/>
                </a:lnTo>
                <a:lnTo>
                  <a:pt x="141173" y="117094"/>
                </a:lnTo>
                <a:lnTo>
                  <a:pt x="118821" y="111506"/>
                </a:lnTo>
                <a:close/>
              </a:path>
              <a:path w="418138" h="343916">
                <a:moveTo>
                  <a:pt x="327405" y="100586"/>
                </a:moveTo>
                <a:lnTo>
                  <a:pt x="268922" y="132461"/>
                </a:lnTo>
                <a:lnTo>
                  <a:pt x="282067" y="138430"/>
                </a:lnTo>
                <a:lnTo>
                  <a:pt x="290728" y="131699"/>
                </a:lnTo>
                <a:lnTo>
                  <a:pt x="315134" y="122989"/>
                </a:lnTo>
                <a:lnTo>
                  <a:pt x="334597" y="122989"/>
                </a:lnTo>
                <a:lnTo>
                  <a:pt x="333946" y="120523"/>
                </a:lnTo>
                <a:lnTo>
                  <a:pt x="331787" y="114046"/>
                </a:lnTo>
                <a:lnTo>
                  <a:pt x="329755" y="110363"/>
                </a:lnTo>
                <a:lnTo>
                  <a:pt x="342826" y="103251"/>
                </a:lnTo>
                <a:lnTo>
                  <a:pt x="330136" y="103251"/>
                </a:lnTo>
                <a:lnTo>
                  <a:pt x="327405" y="100586"/>
                </a:lnTo>
                <a:close/>
              </a:path>
              <a:path w="418138" h="343916">
                <a:moveTo>
                  <a:pt x="385381" y="91821"/>
                </a:moveTo>
                <a:lnTo>
                  <a:pt x="381190" y="105156"/>
                </a:lnTo>
                <a:lnTo>
                  <a:pt x="336359" y="129667"/>
                </a:lnTo>
                <a:lnTo>
                  <a:pt x="358810" y="129667"/>
                </a:lnTo>
                <a:lnTo>
                  <a:pt x="386604" y="116298"/>
                </a:lnTo>
                <a:lnTo>
                  <a:pt x="406713" y="116298"/>
                </a:lnTo>
                <a:lnTo>
                  <a:pt x="402780" y="107315"/>
                </a:lnTo>
                <a:lnTo>
                  <a:pt x="407352" y="98933"/>
                </a:lnTo>
                <a:lnTo>
                  <a:pt x="385381" y="91821"/>
                </a:lnTo>
                <a:close/>
              </a:path>
              <a:path w="418138" h="343916">
                <a:moveTo>
                  <a:pt x="335186" y="96345"/>
                </a:moveTo>
                <a:lnTo>
                  <a:pt x="327405" y="100586"/>
                </a:lnTo>
                <a:lnTo>
                  <a:pt x="330136" y="103251"/>
                </a:lnTo>
                <a:lnTo>
                  <a:pt x="333819" y="101727"/>
                </a:lnTo>
                <a:lnTo>
                  <a:pt x="335186" y="96345"/>
                </a:lnTo>
                <a:close/>
              </a:path>
              <a:path w="418138" h="343916">
                <a:moveTo>
                  <a:pt x="381063" y="58293"/>
                </a:moveTo>
                <a:lnTo>
                  <a:pt x="376110" y="74041"/>
                </a:lnTo>
                <a:lnTo>
                  <a:pt x="335186" y="96345"/>
                </a:lnTo>
                <a:lnTo>
                  <a:pt x="333819" y="101727"/>
                </a:lnTo>
                <a:lnTo>
                  <a:pt x="330136" y="103251"/>
                </a:lnTo>
                <a:lnTo>
                  <a:pt x="342826" y="103251"/>
                </a:lnTo>
                <a:lnTo>
                  <a:pt x="407479" y="68072"/>
                </a:lnTo>
                <a:lnTo>
                  <a:pt x="381063" y="58293"/>
                </a:lnTo>
                <a:close/>
              </a:path>
              <a:path w="418138" h="343916">
                <a:moveTo>
                  <a:pt x="305919" y="75497"/>
                </a:moveTo>
                <a:lnTo>
                  <a:pt x="301350" y="77988"/>
                </a:lnTo>
                <a:lnTo>
                  <a:pt x="299961" y="81534"/>
                </a:lnTo>
                <a:lnTo>
                  <a:pt x="305011" y="84295"/>
                </a:lnTo>
                <a:lnTo>
                  <a:pt x="316647" y="91496"/>
                </a:lnTo>
                <a:lnTo>
                  <a:pt x="324929" y="98171"/>
                </a:lnTo>
                <a:lnTo>
                  <a:pt x="327405" y="100586"/>
                </a:lnTo>
                <a:lnTo>
                  <a:pt x="335186" y="96345"/>
                </a:lnTo>
                <a:lnTo>
                  <a:pt x="336443" y="91496"/>
                </a:lnTo>
                <a:lnTo>
                  <a:pt x="338010" y="85598"/>
                </a:lnTo>
                <a:lnTo>
                  <a:pt x="336359" y="80645"/>
                </a:lnTo>
                <a:lnTo>
                  <a:pt x="329005" y="77948"/>
                </a:lnTo>
                <a:lnTo>
                  <a:pt x="318181" y="76148"/>
                </a:lnTo>
                <a:lnTo>
                  <a:pt x="305919" y="75497"/>
                </a:lnTo>
                <a:close/>
              </a:path>
              <a:path w="418138" h="343916">
                <a:moveTo>
                  <a:pt x="356880" y="20828"/>
                </a:moveTo>
                <a:lnTo>
                  <a:pt x="336740" y="20828"/>
                </a:lnTo>
                <a:lnTo>
                  <a:pt x="347916" y="41529"/>
                </a:lnTo>
                <a:lnTo>
                  <a:pt x="249669" y="95123"/>
                </a:lnTo>
                <a:lnTo>
                  <a:pt x="269924" y="95123"/>
                </a:lnTo>
                <a:lnTo>
                  <a:pt x="301350" y="77988"/>
                </a:lnTo>
                <a:lnTo>
                  <a:pt x="302399" y="75311"/>
                </a:lnTo>
                <a:lnTo>
                  <a:pt x="306261" y="75311"/>
                </a:lnTo>
                <a:lnTo>
                  <a:pt x="352615" y="50038"/>
                </a:lnTo>
                <a:lnTo>
                  <a:pt x="361156" y="50038"/>
                </a:lnTo>
                <a:lnTo>
                  <a:pt x="366725" y="38100"/>
                </a:lnTo>
                <a:lnTo>
                  <a:pt x="360452" y="27305"/>
                </a:lnTo>
                <a:lnTo>
                  <a:pt x="356880" y="20828"/>
                </a:lnTo>
                <a:close/>
              </a:path>
              <a:path w="418138" h="343916">
                <a:moveTo>
                  <a:pt x="302399" y="75311"/>
                </a:moveTo>
                <a:lnTo>
                  <a:pt x="301350" y="77988"/>
                </a:lnTo>
                <a:lnTo>
                  <a:pt x="305919" y="75497"/>
                </a:lnTo>
                <a:lnTo>
                  <a:pt x="302399" y="75311"/>
                </a:lnTo>
                <a:close/>
              </a:path>
              <a:path w="418138" h="343916">
                <a:moveTo>
                  <a:pt x="306261" y="75311"/>
                </a:moveTo>
                <a:lnTo>
                  <a:pt x="302399" y="75311"/>
                </a:lnTo>
                <a:lnTo>
                  <a:pt x="305919" y="75497"/>
                </a:lnTo>
                <a:lnTo>
                  <a:pt x="306261" y="75311"/>
                </a:lnTo>
                <a:close/>
              </a:path>
              <a:path w="418138" h="343916">
                <a:moveTo>
                  <a:pt x="361156" y="50038"/>
                </a:moveTo>
                <a:lnTo>
                  <a:pt x="352615" y="50038"/>
                </a:lnTo>
                <a:lnTo>
                  <a:pt x="357187" y="58547"/>
                </a:lnTo>
                <a:lnTo>
                  <a:pt x="361156" y="50038"/>
                </a:lnTo>
                <a:close/>
              </a:path>
              <a:path w="418138" h="343916">
                <a:moveTo>
                  <a:pt x="291643" y="34327"/>
                </a:moveTo>
                <a:lnTo>
                  <a:pt x="279864" y="40757"/>
                </a:lnTo>
                <a:lnTo>
                  <a:pt x="281228" y="41910"/>
                </a:lnTo>
                <a:lnTo>
                  <a:pt x="284937" y="42672"/>
                </a:lnTo>
                <a:lnTo>
                  <a:pt x="290410" y="38100"/>
                </a:lnTo>
                <a:lnTo>
                  <a:pt x="291655" y="34544"/>
                </a:lnTo>
                <a:lnTo>
                  <a:pt x="291643" y="34327"/>
                </a:lnTo>
                <a:close/>
              </a:path>
              <a:path w="418138" h="343916">
                <a:moveTo>
                  <a:pt x="336232" y="0"/>
                </a:moveTo>
                <a:lnTo>
                  <a:pt x="332422" y="12065"/>
                </a:lnTo>
                <a:lnTo>
                  <a:pt x="291643" y="34327"/>
                </a:lnTo>
                <a:lnTo>
                  <a:pt x="291655" y="34544"/>
                </a:lnTo>
                <a:lnTo>
                  <a:pt x="290410" y="38100"/>
                </a:lnTo>
                <a:lnTo>
                  <a:pt x="284937" y="42672"/>
                </a:lnTo>
                <a:lnTo>
                  <a:pt x="296655" y="42672"/>
                </a:lnTo>
                <a:lnTo>
                  <a:pt x="336740" y="20828"/>
                </a:lnTo>
                <a:lnTo>
                  <a:pt x="356880" y="20828"/>
                </a:lnTo>
                <a:lnTo>
                  <a:pt x="353377" y="14478"/>
                </a:lnTo>
                <a:lnTo>
                  <a:pt x="357822" y="6223"/>
                </a:lnTo>
                <a:lnTo>
                  <a:pt x="336232" y="0"/>
                </a:lnTo>
                <a:close/>
              </a:path>
              <a:path w="418138" h="343916">
                <a:moveTo>
                  <a:pt x="271451" y="19385"/>
                </a:moveTo>
                <a:lnTo>
                  <a:pt x="254495" y="20701"/>
                </a:lnTo>
                <a:lnTo>
                  <a:pt x="254495" y="27305"/>
                </a:lnTo>
                <a:lnTo>
                  <a:pt x="264541" y="30607"/>
                </a:lnTo>
                <a:lnTo>
                  <a:pt x="271894" y="34163"/>
                </a:lnTo>
                <a:lnTo>
                  <a:pt x="276718" y="38100"/>
                </a:lnTo>
                <a:lnTo>
                  <a:pt x="279864" y="40757"/>
                </a:lnTo>
                <a:lnTo>
                  <a:pt x="291643" y="34327"/>
                </a:lnTo>
                <a:lnTo>
                  <a:pt x="291122" y="25146"/>
                </a:lnTo>
                <a:lnTo>
                  <a:pt x="288912" y="21971"/>
                </a:lnTo>
                <a:lnTo>
                  <a:pt x="282206" y="19816"/>
                </a:lnTo>
                <a:lnTo>
                  <a:pt x="271451" y="1938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4" name="object 14"/>
          <p:cNvSpPr/>
          <p:nvPr/>
        </p:nvSpPr>
        <p:spPr>
          <a:xfrm>
            <a:off x="1464563" y="3127248"/>
            <a:ext cx="1524000" cy="1107947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5" name="object 15"/>
          <p:cNvSpPr/>
          <p:nvPr/>
        </p:nvSpPr>
        <p:spPr>
          <a:xfrm>
            <a:off x="1406652" y="3304032"/>
            <a:ext cx="1179575" cy="909827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6" name="object 16"/>
          <p:cNvSpPr/>
          <p:nvPr/>
        </p:nvSpPr>
        <p:spPr>
          <a:xfrm>
            <a:off x="1700276" y="3577366"/>
            <a:ext cx="632332" cy="438881"/>
          </a:xfrm>
          <a:custGeom>
            <a:rect l="l" t="t" r="r" b="b"/>
            <a:pathLst>
              <a:path w="632332" h="438881">
                <a:moveTo>
                  <a:pt x="84005" y="316360"/>
                </a:moveTo>
                <a:lnTo>
                  <a:pt x="64149" y="316360"/>
                </a:lnTo>
                <a:lnTo>
                  <a:pt x="68030" y="326534"/>
                </a:lnTo>
                <a:lnTo>
                  <a:pt x="71147" y="337500"/>
                </a:lnTo>
                <a:lnTo>
                  <a:pt x="73498" y="349619"/>
                </a:lnTo>
                <a:lnTo>
                  <a:pt x="75079" y="363256"/>
                </a:lnTo>
                <a:lnTo>
                  <a:pt x="75889" y="378772"/>
                </a:lnTo>
                <a:lnTo>
                  <a:pt x="74435" y="389943"/>
                </a:lnTo>
                <a:lnTo>
                  <a:pt x="71343" y="401539"/>
                </a:lnTo>
                <a:lnTo>
                  <a:pt x="66608" y="413561"/>
                </a:lnTo>
                <a:lnTo>
                  <a:pt x="60170" y="426100"/>
                </a:lnTo>
                <a:lnTo>
                  <a:pt x="52196" y="438881"/>
                </a:lnTo>
                <a:lnTo>
                  <a:pt x="62023" y="438302"/>
                </a:lnTo>
                <a:lnTo>
                  <a:pt x="83928" y="402753"/>
                </a:lnTo>
                <a:lnTo>
                  <a:pt x="92287" y="369540"/>
                </a:lnTo>
                <a:lnTo>
                  <a:pt x="92076" y="357484"/>
                </a:lnTo>
                <a:lnTo>
                  <a:pt x="90843" y="345226"/>
                </a:lnTo>
                <a:lnTo>
                  <a:pt x="88564" y="332717"/>
                </a:lnTo>
                <a:lnTo>
                  <a:pt x="85264" y="320081"/>
                </a:lnTo>
                <a:lnTo>
                  <a:pt x="84005" y="316360"/>
                </a:lnTo>
                <a:close/>
              </a:path>
              <a:path w="632332" h="438881">
                <a:moveTo>
                  <a:pt x="143743" y="303063"/>
                </a:moveTo>
                <a:lnTo>
                  <a:pt x="123667" y="303063"/>
                </a:lnTo>
                <a:lnTo>
                  <a:pt x="131210" y="319329"/>
                </a:lnTo>
                <a:lnTo>
                  <a:pt x="137203" y="332760"/>
                </a:lnTo>
                <a:lnTo>
                  <a:pt x="141589" y="343222"/>
                </a:lnTo>
                <a:lnTo>
                  <a:pt x="144418" y="350841"/>
                </a:lnTo>
                <a:lnTo>
                  <a:pt x="145680" y="355647"/>
                </a:lnTo>
                <a:lnTo>
                  <a:pt x="146558" y="361792"/>
                </a:lnTo>
                <a:lnTo>
                  <a:pt x="145542" y="365856"/>
                </a:lnTo>
                <a:lnTo>
                  <a:pt x="140537" y="368879"/>
                </a:lnTo>
                <a:lnTo>
                  <a:pt x="130745" y="372903"/>
                </a:lnTo>
                <a:lnTo>
                  <a:pt x="114173" y="378683"/>
                </a:lnTo>
                <a:lnTo>
                  <a:pt x="129791" y="384293"/>
                </a:lnTo>
                <a:lnTo>
                  <a:pt x="141981" y="385698"/>
                </a:lnTo>
                <a:lnTo>
                  <a:pt x="151539" y="390645"/>
                </a:lnTo>
                <a:lnTo>
                  <a:pt x="159305" y="380165"/>
                </a:lnTo>
                <a:lnTo>
                  <a:pt x="163670" y="368714"/>
                </a:lnTo>
                <a:lnTo>
                  <a:pt x="164430" y="357484"/>
                </a:lnTo>
                <a:lnTo>
                  <a:pt x="164536" y="355569"/>
                </a:lnTo>
                <a:lnTo>
                  <a:pt x="162760" y="348279"/>
                </a:lnTo>
                <a:lnTo>
                  <a:pt x="159577" y="338912"/>
                </a:lnTo>
                <a:lnTo>
                  <a:pt x="155006" y="327544"/>
                </a:lnTo>
                <a:lnTo>
                  <a:pt x="149048" y="314171"/>
                </a:lnTo>
                <a:lnTo>
                  <a:pt x="143743" y="303063"/>
                </a:lnTo>
                <a:close/>
              </a:path>
              <a:path w="632332" h="438881">
                <a:moveTo>
                  <a:pt x="12700" y="235554"/>
                </a:moveTo>
                <a:lnTo>
                  <a:pt x="15528" y="279496"/>
                </a:lnTo>
                <a:lnTo>
                  <a:pt x="15404" y="287627"/>
                </a:lnTo>
                <a:lnTo>
                  <a:pt x="11015" y="326534"/>
                </a:lnTo>
                <a:lnTo>
                  <a:pt x="0" y="363189"/>
                </a:lnTo>
                <a:lnTo>
                  <a:pt x="9515" y="359770"/>
                </a:lnTo>
                <a:lnTo>
                  <a:pt x="15242" y="349072"/>
                </a:lnTo>
                <a:lnTo>
                  <a:pt x="20222" y="338010"/>
                </a:lnTo>
                <a:lnTo>
                  <a:pt x="23740" y="328384"/>
                </a:lnTo>
                <a:lnTo>
                  <a:pt x="22606" y="327883"/>
                </a:lnTo>
                <a:lnTo>
                  <a:pt x="24251" y="326986"/>
                </a:lnTo>
                <a:lnTo>
                  <a:pt x="32828" y="287406"/>
                </a:lnTo>
                <a:lnTo>
                  <a:pt x="34693" y="248719"/>
                </a:lnTo>
                <a:lnTo>
                  <a:pt x="39497" y="239745"/>
                </a:lnTo>
                <a:lnTo>
                  <a:pt x="12700" y="235554"/>
                </a:lnTo>
                <a:close/>
              </a:path>
              <a:path w="632332" h="438881">
                <a:moveTo>
                  <a:pt x="115697" y="266161"/>
                </a:moveTo>
                <a:lnTo>
                  <a:pt x="111379" y="279496"/>
                </a:lnTo>
                <a:lnTo>
                  <a:pt x="24251" y="326986"/>
                </a:lnTo>
                <a:lnTo>
                  <a:pt x="23740" y="328384"/>
                </a:lnTo>
                <a:lnTo>
                  <a:pt x="35814" y="333725"/>
                </a:lnTo>
                <a:lnTo>
                  <a:pt x="43053" y="327883"/>
                </a:lnTo>
                <a:lnTo>
                  <a:pt x="64149" y="316360"/>
                </a:lnTo>
                <a:lnTo>
                  <a:pt x="84005" y="316360"/>
                </a:lnTo>
                <a:lnTo>
                  <a:pt x="80899" y="307182"/>
                </a:lnTo>
                <a:lnTo>
                  <a:pt x="123667" y="303063"/>
                </a:lnTo>
                <a:lnTo>
                  <a:pt x="143743" y="303063"/>
                </a:lnTo>
                <a:lnTo>
                  <a:pt x="141702" y="298791"/>
                </a:lnTo>
                <a:lnTo>
                  <a:pt x="132969" y="281401"/>
                </a:lnTo>
                <a:lnTo>
                  <a:pt x="136271" y="272638"/>
                </a:lnTo>
                <a:lnTo>
                  <a:pt x="115697" y="266161"/>
                </a:lnTo>
                <a:close/>
              </a:path>
              <a:path w="632332" h="438881">
                <a:moveTo>
                  <a:pt x="24251" y="326986"/>
                </a:moveTo>
                <a:lnTo>
                  <a:pt x="22606" y="327883"/>
                </a:lnTo>
                <a:lnTo>
                  <a:pt x="23740" y="328384"/>
                </a:lnTo>
                <a:lnTo>
                  <a:pt x="24251" y="326986"/>
                </a:lnTo>
                <a:close/>
              </a:path>
              <a:path w="632332" h="438881">
                <a:moveTo>
                  <a:pt x="72644" y="209011"/>
                </a:moveTo>
                <a:lnTo>
                  <a:pt x="54250" y="217972"/>
                </a:lnTo>
                <a:lnTo>
                  <a:pt x="63089" y="227787"/>
                </a:lnTo>
                <a:lnTo>
                  <a:pt x="72296" y="236684"/>
                </a:lnTo>
                <a:lnTo>
                  <a:pt x="114022" y="263283"/>
                </a:lnTo>
                <a:lnTo>
                  <a:pt x="164719" y="271495"/>
                </a:lnTo>
                <a:lnTo>
                  <a:pt x="164973" y="263875"/>
                </a:lnTo>
                <a:lnTo>
                  <a:pt x="169037" y="257271"/>
                </a:lnTo>
                <a:lnTo>
                  <a:pt x="176657" y="251683"/>
                </a:lnTo>
                <a:lnTo>
                  <a:pt x="170542" y="250206"/>
                </a:lnTo>
                <a:lnTo>
                  <a:pt x="141272" y="250206"/>
                </a:lnTo>
                <a:lnTo>
                  <a:pt x="127779" y="248719"/>
                </a:lnTo>
                <a:lnTo>
                  <a:pt x="90068" y="234663"/>
                </a:lnTo>
                <a:lnTo>
                  <a:pt x="69088" y="217266"/>
                </a:lnTo>
                <a:lnTo>
                  <a:pt x="72644" y="209011"/>
                </a:lnTo>
                <a:close/>
              </a:path>
              <a:path w="632332" h="438881">
                <a:moveTo>
                  <a:pt x="164108" y="248652"/>
                </a:moveTo>
                <a:lnTo>
                  <a:pt x="153237" y="250143"/>
                </a:lnTo>
                <a:lnTo>
                  <a:pt x="141272" y="250206"/>
                </a:lnTo>
                <a:lnTo>
                  <a:pt x="170542" y="250206"/>
                </a:lnTo>
                <a:lnTo>
                  <a:pt x="164108" y="248652"/>
                </a:lnTo>
                <a:close/>
              </a:path>
              <a:path w="632332" h="438881">
                <a:moveTo>
                  <a:pt x="299153" y="250190"/>
                </a:moveTo>
                <a:lnTo>
                  <a:pt x="277503" y="267970"/>
                </a:lnTo>
                <a:lnTo>
                  <a:pt x="261095" y="281940"/>
                </a:lnTo>
                <a:lnTo>
                  <a:pt x="242313" y="295910"/>
                </a:lnTo>
                <a:lnTo>
                  <a:pt x="230378" y="306070"/>
                </a:lnTo>
                <a:lnTo>
                  <a:pt x="252094" y="313690"/>
                </a:lnTo>
                <a:lnTo>
                  <a:pt x="258764" y="304800"/>
                </a:lnTo>
                <a:lnTo>
                  <a:pt x="270493" y="292100"/>
                </a:lnTo>
                <a:lnTo>
                  <a:pt x="277658" y="284480"/>
                </a:lnTo>
                <a:lnTo>
                  <a:pt x="286352" y="274320"/>
                </a:lnTo>
                <a:lnTo>
                  <a:pt x="296582" y="264160"/>
                </a:lnTo>
                <a:lnTo>
                  <a:pt x="308356" y="252730"/>
                </a:lnTo>
                <a:lnTo>
                  <a:pt x="299153" y="250190"/>
                </a:lnTo>
                <a:close/>
              </a:path>
              <a:path w="632332" h="438881">
                <a:moveTo>
                  <a:pt x="329877" y="203200"/>
                </a:moveTo>
                <a:lnTo>
                  <a:pt x="308308" y="203200"/>
                </a:lnTo>
                <a:lnTo>
                  <a:pt x="316161" y="213360"/>
                </a:lnTo>
                <a:lnTo>
                  <a:pt x="324434" y="223520"/>
                </a:lnTo>
                <a:lnTo>
                  <a:pt x="333054" y="232410"/>
                </a:lnTo>
                <a:lnTo>
                  <a:pt x="328024" y="243840"/>
                </a:lnTo>
                <a:lnTo>
                  <a:pt x="322311" y="255270"/>
                </a:lnTo>
                <a:lnTo>
                  <a:pt x="315906" y="265430"/>
                </a:lnTo>
                <a:lnTo>
                  <a:pt x="308804" y="276860"/>
                </a:lnTo>
                <a:lnTo>
                  <a:pt x="300998" y="287020"/>
                </a:lnTo>
                <a:lnTo>
                  <a:pt x="292481" y="297180"/>
                </a:lnTo>
                <a:lnTo>
                  <a:pt x="302013" y="298450"/>
                </a:lnTo>
                <a:lnTo>
                  <a:pt x="310396" y="289560"/>
                </a:lnTo>
                <a:lnTo>
                  <a:pt x="318545" y="280670"/>
                </a:lnTo>
                <a:lnTo>
                  <a:pt x="326912" y="271780"/>
                </a:lnTo>
                <a:lnTo>
                  <a:pt x="335951" y="260350"/>
                </a:lnTo>
                <a:lnTo>
                  <a:pt x="344421" y="251460"/>
                </a:lnTo>
                <a:lnTo>
                  <a:pt x="356030" y="242570"/>
                </a:lnTo>
                <a:lnTo>
                  <a:pt x="426000" y="242570"/>
                </a:lnTo>
                <a:lnTo>
                  <a:pt x="426847" y="240030"/>
                </a:lnTo>
                <a:lnTo>
                  <a:pt x="419621" y="234950"/>
                </a:lnTo>
                <a:lnTo>
                  <a:pt x="417394" y="232410"/>
                </a:lnTo>
                <a:lnTo>
                  <a:pt x="390652" y="232410"/>
                </a:lnTo>
                <a:lnTo>
                  <a:pt x="379092" y="231140"/>
                </a:lnTo>
                <a:lnTo>
                  <a:pt x="367123" y="227330"/>
                </a:lnTo>
                <a:lnTo>
                  <a:pt x="355034" y="218440"/>
                </a:lnTo>
                <a:lnTo>
                  <a:pt x="356844" y="213360"/>
                </a:lnTo>
                <a:lnTo>
                  <a:pt x="340176" y="213360"/>
                </a:lnTo>
                <a:lnTo>
                  <a:pt x="332912" y="207010"/>
                </a:lnTo>
                <a:lnTo>
                  <a:pt x="329877" y="203200"/>
                </a:lnTo>
                <a:close/>
              </a:path>
              <a:path w="632332" h="438881">
                <a:moveTo>
                  <a:pt x="243913" y="205740"/>
                </a:moveTo>
                <a:lnTo>
                  <a:pt x="230881" y="205740"/>
                </a:lnTo>
                <a:lnTo>
                  <a:pt x="229224" y="215900"/>
                </a:lnTo>
                <a:lnTo>
                  <a:pt x="227189" y="228600"/>
                </a:lnTo>
                <a:lnTo>
                  <a:pt x="224531" y="243840"/>
                </a:lnTo>
                <a:lnTo>
                  <a:pt x="220379" y="256540"/>
                </a:lnTo>
                <a:lnTo>
                  <a:pt x="214629" y="265430"/>
                </a:lnTo>
                <a:lnTo>
                  <a:pt x="240034" y="273050"/>
                </a:lnTo>
                <a:lnTo>
                  <a:pt x="247264" y="261620"/>
                </a:lnTo>
                <a:lnTo>
                  <a:pt x="255045" y="252730"/>
                </a:lnTo>
                <a:lnTo>
                  <a:pt x="262154" y="245110"/>
                </a:lnTo>
                <a:lnTo>
                  <a:pt x="241392" y="245110"/>
                </a:lnTo>
                <a:lnTo>
                  <a:pt x="237347" y="243840"/>
                </a:lnTo>
                <a:lnTo>
                  <a:pt x="239629" y="232410"/>
                </a:lnTo>
                <a:lnTo>
                  <a:pt x="241696" y="219710"/>
                </a:lnTo>
                <a:lnTo>
                  <a:pt x="243592" y="208280"/>
                </a:lnTo>
                <a:lnTo>
                  <a:pt x="243913" y="205740"/>
                </a:lnTo>
                <a:close/>
              </a:path>
              <a:path w="632332" h="438881">
                <a:moveTo>
                  <a:pt x="426000" y="242570"/>
                </a:moveTo>
                <a:lnTo>
                  <a:pt x="356030" y="242570"/>
                </a:lnTo>
                <a:lnTo>
                  <a:pt x="367681" y="246380"/>
                </a:lnTo>
                <a:lnTo>
                  <a:pt x="379995" y="248920"/>
                </a:lnTo>
                <a:lnTo>
                  <a:pt x="393657" y="250190"/>
                </a:lnTo>
                <a:lnTo>
                  <a:pt x="406887" y="248920"/>
                </a:lnTo>
                <a:lnTo>
                  <a:pt x="417830" y="246380"/>
                </a:lnTo>
                <a:lnTo>
                  <a:pt x="425577" y="243840"/>
                </a:lnTo>
                <a:lnTo>
                  <a:pt x="426000" y="242570"/>
                </a:lnTo>
                <a:close/>
              </a:path>
              <a:path w="632332" h="438881">
                <a:moveTo>
                  <a:pt x="273258" y="222250"/>
                </a:moveTo>
                <a:lnTo>
                  <a:pt x="259497" y="233680"/>
                </a:lnTo>
                <a:lnTo>
                  <a:pt x="248825" y="241300"/>
                </a:lnTo>
                <a:lnTo>
                  <a:pt x="241392" y="245110"/>
                </a:lnTo>
                <a:lnTo>
                  <a:pt x="262154" y="245110"/>
                </a:lnTo>
                <a:lnTo>
                  <a:pt x="271254" y="236220"/>
                </a:lnTo>
                <a:lnTo>
                  <a:pt x="282321" y="224790"/>
                </a:lnTo>
                <a:lnTo>
                  <a:pt x="273258" y="222250"/>
                </a:lnTo>
                <a:close/>
              </a:path>
              <a:path w="632332" h="438881">
                <a:moveTo>
                  <a:pt x="187325" y="137160"/>
                </a:moveTo>
                <a:lnTo>
                  <a:pt x="187546" y="138430"/>
                </a:lnTo>
                <a:lnTo>
                  <a:pt x="189868" y="148590"/>
                </a:lnTo>
                <a:lnTo>
                  <a:pt x="191657" y="160020"/>
                </a:lnTo>
                <a:lnTo>
                  <a:pt x="192882" y="171450"/>
                </a:lnTo>
                <a:lnTo>
                  <a:pt x="193397" y="182880"/>
                </a:lnTo>
                <a:lnTo>
                  <a:pt x="193515" y="200660"/>
                </a:lnTo>
                <a:lnTo>
                  <a:pt x="190850" y="214630"/>
                </a:lnTo>
                <a:lnTo>
                  <a:pt x="185928" y="222250"/>
                </a:lnTo>
                <a:lnTo>
                  <a:pt x="205867" y="234950"/>
                </a:lnTo>
                <a:lnTo>
                  <a:pt x="209676" y="226060"/>
                </a:lnTo>
                <a:lnTo>
                  <a:pt x="213995" y="219710"/>
                </a:lnTo>
                <a:lnTo>
                  <a:pt x="218947" y="214630"/>
                </a:lnTo>
                <a:lnTo>
                  <a:pt x="228092" y="205740"/>
                </a:lnTo>
                <a:lnTo>
                  <a:pt x="243913" y="205740"/>
                </a:lnTo>
                <a:lnTo>
                  <a:pt x="244716" y="199390"/>
                </a:lnTo>
                <a:lnTo>
                  <a:pt x="205774" y="199390"/>
                </a:lnTo>
                <a:lnTo>
                  <a:pt x="207801" y="185420"/>
                </a:lnTo>
                <a:lnTo>
                  <a:pt x="208928" y="172720"/>
                </a:lnTo>
                <a:lnTo>
                  <a:pt x="209100" y="166370"/>
                </a:lnTo>
                <a:lnTo>
                  <a:pt x="208999" y="156210"/>
                </a:lnTo>
                <a:lnTo>
                  <a:pt x="208915" y="152400"/>
                </a:lnTo>
                <a:lnTo>
                  <a:pt x="210439" y="144780"/>
                </a:lnTo>
                <a:lnTo>
                  <a:pt x="213740" y="139700"/>
                </a:lnTo>
                <a:lnTo>
                  <a:pt x="187325" y="137160"/>
                </a:lnTo>
                <a:close/>
              </a:path>
              <a:path w="632332" h="438881">
                <a:moveTo>
                  <a:pt x="393573" y="187960"/>
                </a:moveTo>
                <a:lnTo>
                  <a:pt x="385318" y="189230"/>
                </a:lnTo>
                <a:lnTo>
                  <a:pt x="390652" y="232410"/>
                </a:lnTo>
                <a:lnTo>
                  <a:pt x="417394" y="232410"/>
                </a:lnTo>
                <a:lnTo>
                  <a:pt x="412939" y="227330"/>
                </a:lnTo>
                <a:lnTo>
                  <a:pt x="404900" y="212090"/>
                </a:lnTo>
                <a:lnTo>
                  <a:pt x="399633" y="201930"/>
                </a:lnTo>
                <a:lnTo>
                  <a:pt x="393573" y="187960"/>
                </a:lnTo>
                <a:close/>
              </a:path>
              <a:path w="632332" h="438881">
                <a:moveTo>
                  <a:pt x="304130" y="166370"/>
                </a:moveTo>
                <a:lnTo>
                  <a:pt x="283617" y="166370"/>
                </a:lnTo>
                <a:lnTo>
                  <a:pt x="290785" y="177800"/>
                </a:lnTo>
                <a:lnTo>
                  <a:pt x="296545" y="187960"/>
                </a:lnTo>
                <a:lnTo>
                  <a:pt x="253872" y="217170"/>
                </a:lnTo>
                <a:lnTo>
                  <a:pt x="269621" y="220980"/>
                </a:lnTo>
                <a:lnTo>
                  <a:pt x="275082" y="213360"/>
                </a:lnTo>
                <a:lnTo>
                  <a:pt x="308308" y="203200"/>
                </a:lnTo>
                <a:lnTo>
                  <a:pt x="329877" y="203200"/>
                </a:lnTo>
                <a:lnTo>
                  <a:pt x="324818" y="196850"/>
                </a:lnTo>
                <a:lnTo>
                  <a:pt x="315976" y="184150"/>
                </a:lnTo>
                <a:lnTo>
                  <a:pt x="330757" y="173990"/>
                </a:lnTo>
                <a:lnTo>
                  <a:pt x="309160" y="173990"/>
                </a:lnTo>
                <a:lnTo>
                  <a:pt x="304130" y="166370"/>
                </a:lnTo>
                <a:close/>
              </a:path>
              <a:path w="632332" h="438881">
                <a:moveTo>
                  <a:pt x="559308" y="77470"/>
                </a:moveTo>
                <a:lnTo>
                  <a:pt x="554990" y="90170"/>
                </a:lnTo>
                <a:lnTo>
                  <a:pt x="457834" y="143510"/>
                </a:lnTo>
                <a:lnTo>
                  <a:pt x="440290" y="143510"/>
                </a:lnTo>
                <a:lnTo>
                  <a:pt x="444601" y="151130"/>
                </a:lnTo>
                <a:lnTo>
                  <a:pt x="449895" y="160020"/>
                </a:lnTo>
                <a:lnTo>
                  <a:pt x="456160" y="171450"/>
                </a:lnTo>
                <a:lnTo>
                  <a:pt x="463382" y="184150"/>
                </a:lnTo>
                <a:lnTo>
                  <a:pt x="471551" y="199390"/>
                </a:lnTo>
                <a:lnTo>
                  <a:pt x="442341" y="215900"/>
                </a:lnTo>
                <a:lnTo>
                  <a:pt x="456692" y="220980"/>
                </a:lnTo>
                <a:lnTo>
                  <a:pt x="462280" y="217170"/>
                </a:lnTo>
                <a:lnTo>
                  <a:pt x="468248" y="212090"/>
                </a:lnTo>
                <a:lnTo>
                  <a:pt x="474726" y="208280"/>
                </a:lnTo>
                <a:lnTo>
                  <a:pt x="505306" y="191770"/>
                </a:lnTo>
                <a:lnTo>
                  <a:pt x="486156" y="191770"/>
                </a:lnTo>
                <a:lnTo>
                  <a:pt x="464058" y="151130"/>
                </a:lnTo>
                <a:lnTo>
                  <a:pt x="487045" y="138430"/>
                </a:lnTo>
                <a:lnTo>
                  <a:pt x="505055" y="138430"/>
                </a:lnTo>
                <a:lnTo>
                  <a:pt x="500888" y="130810"/>
                </a:lnTo>
                <a:lnTo>
                  <a:pt x="523875" y="118110"/>
                </a:lnTo>
                <a:lnTo>
                  <a:pt x="541988" y="118110"/>
                </a:lnTo>
                <a:lnTo>
                  <a:pt x="537845" y="110490"/>
                </a:lnTo>
                <a:lnTo>
                  <a:pt x="559308" y="99060"/>
                </a:lnTo>
                <a:lnTo>
                  <a:pt x="578136" y="99060"/>
                </a:lnTo>
                <a:lnTo>
                  <a:pt x="574675" y="92710"/>
                </a:lnTo>
                <a:lnTo>
                  <a:pt x="578612" y="82550"/>
                </a:lnTo>
                <a:lnTo>
                  <a:pt x="559308" y="77470"/>
                </a:lnTo>
                <a:close/>
              </a:path>
              <a:path w="632332" h="438881">
                <a:moveTo>
                  <a:pt x="374777" y="176530"/>
                </a:moveTo>
                <a:lnTo>
                  <a:pt x="347442" y="176530"/>
                </a:lnTo>
                <a:lnTo>
                  <a:pt x="345795" y="190500"/>
                </a:lnTo>
                <a:lnTo>
                  <a:pt x="343370" y="201930"/>
                </a:lnTo>
                <a:lnTo>
                  <a:pt x="340176" y="213360"/>
                </a:lnTo>
                <a:lnTo>
                  <a:pt x="356844" y="213360"/>
                </a:lnTo>
                <a:lnTo>
                  <a:pt x="359106" y="207010"/>
                </a:lnTo>
                <a:lnTo>
                  <a:pt x="363141" y="194310"/>
                </a:lnTo>
                <a:lnTo>
                  <a:pt x="367157" y="182880"/>
                </a:lnTo>
                <a:lnTo>
                  <a:pt x="374777" y="176530"/>
                </a:lnTo>
                <a:close/>
              </a:path>
              <a:path w="632332" h="438881">
                <a:moveTo>
                  <a:pt x="227739" y="157480"/>
                </a:moveTo>
                <a:lnTo>
                  <a:pt x="229175" y="170180"/>
                </a:lnTo>
                <a:lnTo>
                  <a:pt x="229642" y="179070"/>
                </a:lnTo>
                <a:lnTo>
                  <a:pt x="229743" y="194310"/>
                </a:lnTo>
                <a:lnTo>
                  <a:pt x="205774" y="199390"/>
                </a:lnTo>
                <a:lnTo>
                  <a:pt x="244716" y="199390"/>
                </a:lnTo>
                <a:lnTo>
                  <a:pt x="245359" y="194310"/>
                </a:lnTo>
                <a:lnTo>
                  <a:pt x="247043" y="179070"/>
                </a:lnTo>
                <a:lnTo>
                  <a:pt x="247362" y="177296"/>
                </a:lnTo>
                <a:lnTo>
                  <a:pt x="244475" y="176530"/>
                </a:lnTo>
                <a:lnTo>
                  <a:pt x="247912" y="174247"/>
                </a:lnTo>
                <a:lnTo>
                  <a:pt x="249332" y="166370"/>
                </a:lnTo>
                <a:lnTo>
                  <a:pt x="251968" y="158750"/>
                </a:lnTo>
                <a:lnTo>
                  <a:pt x="227739" y="157480"/>
                </a:lnTo>
                <a:close/>
              </a:path>
              <a:path w="632332" h="438881">
                <a:moveTo>
                  <a:pt x="505055" y="138430"/>
                </a:moveTo>
                <a:lnTo>
                  <a:pt x="487045" y="138430"/>
                </a:lnTo>
                <a:lnTo>
                  <a:pt x="509143" y="179070"/>
                </a:lnTo>
                <a:lnTo>
                  <a:pt x="486156" y="191770"/>
                </a:lnTo>
                <a:lnTo>
                  <a:pt x="505306" y="191770"/>
                </a:lnTo>
                <a:lnTo>
                  <a:pt x="542943" y="171450"/>
                </a:lnTo>
                <a:lnTo>
                  <a:pt x="523113" y="171450"/>
                </a:lnTo>
                <a:lnTo>
                  <a:pt x="505055" y="138430"/>
                </a:lnTo>
                <a:close/>
              </a:path>
              <a:path w="632332" h="438881">
                <a:moveTo>
                  <a:pt x="273812" y="100330"/>
                </a:moveTo>
                <a:lnTo>
                  <a:pt x="251737" y="111760"/>
                </a:lnTo>
                <a:lnTo>
                  <a:pt x="270928" y="144780"/>
                </a:lnTo>
                <a:lnTo>
                  <a:pt x="276987" y="154940"/>
                </a:lnTo>
                <a:lnTo>
                  <a:pt x="247912" y="174247"/>
                </a:lnTo>
                <a:lnTo>
                  <a:pt x="247362" y="177296"/>
                </a:lnTo>
                <a:lnTo>
                  <a:pt x="258826" y="180340"/>
                </a:lnTo>
                <a:lnTo>
                  <a:pt x="262763" y="175260"/>
                </a:lnTo>
                <a:lnTo>
                  <a:pt x="283617" y="166370"/>
                </a:lnTo>
                <a:lnTo>
                  <a:pt x="304130" y="166370"/>
                </a:lnTo>
                <a:lnTo>
                  <a:pt x="301615" y="162560"/>
                </a:lnTo>
                <a:lnTo>
                  <a:pt x="296037" y="153670"/>
                </a:lnTo>
                <a:lnTo>
                  <a:pt x="313379" y="142240"/>
                </a:lnTo>
                <a:lnTo>
                  <a:pt x="289972" y="142240"/>
                </a:lnTo>
                <a:lnTo>
                  <a:pt x="283221" y="130810"/>
                </a:lnTo>
                <a:lnTo>
                  <a:pt x="276988" y="120650"/>
                </a:lnTo>
                <a:lnTo>
                  <a:pt x="271272" y="109220"/>
                </a:lnTo>
                <a:lnTo>
                  <a:pt x="273812" y="100330"/>
                </a:lnTo>
                <a:close/>
              </a:path>
              <a:path w="632332" h="438881">
                <a:moveTo>
                  <a:pt x="247912" y="174247"/>
                </a:moveTo>
                <a:lnTo>
                  <a:pt x="244475" y="176530"/>
                </a:lnTo>
                <a:lnTo>
                  <a:pt x="247362" y="177296"/>
                </a:lnTo>
                <a:lnTo>
                  <a:pt x="247912" y="174247"/>
                </a:lnTo>
                <a:close/>
              </a:path>
              <a:path w="632332" h="438881">
                <a:moveTo>
                  <a:pt x="345694" y="137160"/>
                </a:moveTo>
                <a:lnTo>
                  <a:pt x="341376" y="156210"/>
                </a:lnTo>
                <a:lnTo>
                  <a:pt x="309160" y="173990"/>
                </a:lnTo>
                <a:lnTo>
                  <a:pt x="330757" y="173990"/>
                </a:lnTo>
                <a:lnTo>
                  <a:pt x="373253" y="144780"/>
                </a:lnTo>
                <a:lnTo>
                  <a:pt x="345694" y="137160"/>
                </a:lnTo>
                <a:close/>
              </a:path>
              <a:path w="632332" h="438881">
                <a:moveTo>
                  <a:pt x="541988" y="118110"/>
                </a:moveTo>
                <a:lnTo>
                  <a:pt x="523875" y="118110"/>
                </a:lnTo>
                <a:lnTo>
                  <a:pt x="546100" y="158750"/>
                </a:lnTo>
                <a:lnTo>
                  <a:pt x="523113" y="171450"/>
                </a:lnTo>
                <a:lnTo>
                  <a:pt x="542943" y="171450"/>
                </a:lnTo>
                <a:lnTo>
                  <a:pt x="580581" y="151130"/>
                </a:lnTo>
                <a:lnTo>
                  <a:pt x="559943" y="151130"/>
                </a:lnTo>
                <a:lnTo>
                  <a:pt x="541988" y="118110"/>
                </a:lnTo>
                <a:close/>
              </a:path>
              <a:path w="632332" h="438881">
                <a:moveTo>
                  <a:pt x="578136" y="99060"/>
                </a:moveTo>
                <a:lnTo>
                  <a:pt x="559308" y="99060"/>
                </a:lnTo>
                <a:lnTo>
                  <a:pt x="581406" y="139700"/>
                </a:lnTo>
                <a:lnTo>
                  <a:pt x="559943" y="151130"/>
                </a:lnTo>
                <a:lnTo>
                  <a:pt x="580581" y="151130"/>
                </a:lnTo>
                <a:lnTo>
                  <a:pt x="615866" y="132080"/>
                </a:lnTo>
                <a:lnTo>
                  <a:pt x="596138" y="132080"/>
                </a:lnTo>
                <a:lnTo>
                  <a:pt x="578136" y="99060"/>
                </a:lnTo>
                <a:close/>
              </a:path>
              <a:path w="632332" h="438881">
                <a:moveTo>
                  <a:pt x="323977" y="107950"/>
                </a:moveTo>
                <a:lnTo>
                  <a:pt x="322537" y="114300"/>
                </a:lnTo>
                <a:lnTo>
                  <a:pt x="322453" y="115570"/>
                </a:lnTo>
                <a:lnTo>
                  <a:pt x="322580" y="118110"/>
                </a:lnTo>
                <a:lnTo>
                  <a:pt x="321594" y="118462"/>
                </a:lnTo>
                <a:lnTo>
                  <a:pt x="319659" y="127000"/>
                </a:lnTo>
                <a:lnTo>
                  <a:pt x="289972" y="142240"/>
                </a:lnTo>
                <a:lnTo>
                  <a:pt x="313379" y="142240"/>
                </a:lnTo>
                <a:lnTo>
                  <a:pt x="351917" y="116840"/>
                </a:lnTo>
                <a:lnTo>
                  <a:pt x="323977" y="107950"/>
                </a:lnTo>
                <a:close/>
              </a:path>
              <a:path w="632332" h="438881">
                <a:moveTo>
                  <a:pt x="515112" y="35560"/>
                </a:moveTo>
                <a:lnTo>
                  <a:pt x="511175" y="48260"/>
                </a:lnTo>
                <a:lnTo>
                  <a:pt x="447802" y="82550"/>
                </a:lnTo>
                <a:lnTo>
                  <a:pt x="434210" y="91440"/>
                </a:lnTo>
                <a:lnTo>
                  <a:pt x="440462" y="101600"/>
                </a:lnTo>
                <a:lnTo>
                  <a:pt x="447557" y="114300"/>
                </a:lnTo>
                <a:lnTo>
                  <a:pt x="458723" y="137160"/>
                </a:lnTo>
                <a:lnTo>
                  <a:pt x="472059" y="123190"/>
                </a:lnTo>
                <a:lnTo>
                  <a:pt x="469138" y="118110"/>
                </a:lnTo>
                <a:lnTo>
                  <a:pt x="485271" y="109220"/>
                </a:lnTo>
                <a:lnTo>
                  <a:pt x="464439" y="109220"/>
                </a:lnTo>
                <a:lnTo>
                  <a:pt x="454025" y="90170"/>
                </a:lnTo>
                <a:lnTo>
                  <a:pt x="516255" y="57150"/>
                </a:lnTo>
                <a:lnTo>
                  <a:pt x="535768" y="57150"/>
                </a:lnTo>
                <a:lnTo>
                  <a:pt x="532003" y="50800"/>
                </a:lnTo>
                <a:lnTo>
                  <a:pt x="535686" y="43180"/>
                </a:lnTo>
                <a:lnTo>
                  <a:pt x="515112" y="35560"/>
                </a:lnTo>
                <a:close/>
              </a:path>
              <a:path w="632332" h="438881">
                <a:moveTo>
                  <a:pt x="606806" y="113030"/>
                </a:moveTo>
                <a:lnTo>
                  <a:pt x="601726" y="128270"/>
                </a:lnTo>
                <a:lnTo>
                  <a:pt x="596138" y="132080"/>
                </a:lnTo>
                <a:lnTo>
                  <a:pt x="615866" y="132080"/>
                </a:lnTo>
                <a:lnTo>
                  <a:pt x="632333" y="123190"/>
                </a:lnTo>
                <a:lnTo>
                  <a:pt x="606806" y="113030"/>
                </a:lnTo>
                <a:close/>
              </a:path>
              <a:path w="632332" h="438881">
                <a:moveTo>
                  <a:pt x="458343" y="0"/>
                </a:moveTo>
                <a:lnTo>
                  <a:pt x="434057" y="1270"/>
                </a:lnTo>
                <a:lnTo>
                  <a:pt x="432687" y="13970"/>
                </a:lnTo>
                <a:lnTo>
                  <a:pt x="430701" y="25400"/>
                </a:lnTo>
                <a:lnTo>
                  <a:pt x="420544" y="63500"/>
                </a:lnTo>
                <a:lnTo>
                  <a:pt x="398021" y="109220"/>
                </a:lnTo>
                <a:lnTo>
                  <a:pt x="390398" y="120650"/>
                </a:lnTo>
                <a:lnTo>
                  <a:pt x="404259" y="115570"/>
                </a:lnTo>
                <a:lnTo>
                  <a:pt x="419719" y="93980"/>
                </a:lnTo>
                <a:lnTo>
                  <a:pt x="426079" y="83820"/>
                </a:lnTo>
                <a:lnTo>
                  <a:pt x="431561" y="73660"/>
                </a:lnTo>
                <a:lnTo>
                  <a:pt x="434922" y="66139"/>
                </a:lnTo>
                <a:lnTo>
                  <a:pt x="431800" y="64770"/>
                </a:lnTo>
                <a:lnTo>
                  <a:pt x="436655" y="62121"/>
                </a:lnTo>
                <a:lnTo>
                  <a:pt x="440692" y="52070"/>
                </a:lnTo>
                <a:lnTo>
                  <a:pt x="445650" y="40640"/>
                </a:lnTo>
                <a:lnTo>
                  <a:pt x="451295" y="27940"/>
                </a:lnTo>
                <a:lnTo>
                  <a:pt x="457943" y="15240"/>
                </a:lnTo>
                <a:lnTo>
                  <a:pt x="558266" y="15240"/>
                </a:lnTo>
                <a:lnTo>
                  <a:pt x="558952" y="13970"/>
                </a:lnTo>
                <a:lnTo>
                  <a:pt x="490678" y="13970"/>
                </a:lnTo>
                <a:lnTo>
                  <a:pt x="478024" y="12700"/>
                </a:lnTo>
                <a:lnTo>
                  <a:pt x="453644" y="5080"/>
                </a:lnTo>
                <a:lnTo>
                  <a:pt x="458343" y="0"/>
                </a:lnTo>
                <a:close/>
              </a:path>
              <a:path w="632332" h="438881">
                <a:moveTo>
                  <a:pt x="307047" y="93980"/>
                </a:moveTo>
                <a:lnTo>
                  <a:pt x="294451" y="93980"/>
                </a:lnTo>
                <a:lnTo>
                  <a:pt x="276733" y="97790"/>
                </a:lnTo>
                <a:lnTo>
                  <a:pt x="278257" y="104140"/>
                </a:lnTo>
                <a:lnTo>
                  <a:pt x="289611" y="106680"/>
                </a:lnTo>
                <a:lnTo>
                  <a:pt x="302045" y="110490"/>
                </a:lnTo>
                <a:lnTo>
                  <a:pt x="311531" y="115570"/>
                </a:lnTo>
                <a:lnTo>
                  <a:pt x="319024" y="119380"/>
                </a:lnTo>
                <a:lnTo>
                  <a:pt x="321594" y="118462"/>
                </a:lnTo>
                <a:lnTo>
                  <a:pt x="322416" y="114835"/>
                </a:lnTo>
                <a:lnTo>
                  <a:pt x="321818" y="102870"/>
                </a:lnTo>
                <a:lnTo>
                  <a:pt x="319405" y="97790"/>
                </a:lnTo>
                <a:lnTo>
                  <a:pt x="314445" y="95250"/>
                </a:lnTo>
                <a:lnTo>
                  <a:pt x="307047" y="93980"/>
                </a:lnTo>
                <a:close/>
              </a:path>
              <a:path w="632332" h="438881">
                <a:moveTo>
                  <a:pt x="322416" y="114835"/>
                </a:moveTo>
                <a:lnTo>
                  <a:pt x="321594" y="118462"/>
                </a:lnTo>
                <a:lnTo>
                  <a:pt x="322580" y="118110"/>
                </a:lnTo>
                <a:lnTo>
                  <a:pt x="322416" y="114835"/>
                </a:lnTo>
                <a:close/>
              </a:path>
              <a:path w="632332" h="438881">
                <a:moveTo>
                  <a:pt x="535768" y="57150"/>
                </a:moveTo>
                <a:lnTo>
                  <a:pt x="516255" y="57150"/>
                </a:lnTo>
                <a:lnTo>
                  <a:pt x="526669" y="76200"/>
                </a:lnTo>
                <a:lnTo>
                  <a:pt x="464439" y="109220"/>
                </a:lnTo>
                <a:lnTo>
                  <a:pt x="485271" y="109220"/>
                </a:lnTo>
                <a:lnTo>
                  <a:pt x="531368" y="83820"/>
                </a:lnTo>
                <a:lnTo>
                  <a:pt x="540436" y="83820"/>
                </a:lnTo>
                <a:lnTo>
                  <a:pt x="544494" y="72390"/>
                </a:lnTo>
                <a:lnTo>
                  <a:pt x="538027" y="60960"/>
                </a:lnTo>
                <a:lnTo>
                  <a:pt x="535768" y="57150"/>
                </a:lnTo>
                <a:close/>
              </a:path>
              <a:path w="632332" h="438881">
                <a:moveTo>
                  <a:pt x="540436" y="83820"/>
                </a:moveTo>
                <a:lnTo>
                  <a:pt x="531368" y="83820"/>
                </a:lnTo>
                <a:lnTo>
                  <a:pt x="536829" y="93980"/>
                </a:lnTo>
                <a:lnTo>
                  <a:pt x="540436" y="83820"/>
                </a:lnTo>
                <a:close/>
              </a:path>
              <a:path w="632332" h="438881">
                <a:moveTo>
                  <a:pt x="484494" y="25808"/>
                </a:moveTo>
                <a:lnTo>
                  <a:pt x="480695" y="38100"/>
                </a:lnTo>
                <a:lnTo>
                  <a:pt x="436655" y="62121"/>
                </a:lnTo>
                <a:lnTo>
                  <a:pt x="436101" y="63500"/>
                </a:lnTo>
                <a:lnTo>
                  <a:pt x="434922" y="66139"/>
                </a:lnTo>
                <a:lnTo>
                  <a:pt x="446278" y="71120"/>
                </a:lnTo>
                <a:lnTo>
                  <a:pt x="451739" y="66040"/>
                </a:lnTo>
                <a:lnTo>
                  <a:pt x="457834" y="60960"/>
                </a:lnTo>
                <a:lnTo>
                  <a:pt x="464184" y="58420"/>
                </a:lnTo>
                <a:lnTo>
                  <a:pt x="508127" y="34290"/>
                </a:lnTo>
                <a:lnTo>
                  <a:pt x="492939" y="27614"/>
                </a:lnTo>
                <a:lnTo>
                  <a:pt x="484494" y="25808"/>
                </a:lnTo>
                <a:close/>
              </a:path>
              <a:path w="632332" h="438881">
                <a:moveTo>
                  <a:pt x="436655" y="62121"/>
                </a:moveTo>
                <a:lnTo>
                  <a:pt x="431800" y="64770"/>
                </a:lnTo>
                <a:lnTo>
                  <a:pt x="434922" y="66139"/>
                </a:lnTo>
                <a:lnTo>
                  <a:pt x="436101" y="63500"/>
                </a:lnTo>
                <a:lnTo>
                  <a:pt x="436655" y="62121"/>
                </a:lnTo>
                <a:close/>
              </a:path>
              <a:path w="632332" h="438881">
                <a:moveTo>
                  <a:pt x="556683" y="24130"/>
                </a:moveTo>
                <a:lnTo>
                  <a:pt x="485013" y="24130"/>
                </a:lnTo>
                <a:lnTo>
                  <a:pt x="492939" y="27614"/>
                </a:lnTo>
                <a:lnTo>
                  <a:pt x="494463" y="27940"/>
                </a:lnTo>
                <a:lnTo>
                  <a:pt x="506143" y="29210"/>
                </a:lnTo>
                <a:lnTo>
                  <a:pt x="530980" y="29210"/>
                </a:lnTo>
                <a:lnTo>
                  <a:pt x="543702" y="27940"/>
                </a:lnTo>
                <a:lnTo>
                  <a:pt x="556641" y="25400"/>
                </a:lnTo>
                <a:lnTo>
                  <a:pt x="556683" y="24130"/>
                </a:lnTo>
                <a:close/>
              </a:path>
              <a:path w="632332" h="438881">
                <a:moveTo>
                  <a:pt x="485013" y="24130"/>
                </a:moveTo>
                <a:lnTo>
                  <a:pt x="484494" y="25808"/>
                </a:lnTo>
                <a:lnTo>
                  <a:pt x="492939" y="27614"/>
                </a:lnTo>
                <a:lnTo>
                  <a:pt x="485013" y="24130"/>
                </a:lnTo>
                <a:close/>
              </a:path>
              <a:path w="632332" h="438881">
                <a:moveTo>
                  <a:pt x="558266" y="15240"/>
                </a:moveTo>
                <a:lnTo>
                  <a:pt x="457943" y="15240"/>
                </a:lnTo>
                <a:lnTo>
                  <a:pt x="470431" y="21590"/>
                </a:lnTo>
                <a:lnTo>
                  <a:pt x="482582" y="25400"/>
                </a:lnTo>
                <a:lnTo>
                  <a:pt x="484494" y="25808"/>
                </a:lnTo>
                <a:lnTo>
                  <a:pt x="485013" y="24130"/>
                </a:lnTo>
                <a:lnTo>
                  <a:pt x="556683" y="24130"/>
                </a:lnTo>
                <a:lnTo>
                  <a:pt x="556895" y="17780"/>
                </a:lnTo>
                <a:lnTo>
                  <a:pt x="558266" y="15240"/>
                </a:lnTo>
                <a:close/>
              </a:path>
              <a:path w="632332" h="438881">
                <a:moveTo>
                  <a:pt x="553001" y="5080"/>
                </a:moveTo>
                <a:lnTo>
                  <a:pt x="541012" y="8890"/>
                </a:lnTo>
                <a:lnTo>
                  <a:pt x="529114" y="11430"/>
                </a:lnTo>
                <a:lnTo>
                  <a:pt x="504274" y="13970"/>
                </a:lnTo>
                <a:lnTo>
                  <a:pt x="558952" y="13970"/>
                </a:lnTo>
                <a:lnTo>
                  <a:pt x="560324" y="11430"/>
                </a:lnTo>
                <a:lnTo>
                  <a:pt x="566928" y="6350"/>
                </a:lnTo>
                <a:lnTo>
                  <a:pt x="553001" y="50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7" name="object 17"/>
          <p:cNvSpPr/>
          <p:nvPr/>
        </p:nvSpPr>
        <p:spPr>
          <a:xfrm>
            <a:off x="3236976" y="2523744"/>
            <a:ext cx="399288" cy="184403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8" name="object 18"/>
          <p:cNvSpPr/>
          <p:nvPr/>
        </p:nvSpPr>
        <p:spPr>
          <a:xfrm>
            <a:off x="3290061" y="2538476"/>
            <a:ext cx="292895" cy="77082"/>
          </a:xfrm>
          <a:custGeom>
            <a:rect l="l" t="t" r="r" b="b"/>
            <a:pathLst>
              <a:path w="292895" h="77082">
                <a:moveTo>
                  <a:pt x="217216" y="41136"/>
                </a:moveTo>
                <a:lnTo>
                  <a:pt x="244520" y="73901"/>
                </a:lnTo>
                <a:lnTo>
                  <a:pt x="261369" y="77082"/>
                </a:lnTo>
                <a:lnTo>
                  <a:pt x="272699" y="72827"/>
                </a:lnTo>
                <a:lnTo>
                  <a:pt x="282199" y="64667"/>
                </a:lnTo>
                <a:lnTo>
                  <a:pt x="289166" y="52820"/>
                </a:lnTo>
                <a:lnTo>
                  <a:pt x="290833" y="45974"/>
                </a:lnTo>
                <a:lnTo>
                  <a:pt x="253999" y="45974"/>
                </a:lnTo>
                <a:lnTo>
                  <a:pt x="217216" y="41136"/>
                </a:lnTo>
                <a:close/>
              </a:path>
              <a:path w="292895" h="77082">
                <a:moveTo>
                  <a:pt x="219250" y="28505"/>
                </a:moveTo>
                <a:lnTo>
                  <a:pt x="216836" y="36573"/>
                </a:lnTo>
                <a:lnTo>
                  <a:pt x="217216" y="41136"/>
                </a:lnTo>
                <a:lnTo>
                  <a:pt x="253999" y="45974"/>
                </a:lnTo>
                <a:lnTo>
                  <a:pt x="255650" y="33274"/>
                </a:lnTo>
                <a:lnTo>
                  <a:pt x="219250" y="28505"/>
                </a:lnTo>
                <a:close/>
              </a:path>
              <a:path w="292895" h="77082">
                <a:moveTo>
                  <a:pt x="251334" y="1722"/>
                </a:moveTo>
                <a:lnTo>
                  <a:pt x="238972" y="5084"/>
                </a:lnTo>
                <a:lnTo>
                  <a:pt x="228535" y="12395"/>
                </a:lnTo>
                <a:lnTo>
                  <a:pt x="220873" y="23082"/>
                </a:lnTo>
                <a:lnTo>
                  <a:pt x="219250" y="28505"/>
                </a:lnTo>
                <a:lnTo>
                  <a:pt x="255650" y="33274"/>
                </a:lnTo>
                <a:lnTo>
                  <a:pt x="253999" y="45974"/>
                </a:lnTo>
                <a:lnTo>
                  <a:pt x="290833" y="45974"/>
                </a:lnTo>
                <a:lnTo>
                  <a:pt x="292895" y="37503"/>
                </a:lnTo>
                <a:lnTo>
                  <a:pt x="289923" y="24707"/>
                </a:lnTo>
                <a:lnTo>
                  <a:pt x="282927" y="13864"/>
                </a:lnTo>
                <a:lnTo>
                  <a:pt x="272652" y="5941"/>
                </a:lnTo>
                <a:lnTo>
                  <a:pt x="259841" y="1905"/>
                </a:lnTo>
                <a:lnTo>
                  <a:pt x="251334" y="1722"/>
                </a:lnTo>
                <a:close/>
              </a:path>
              <a:path w="292895" h="77082">
                <a:moveTo>
                  <a:pt x="1650" y="0"/>
                </a:moveTo>
                <a:lnTo>
                  <a:pt x="0" y="12573"/>
                </a:lnTo>
                <a:lnTo>
                  <a:pt x="217216" y="41136"/>
                </a:lnTo>
                <a:lnTo>
                  <a:pt x="216836" y="36573"/>
                </a:lnTo>
                <a:lnTo>
                  <a:pt x="219250" y="28505"/>
                </a:lnTo>
                <a:lnTo>
                  <a:pt x="165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19" name="object 19"/>
          <p:cNvSpPr/>
          <p:nvPr/>
        </p:nvSpPr>
        <p:spPr>
          <a:xfrm>
            <a:off x="1540763" y="5353811"/>
            <a:ext cx="548639" cy="554735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0" name="object 20"/>
          <p:cNvSpPr/>
          <p:nvPr/>
        </p:nvSpPr>
        <p:spPr>
          <a:xfrm>
            <a:off x="1597025" y="5372100"/>
            <a:ext cx="434975" cy="441325"/>
          </a:xfrm>
          <a:custGeom>
            <a:rect l="l" t="t" r="r" b="b"/>
            <a:pathLst>
              <a:path w="434975" h="441325">
                <a:moveTo>
                  <a:pt x="0" y="0"/>
                </a:moveTo>
                <a:lnTo>
                  <a:pt x="434975" y="441325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1" name="object 21"/>
          <p:cNvSpPr/>
          <p:nvPr/>
        </p:nvSpPr>
        <p:spPr>
          <a:xfrm>
            <a:off x="1830323" y="2151888"/>
            <a:ext cx="5647944" cy="3685032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2" name="object 22"/>
          <p:cNvSpPr/>
          <p:nvPr/>
        </p:nvSpPr>
        <p:spPr>
          <a:xfrm>
            <a:off x="1960626" y="2243201"/>
            <a:ext cx="5387848" cy="3425761"/>
          </a:xfrm>
          <a:custGeom>
            <a:rect l="l" t="t" r="r" b="b"/>
            <a:pathLst>
              <a:path w="5387848" h="3425761">
                <a:moveTo>
                  <a:pt x="43814" y="3352723"/>
                </a:moveTo>
                <a:lnTo>
                  <a:pt x="0" y="3425761"/>
                </a:lnTo>
                <a:lnTo>
                  <a:pt x="84708" y="3417023"/>
                </a:lnTo>
                <a:lnTo>
                  <a:pt x="72011" y="3397059"/>
                </a:lnTo>
                <a:lnTo>
                  <a:pt x="56895" y="3397059"/>
                </a:lnTo>
                <a:lnTo>
                  <a:pt x="50037" y="3386340"/>
                </a:lnTo>
                <a:lnTo>
                  <a:pt x="60830" y="3379478"/>
                </a:lnTo>
                <a:lnTo>
                  <a:pt x="43814" y="3352723"/>
                </a:lnTo>
                <a:close/>
              </a:path>
              <a:path w="5387848" h="3425761">
                <a:moveTo>
                  <a:pt x="60830" y="3379478"/>
                </a:moveTo>
                <a:lnTo>
                  <a:pt x="50037" y="3386340"/>
                </a:lnTo>
                <a:lnTo>
                  <a:pt x="56895" y="3397059"/>
                </a:lnTo>
                <a:lnTo>
                  <a:pt x="67659" y="3390215"/>
                </a:lnTo>
                <a:lnTo>
                  <a:pt x="60830" y="3379478"/>
                </a:lnTo>
                <a:close/>
              </a:path>
              <a:path w="5387848" h="3425761">
                <a:moveTo>
                  <a:pt x="67659" y="3390215"/>
                </a:moveTo>
                <a:lnTo>
                  <a:pt x="56895" y="3397059"/>
                </a:lnTo>
                <a:lnTo>
                  <a:pt x="72011" y="3397059"/>
                </a:lnTo>
                <a:lnTo>
                  <a:pt x="67659" y="3390215"/>
                </a:lnTo>
                <a:close/>
              </a:path>
              <a:path w="5387848" h="3425761">
                <a:moveTo>
                  <a:pt x="5320160" y="35436"/>
                </a:moveTo>
                <a:lnTo>
                  <a:pt x="60830" y="3379478"/>
                </a:lnTo>
                <a:lnTo>
                  <a:pt x="67659" y="3390215"/>
                </a:lnTo>
                <a:lnTo>
                  <a:pt x="5327016" y="46232"/>
                </a:lnTo>
                <a:lnTo>
                  <a:pt x="5320160" y="35436"/>
                </a:lnTo>
                <a:close/>
              </a:path>
              <a:path w="5387848" h="3425761">
                <a:moveTo>
                  <a:pt x="5370703" y="28575"/>
                </a:moveTo>
                <a:lnTo>
                  <a:pt x="5330952" y="28575"/>
                </a:lnTo>
                <a:lnTo>
                  <a:pt x="5337810" y="39370"/>
                </a:lnTo>
                <a:lnTo>
                  <a:pt x="5327016" y="46232"/>
                </a:lnTo>
                <a:lnTo>
                  <a:pt x="5344033" y="73025"/>
                </a:lnTo>
                <a:lnTo>
                  <a:pt x="5370703" y="28575"/>
                </a:lnTo>
                <a:close/>
              </a:path>
              <a:path w="5387848" h="3425761">
                <a:moveTo>
                  <a:pt x="5330952" y="28575"/>
                </a:moveTo>
                <a:lnTo>
                  <a:pt x="5320160" y="35436"/>
                </a:lnTo>
                <a:lnTo>
                  <a:pt x="5327016" y="46232"/>
                </a:lnTo>
                <a:lnTo>
                  <a:pt x="5337810" y="39370"/>
                </a:lnTo>
                <a:lnTo>
                  <a:pt x="5330952" y="28575"/>
                </a:lnTo>
                <a:close/>
              </a:path>
              <a:path w="5387848" h="3425761">
                <a:moveTo>
                  <a:pt x="5387848" y="0"/>
                </a:moveTo>
                <a:lnTo>
                  <a:pt x="5303139" y="8636"/>
                </a:lnTo>
                <a:lnTo>
                  <a:pt x="5320160" y="35436"/>
                </a:lnTo>
                <a:lnTo>
                  <a:pt x="5330952" y="28575"/>
                </a:lnTo>
                <a:lnTo>
                  <a:pt x="5370703" y="28575"/>
                </a:lnTo>
                <a:lnTo>
                  <a:pt x="538784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3" name="object 23"/>
          <p:cNvSpPr/>
          <p:nvPr/>
        </p:nvSpPr>
        <p:spPr>
          <a:xfrm>
            <a:off x="216408" y="821436"/>
            <a:ext cx="1844039" cy="630936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4" name="object 24"/>
          <p:cNvSpPr/>
          <p:nvPr/>
        </p:nvSpPr>
        <p:spPr>
          <a:xfrm>
            <a:off x="94488" y="760476"/>
            <a:ext cx="1644395" cy="640079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347878" y="873759"/>
            <a:ext cx="1024255" cy="4406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ts val="3470"/>
              </a:lnSpc>
            </a:pPr>
            <a:r>
              <a:rPr sz="2950" spc="-20" smtClean="0">
                <a:solidFill>
                  <a:srgbClr val="FFFFFF"/>
                </a:solidFill>
                <a:latin typeface="Arial"/>
                <a:cs typeface="Arial"/>
              </a:rPr>
              <a:t>F</a:t>
            </a:r>
            <a:r>
              <a:rPr sz="2950" spc="260" smtClean="0">
                <a:solidFill>
                  <a:srgbClr val="FFFFFF"/>
                </a:solidFill>
                <a:latin typeface="Arial"/>
                <a:cs typeface="Arial"/>
              </a:rPr>
              <a:t>TT</a:t>
            </a:r>
            <a:r>
              <a:rPr sz="2950" spc="-60" smtClean="0">
                <a:solidFill>
                  <a:srgbClr val="FFFFFF"/>
                </a:solidFill>
                <a:latin typeface="Arial"/>
                <a:cs typeface="Arial"/>
              </a:rPr>
              <a:t>X</a:t>
            </a:r>
            <a:endParaRPr sz="295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7074407" y="1937004"/>
            <a:ext cx="548640" cy="554736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7" name="object 27"/>
          <p:cNvSpPr/>
          <p:nvPr/>
        </p:nvSpPr>
        <p:spPr>
          <a:xfrm>
            <a:off x="7131050" y="1955800"/>
            <a:ext cx="434975" cy="441325"/>
          </a:xfrm>
          <a:custGeom>
            <a:rect l="l" t="t" r="r" b="b"/>
            <a:pathLst>
              <a:path w="434975" h="441325">
                <a:moveTo>
                  <a:pt x="0" y="0"/>
                </a:moveTo>
                <a:lnTo>
                  <a:pt x="434975" y="441325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8" name="object 28"/>
          <p:cNvSpPr/>
          <p:nvPr/>
        </p:nvSpPr>
        <p:spPr>
          <a:xfrm>
            <a:off x="7007352" y="1581911"/>
            <a:ext cx="397764" cy="182879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29" name="object 29"/>
          <p:cNvSpPr/>
          <p:nvPr/>
        </p:nvSpPr>
        <p:spPr>
          <a:xfrm>
            <a:off x="7060438" y="1597025"/>
            <a:ext cx="291205" cy="75619"/>
          </a:xfrm>
          <a:custGeom>
            <a:rect l="l" t="t" r="r" b="b"/>
            <a:pathLst>
              <a:path w="291205" h="75619">
                <a:moveTo>
                  <a:pt x="215617" y="39828"/>
                </a:moveTo>
                <a:lnTo>
                  <a:pt x="242846" y="72454"/>
                </a:lnTo>
                <a:lnTo>
                  <a:pt x="259634" y="75619"/>
                </a:lnTo>
                <a:lnTo>
                  <a:pt x="271011" y="71341"/>
                </a:lnTo>
                <a:lnTo>
                  <a:pt x="280553" y="63143"/>
                </a:lnTo>
                <a:lnTo>
                  <a:pt x="287528" y="51233"/>
                </a:lnTo>
                <a:lnTo>
                  <a:pt x="289146" y="44450"/>
                </a:lnTo>
                <a:lnTo>
                  <a:pt x="252349" y="44450"/>
                </a:lnTo>
                <a:lnTo>
                  <a:pt x="215617" y="39828"/>
                </a:lnTo>
                <a:close/>
              </a:path>
              <a:path w="291205" h="75619">
                <a:moveTo>
                  <a:pt x="217536" y="27164"/>
                </a:moveTo>
                <a:lnTo>
                  <a:pt x="215225" y="34949"/>
                </a:lnTo>
                <a:lnTo>
                  <a:pt x="215617" y="39828"/>
                </a:lnTo>
                <a:lnTo>
                  <a:pt x="252349" y="44450"/>
                </a:lnTo>
                <a:lnTo>
                  <a:pt x="254000" y="31750"/>
                </a:lnTo>
                <a:lnTo>
                  <a:pt x="217536" y="27164"/>
                </a:lnTo>
                <a:close/>
              </a:path>
              <a:path w="291205" h="75619">
                <a:moveTo>
                  <a:pt x="249960" y="116"/>
                </a:moveTo>
                <a:lnTo>
                  <a:pt x="237489" y="3457"/>
                </a:lnTo>
                <a:lnTo>
                  <a:pt x="226948" y="10767"/>
                </a:lnTo>
                <a:lnTo>
                  <a:pt x="219230" y="21461"/>
                </a:lnTo>
                <a:lnTo>
                  <a:pt x="217536" y="27164"/>
                </a:lnTo>
                <a:lnTo>
                  <a:pt x="254000" y="31750"/>
                </a:lnTo>
                <a:lnTo>
                  <a:pt x="252349" y="44450"/>
                </a:lnTo>
                <a:lnTo>
                  <a:pt x="289146" y="44450"/>
                </a:lnTo>
                <a:lnTo>
                  <a:pt x="291205" y="35818"/>
                </a:lnTo>
                <a:lnTo>
                  <a:pt x="288174" y="23022"/>
                </a:lnTo>
                <a:lnTo>
                  <a:pt x="281115" y="12192"/>
                </a:lnTo>
                <a:lnTo>
                  <a:pt x="270784" y="4284"/>
                </a:lnTo>
                <a:lnTo>
                  <a:pt x="257937" y="254"/>
                </a:lnTo>
                <a:lnTo>
                  <a:pt x="249960" y="116"/>
                </a:lnTo>
                <a:close/>
              </a:path>
              <a:path w="291205" h="75619">
                <a:moveTo>
                  <a:pt x="1524" y="0"/>
                </a:moveTo>
                <a:lnTo>
                  <a:pt x="0" y="12700"/>
                </a:lnTo>
                <a:lnTo>
                  <a:pt x="215617" y="39828"/>
                </a:lnTo>
                <a:lnTo>
                  <a:pt x="215225" y="34949"/>
                </a:lnTo>
                <a:lnTo>
                  <a:pt x="217536" y="27164"/>
                </a:lnTo>
                <a:lnTo>
                  <a:pt x="152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0" name="object 30"/>
          <p:cNvSpPr/>
          <p:nvPr/>
        </p:nvSpPr>
        <p:spPr>
          <a:xfrm>
            <a:off x="266700" y="855662"/>
            <a:ext cx="141287" cy="153987"/>
          </a:xfrm>
          <a:custGeom>
            <a:rect l="l" t="t" r="r" b="b"/>
            <a:pathLst>
              <a:path w="141287" h="153987">
                <a:moveTo>
                  <a:pt x="0" y="153987"/>
                </a:moveTo>
                <a:lnTo>
                  <a:pt x="141287" y="153987"/>
                </a:lnTo>
                <a:lnTo>
                  <a:pt x="141287" y="0"/>
                </a:lnTo>
                <a:lnTo>
                  <a:pt x="0" y="0"/>
                </a:lnTo>
                <a:lnTo>
                  <a:pt x="0" y="153987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1" name="object 31"/>
          <p:cNvSpPr/>
          <p:nvPr/>
        </p:nvSpPr>
        <p:spPr>
          <a:xfrm>
            <a:off x="391668" y="1304544"/>
            <a:ext cx="1117092" cy="115824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2" name="object 32"/>
          <p:cNvSpPr/>
          <p:nvPr/>
        </p:nvSpPr>
        <p:spPr>
          <a:xfrm>
            <a:off x="444500" y="1323975"/>
            <a:ext cx="1011301" cy="0"/>
          </a:xfrm>
          <a:custGeom>
            <a:rect l="l" t="t" r="r" b="b"/>
            <a:pathLst>
              <a:path w="1011301">
                <a:moveTo>
                  <a:pt x="0" y="0"/>
                </a:moveTo>
                <a:lnTo>
                  <a:pt x="1011301" y="0"/>
                </a:lnTo>
              </a:path>
            </a:pathLst>
          </a:custGeom>
          <a:ln w="9525">
            <a:solidFill>
              <a:srgbClr val="FFC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26414" rIns="0" bIns="0" rtlCol="0">
            <a:noAutofit/>
          </a:bodyPr>
          <a:lstStyle/>
          <a:p>
            <a:pPr marL="202565">
              <a:lnSpc>
                <a:spcPct val="100000"/>
              </a:lnSpc>
            </a:pPr>
            <a:r>
              <a:rPr sz="3600" spc="10" smtClean="0">
                <a:solidFill>
                  <a:srgbClr val="990000"/>
                </a:solidFill>
                <a:latin typeface="华文细黑"/>
                <a:cs typeface="华文细黑"/>
              </a:rPr>
              <a:t>FTT</a:t>
            </a:r>
            <a:r>
              <a:rPr sz="3600" spc="0" smtClean="0">
                <a:solidFill>
                  <a:srgbClr val="990000"/>
                </a:solidFill>
                <a:latin typeface="华文细黑"/>
                <a:cs typeface="华文细黑"/>
              </a:rPr>
              <a:t>X</a:t>
            </a:r>
            <a:r>
              <a:rPr sz="3600" spc="-35" smtClean="0">
                <a:solidFill>
                  <a:srgbClr val="990000"/>
                </a:solidFill>
                <a:latin typeface="华文细黑"/>
                <a:cs typeface="华文细黑"/>
              </a:rPr>
              <a:t> </a:t>
            </a:r>
            <a:r>
              <a:rPr sz="3600" spc="5" smtClean="0">
                <a:solidFill>
                  <a:srgbClr val="990000"/>
                </a:solidFill>
                <a:latin typeface="华文细黑"/>
                <a:cs typeface="华文细黑"/>
              </a:rPr>
              <a:t>网络结构</a:t>
            </a:r>
            <a:r>
              <a:rPr sz="3600" spc="0" smtClean="0">
                <a:solidFill>
                  <a:srgbClr val="990000"/>
                </a:solidFill>
                <a:latin typeface="华文细黑"/>
                <a:cs typeface="华文细黑"/>
              </a:rPr>
              <a:t>场景</a:t>
            </a:r>
            <a:endParaRPr sz="3600">
              <a:latin typeface="华文细黑"/>
              <a:cs typeface="华文细黑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2328672" y="1816607"/>
            <a:ext cx="1525524" cy="1107948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5" name="object 35"/>
          <p:cNvSpPr/>
          <p:nvPr/>
        </p:nvSpPr>
        <p:spPr>
          <a:xfrm>
            <a:off x="2270760" y="1991867"/>
            <a:ext cx="1181100" cy="911351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6" name="object 36"/>
          <p:cNvSpPr/>
          <p:nvPr/>
        </p:nvSpPr>
        <p:spPr>
          <a:xfrm>
            <a:off x="2564510" y="2266551"/>
            <a:ext cx="632332" cy="438929"/>
          </a:xfrm>
          <a:custGeom>
            <a:rect l="l" t="t" r="r" b="b"/>
            <a:pathLst>
              <a:path w="632332" h="438929">
                <a:moveTo>
                  <a:pt x="84037" y="316378"/>
                </a:moveTo>
                <a:lnTo>
                  <a:pt x="64263" y="316378"/>
                </a:lnTo>
                <a:lnTo>
                  <a:pt x="68123" y="326683"/>
                </a:lnTo>
                <a:lnTo>
                  <a:pt x="71177" y="337525"/>
                </a:lnTo>
                <a:lnTo>
                  <a:pt x="73529" y="349645"/>
                </a:lnTo>
                <a:lnTo>
                  <a:pt x="75139" y="363277"/>
                </a:lnTo>
                <a:lnTo>
                  <a:pt x="76006" y="378784"/>
                </a:lnTo>
                <a:lnTo>
                  <a:pt x="74523" y="389943"/>
                </a:lnTo>
                <a:lnTo>
                  <a:pt x="71406" y="401532"/>
                </a:lnTo>
                <a:lnTo>
                  <a:pt x="66661" y="413557"/>
                </a:lnTo>
                <a:lnTo>
                  <a:pt x="60217" y="426152"/>
                </a:lnTo>
                <a:lnTo>
                  <a:pt x="52323" y="438929"/>
                </a:lnTo>
                <a:lnTo>
                  <a:pt x="62145" y="438355"/>
                </a:lnTo>
                <a:lnTo>
                  <a:pt x="83987" y="402796"/>
                </a:lnTo>
                <a:lnTo>
                  <a:pt x="92304" y="369542"/>
                </a:lnTo>
                <a:lnTo>
                  <a:pt x="92142" y="357496"/>
                </a:lnTo>
                <a:lnTo>
                  <a:pt x="90932" y="345247"/>
                </a:lnTo>
                <a:lnTo>
                  <a:pt x="88647" y="332734"/>
                </a:lnTo>
                <a:lnTo>
                  <a:pt x="85321" y="320119"/>
                </a:lnTo>
                <a:lnTo>
                  <a:pt x="84037" y="316378"/>
                </a:lnTo>
                <a:close/>
              </a:path>
              <a:path w="632332" h="438929">
                <a:moveTo>
                  <a:pt x="143727" y="303030"/>
                </a:moveTo>
                <a:lnTo>
                  <a:pt x="123748" y="303030"/>
                </a:lnTo>
                <a:lnTo>
                  <a:pt x="131255" y="319332"/>
                </a:lnTo>
                <a:lnTo>
                  <a:pt x="137240" y="332789"/>
                </a:lnTo>
                <a:lnTo>
                  <a:pt x="141630" y="343230"/>
                </a:lnTo>
                <a:lnTo>
                  <a:pt x="144491" y="350816"/>
                </a:lnTo>
                <a:lnTo>
                  <a:pt x="145795" y="355490"/>
                </a:lnTo>
                <a:lnTo>
                  <a:pt x="146684" y="361840"/>
                </a:lnTo>
                <a:lnTo>
                  <a:pt x="145668" y="365904"/>
                </a:lnTo>
                <a:lnTo>
                  <a:pt x="140569" y="368908"/>
                </a:lnTo>
                <a:lnTo>
                  <a:pt x="130757" y="372932"/>
                </a:lnTo>
                <a:lnTo>
                  <a:pt x="114172" y="378731"/>
                </a:lnTo>
                <a:lnTo>
                  <a:pt x="129920" y="384337"/>
                </a:lnTo>
                <a:lnTo>
                  <a:pt x="142116" y="385723"/>
                </a:lnTo>
                <a:lnTo>
                  <a:pt x="151644" y="390582"/>
                </a:lnTo>
                <a:lnTo>
                  <a:pt x="159435" y="380087"/>
                </a:lnTo>
                <a:lnTo>
                  <a:pt x="163792" y="368677"/>
                </a:lnTo>
                <a:lnTo>
                  <a:pt x="164531" y="357496"/>
                </a:lnTo>
                <a:lnTo>
                  <a:pt x="164620" y="355490"/>
                </a:lnTo>
                <a:lnTo>
                  <a:pt x="162825" y="348290"/>
                </a:lnTo>
                <a:lnTo>
                  <a:pt x="159618" y="338931"/>
                </a:lnTo>
                <a:lnTo>
                  <a:pt x="155031" y="327559"/>
                </a:lnTo>
                <a:lnTo>
                  <a:pt x="149036" y="314128"/>
                </a:lnTo>
                <a:lnTo>
                  <a:pt x="143727" y="303030"/>
                </a:lnTo>
                <a:close/>
              </a:path>
              <a:path w="632332" h="438929">
                <a:moveTo>
                  <a:pt x="12826" y="235602"/>
                </a:moveTo>
                <a:lnTo>
                  <a:pt x="15652" y="279544"/>
                </a:lnTo>
                <a:lnTo>
                  <a:pt x="15531" y="287560"/>
                </a:lnTo>
                <a:lnTo>
                  <a:pt x="11123" y="326557"/>
                </a:lnTo>
                <a:lnTo>
                  <a:pt x="0" y="363110"/>
                </a:lnTo>
                <a:lnTo>
                  <a:pt x="9557" y="359809"/>
                </a:lnTo>
                <a:lnTo>
                  <a:pt x="15323" y="349113"/>
                </a:lnTo>
                <a:lnTo>
                  <a:pt x="20320" y="338051"/>
                </a:lnTo>
                <a:lnTo>
                  <a:pt x="23835" y="328419"/>
                </a:lnTo>
                <a:lnTo>
                  <a:pt x="22732" y="327931"/>
                </a:lnTo>
                <a:lnTo>
                  <a:pt x="24330" y="327060"/>
                </a:lnTo>
                <a:lnTo>
                  <a:pt x="32867" y="287447"/>
                </a:lnTo>
                <a:lnTo>
                  <a:pt x="34797" y="248810"/>
                </a:lnTo>
                <a:lnTo>
                  <a:pt x="39623" y="239666"/>
                </a:lnTo>
                <a:lnTo>
                  <a:pt x="12826" y="235602"/>
                </a:lnTo>
                <a:close/>
              </a:path>
              <a:path w="632332" h="438929">
                <a:moveTo>
                  <a:pt x="115696" y="266209"/>
                </a:moveTo>
                <a:lnTo>
                  <a:pt x="111505" y="279544"/>
                </a:lnTo>
                <a:lnTo>
                  <a:pt x="24330" y="327060"/>
                </a:lnTo>
                <a:lnTo>
                  <a:pt x="23835" y="328419"/>
                </a:lnTo>
                <a:lnTo>
                  <a:pt x="35940" y="333773"/>
                </a:lnTo>
                <a:lnTo>
                  <a:pt x="43052" y="327931"/>
                </a:lnTo>
                <a:lnTo>
                  <a:pt x="64263" y="316378"/>
                </a:lnTo>
                <a:lnTo>
                  <a:pt x="84037" y="316378"/>
                </a:lnTo>
                <a:lnTo>
                  <a:pt x="80898" y="307230"/>
                </a:lnTo>
                <a:lnTo>
                  <a:pt x="123748" y="303030"/>
                </a:lnTo>
                <a:lnTo>
                  <a:pt x="143727" y="303030"/>
                </a:lnTo>
                <a:lnTo>
                  <a:pt x="141709" y="298810"/>
                </a:lnTo>
                <a:lnTo>
                  <a:pt x="132968" y="281449"/>
                </a:lnTo>
                <a:lnTo>
                  <a:pt x="136270" y="272686"/>
                </a:lnTo>
                <a:lnTo>
                  <a:pt x="115696" y="266209"/>
                </a:lnTo>
                <a:close/>
              </a:path>
              <a:path w="632332" h="438929">
                <a:moveTo>
                  <a:pt x="24330" y="327060"/>
                </a:moveTo>
                <a:lnTo>
                  <a:pt x="22732" y="327931"/>
                </a:lnTo>
                <a:lnTo>
                  <a:pt x="23835" y="328419"/>
                </a:lnTo>
                <a:lnTo>
                  <a:pt x="24330" y="327060"/>
                </a:lnTo>
                <a:close/>
              </a:path>
              <a:path w="632332" h="438929">
                <a:moveTo>
                  <a:pt x="72643" y="209059"/>
                </a:moveTo>
                <a:lnTo>
                  <a:pt x="54288" y="217872"/>
                </a:lnTo>
                <a:lnTo>
                  <a:pt x="63091" y="227745"/>
                </a:lnTo>
                <a:lnTo>
                  <a:pt x="72279" y="236676"/>
                </a:lnTo>
                <a:lnTo>
                  <a:pt x="114003" y="263266"/>
                </a:lnTo>
                <a:lnTo>
                  <a:pt x="164718" y="271543"/>
                </a:lnTo>
                <a:lnTo>
                  <a:pt x="165099" y="263923"/>
                </a:lnTo>
                <a:lnTo>
                  <a:pt x="169036" y="257319"/>
                </a:lnTo>
                <a:lnTo>
                  <a:pt x="176783" y="251731"/>
                </a:lnTo>
                <a:lnTo>
                  <a:pt x="170661" y="250253"/>
                </a:lnTo>
                <a:lnTo>
                  <a:pt x="141399" y="250253"/>
                </a:lnTo>
                <a:lnTo>
                  <a:pt x="127906" y="248763"/>
                </a:lnTo>
                <a:lnTo>
                  <a:pt x="90195" y="234657"/>
                </a:lnTo>
                <a:lnTo>
                  <a:pt x="69214" y="217314"/>
                </a:lnTo>
                <a:lnTo>
                  <a:pt x="72643" y="209059"/>
                </a:lnTo>
                <a:close/>
              </a:path>
              <a:path w="632332" h="438929">
                <a:moveTo>
                  <a:pt x="164234" y="248700"/>
                </a:moveTo>
                <a:lnTo>
                  <a:pt x="153363" y="250191"/>
                </a:lnTo>
                <a:lnTo>
                  <a:pt x="141399" y="250253"/>
                </a:lnTo>
                <a:lnTo>
                  <a:pt x="170661" y="250253"/>
                </a:lnTo>
                <a:lnTo>
                  <a:pt x="164234" y="248700"/>
                </a:lnTo>
                <a:close/>
              </a:path>
              <a:path w="632332" h="438929">
                <a:moveTo>
                  <a:pt x="299260" y="250189"/>
                </a:moveTo>
                <a:lnTo>
                  <a:pt x="287713" y="259079"/>
                </a:lnTo>
                <a:lnTo>
                  <a:pt x="261167" y="281939"/>
                </a:lnTo>
                <a:lnTo>
                  <a:pt x="242370" y="295909"/>
                </a:lnTo>
                <a:lnTo>
                  <a:pt x="230377" y="306069"/>
                </a:lnTo>
                <a:lnTo>
                  <a:pt x="252146" y="313689"/>
                </a:lnTo>
                <a:lnTo>
                  <a:pt x="258817" y="304799"/>
                </a:lnTo>
                <a:lnTo>
                  <a:pt x="270586" y="292099"/>
                </a:lnTo>
                <a:lnTo>
                  <a:pt x="277789" y="284479"/>
                </a:lnTo>
                <a:lnTo>
                  <a:pt x="286497" y="274319"/>
                </a:lnTo>
                <a:lnTo>
                  <a:pt x="296724" y="264159"/>
                </a:lnTo>
                <a:lnTo>
                  <a:pt x="308482" y="252729"/>
                </a:lnTo>
                <a:lnTo>
                  <a:pt x="299260" y="250189"/>
                </a:lnTo>
                <a:close/>
              </a:path>
              <a:path w="632332" h="438929">
                <a:moveTo>
                  <a:pt x="329914" y="203199"/>
                </a:moveTo>
                <a:lnTo>
                  <a:pt x="308390" y="203199"/>
                </a:lnTo>
                <a:lnTo>
                  <a:pt x="316284" y="213359"/>
                </a:lnTo>
                <a:lnTo>
                  <a:pt x="324579" y="223519"/>
                </a:lnTo>
                <a:lnTo>
                  <a:pt x="333220" y="232409"/>
                </a:lnTo>
                <a:lnTo>
                  <a:pt x="328189" y="243839"/>
                </a:lnTo>
                <a:lnTo>
                  <a:pt x="322471" y="255269"/>
                </a:lnTo>
                <a:lnTo>
                  <a:pt x="316061" y="265429"/>
                </a:lnTo>
                <a:lnTo>
                  <a:pt x="308952" y="276859"/>
                </a:lnTo>
                <a:lnTo>
                  <a:pt x="301136" y="287019"/>
                </a:lnTo>
                <a:lnTo>
                  <a:pt x="292607" y="297179"/>
                </a:lnTo>
                <a:lnTo>
                  <a:pt x="302068" y="298449"/>
                </a:lnTo>
                <a:lnTo>
                  <a:pt x="310444" y="289559"/>
                </a:lnTo>
                <a:lnTo>
                  <a:pt x="318575" y="280669"/>
                </a:lnTo>
                <a:lnTo>
                  <a:pt x="326938" y="271779"/>
                </a:lnTo>
                <a:lnTo>
                  <a:pt x="336007" y="260349"/>
                </a:lnTo>
                <a:lnTo>
                  <a:pt x="344494" y="251459"/>
                </a:lnTo>
                <a:lnTo>
                  <a:pt x="356025" y="242569"/>
                </a:lnTo>
                <a:lnTo>
                  <a:pt x="426042" y="242569"/>
                </a:lnTo>
                <a:lnTo>
                  <a:pt x="426973" y="240029"/>
                </a:lnTo>
                <a:lnTo>
                  <a:pt x="419689" y="234949"/>
                </a:lnTo>
                <a:lnTo>
                  <a:pt x="417461" y="232409"/>
                </a:lnTo>
                <a:lnTo>
                  <a:pt x="390747" y="232409"/>
                </a:lnTo>
                <a:lnTo>
                  <a:pt x="379165" y="231139"/>
                </a:lnTo>
                <a:lnTo>
                  <a:pt x="367222" y="227329"/>
                </a:lnTo>
                <a:lnTo>
                  <a:pt x="355149" y="218439"/>
                </a:lnTo>
                <a:lnTo>
                  <a:pt x="356957" y="213359"/>
                </a:lnTo>
                <a:lnTo>
                  <a:pt x="340257" y="213359"/>
                </a:lnTo>
                <a:lnTo>
                  <a:pt x="332946" y="207009"/>
                </a:lnTo>
                <a:lnTo>
                  <a:pt x="329914" y="203199"/>
                </a:lnTo>
                <a:close/>
              </a:path>
              <a:path w="632332" h="438929">
                <a:moveTo>
                  <a:pt x="244022" y="205739"/>
                </a:moveTo>
                <a:lnTo>
                  <a:pt x="230904" y="205739"/>
                </a:lnTo>
                <a:lnTo>
                  <a:pt x="227251" y="228599"/>
                </a:lnTo>
                <a:lnTo>
                  <a:pt x="224647" y="243839"/>
                </a:lnTo>
                <a:lnTo>
                  <a:pt x="220475" y="256539"/>
                </a:lnTo>
                <a:lnTo>
                  <a:pt x="214629" y="265429"/>
                </a:lnTo>
                <a:lnTo>
                  <a:pt x="240087" y="273049"/>
                </a:lnTo>
                <a:lnTo>
                  <a:pt x="247361" y="261619"/>
                </a:lnTo>
                <a:lnTo>
                  <a:pt x="255102" y="252729"/>
                </a:lnTo>
                <a:lnTo>
                  <a:pt x="262285" y="245109"/>
                </a:lnTo>
                <a:lnTo>
                  <a:pt x="241439" y="245109"/>
                </a:lnTo>
                <a:lnTo>
                  <a:pt x="237473" y="243839"/>
                </a:lnTo>
                <a:lnTo>
                  <a:pt x="239754" y="232409"/>
                </a:lnTo>
                <a:lnTo>
                  <a:pt x="241817" y="219709"/>
                </a:lnTo>
                <a:lnTo>
                  <a:pt x="243703" y="208279"/>
                </a:lnTo>
                <a:lnTo>
                  <a:pt x="244022" y="205739"/>
                </a:lnTo>
                <a:close/>
              </a:path>
              <a:path w="632332" h="438929">
                <a:moveTo>
                  <a:pt x="426042" y="242569"/>
                </a:moveTo>
                <a:lnTo>
                  <a:pt x="356025" y="242569"/>
                </a:lnTo>
                <a:lnTo>
                  <a:pt x="367689" y="246379"/>
                </a:lnTo>
                <a:lnTo>
                  <a:pt x="380025" y="248919"/>
                </a:lnTo>
                <a:lnTo>
                  <a:pt x="393666" y="250189"/>
                </a:lnTo>
                <a:lnTo>
                  <a:pt x="406941" y="248919"/>
                </a:lnTo>
                <a:lnTo>
                  <a:pt x="417829" y="246379"/>
                </a:lnTo>
                <a:lnTo>
                  <a:pt x="425576" y="243839"/>
                </a:lnTo>
                <a:lnTo>
                  <a:pt x="426042" y="242569"/>
                </a:lnTo>
                <a:close/>
              </a:path>
              <a:path w="632332" h="438929">
                <a:moveTo>
                  <a:pt x="273239" y="222249"/>
                </a:moveTo>
                <a:lnTo>
                  <a:pt x="259471" y="233679"/>
                </a:lnTo>
                <a:lnTo>
                  <a:pt x="248821" y="241299"/>
                </a:lnTo>
                <a:lnTo>
                  <a:pt x="241439" y="245109"/>
                </a:lnTo>
                <a:lnTo>
                  <a:pt x="262285" y="245109"/>
                </a:lnTo>
                <a:lnTo>
                  <a:pt x="271400" y="236219"/>
                </a:lnTo>
                <a:lnTo>
                  <a:pt x="282447" y="224789"/>
                </a:lnTo>
                <a:lnTo>
                  <a:pt x="273239" y="222249"/>
                </a:lnTo>
                <a:close/>
              </a:path>
              <a:path w="632332" h="438929">
                <a:moveTo>
                  <a:pt x="187324" y="137159"/>
                </a:moveTo>
                <a:lnTo>
                  <a:pt x="187532" y="138429"/>
                </a:lnTo>
                <a:lnTo>
                  <a:pt x="189907" y="148589"/>
                </a:lnTo>
                <a:lnTo>
                  <a:pt x="191710" y="160019"/>
                </a:lnTo>
                <a:lnTo>
                  <a:pt x="192931" y="171449"/>
                </a:lnTo>
                <a:lnTo>
                  <a:pt x="193504" y="184149"/>
                </a:lnTo>
                <a:lnTo>
                  <a:pt x="193589" y="200659"/>
                </a:lnTo>
                <a:lnTo>
                  <a:pt x="190973" y="214629"/>
                </a:lnTo>
                <a:lnTo>
                  <a:pt x="186054" y="222249"/>
                </a:lnTo>
                <a:lnTo>
                  <a:pt x="205993" y="234949"/>
                </a:lnTo>
                <a:lnTo>
                  <a:pt x="228218" y="205739"/>
                </a:lnTo>
                <a:lnTo>
                  <a:pt x="244022" y="205739"/>
                </a:lnTo>
                <a:lnTo>
                  <a:pt x="244819" y="199389"/>
                </a:lnTo>
                <a:lnTo>
                  <a:pt x="205882" y="199389"/>
                </a:lnTo>
                <a:lnTo>
                  <a:pt x="207920" y="185419"/>
                </a:lnTo>
                <a:lnTo>
                  <a:pt x="209053" y="172719"/>
                </a:lnTo>
                <a:lnTo>
                  <a:pt x="209226" y="166369"/>
                </a:lnTo>
                <a:lnTo>
                  <a:pt x="209126" y="156209"/>
                </a:lnTo>
                <a:lnTo>
                  <a:pt x="209041" y="152399"/>
                </a:lnTo>
                <a:lnTo>
                  <a:pt x="210565" y="144779"/>
                </a:lnTo>
                <a:lnTo>
                  <a:pt x="213867" y="139699"/>
                </a:lnTo>
                <a:lnTo>
                  <a:pt x="187324" y="137159"/>
                </a:lnTo>
                <a:close/>
              </a:path>
              <a:path w="632332" h="438929">
                <a:moveTo>
                  <a:pt x="393699" y="187959"/>
                </a:moveTo>
                <a:lnTo>
                  <a:pt x="385317" y="189229"/>
                </a:lnTo>
                <a:lnTo>
                  <a:pt x="390747" y="232409"/>
                </a:lnTo>
                <a:lnTo>
                  <a:pt x="417461" y="232409"/>
                </a:lnTo>
                <a:lnTo>
                  <a:pt x="413004" y="227329"/>
                </a:lnTo>
                <a:lnTo>
                  <a:pt x="404972" y="212089"/>
                </a:lnTo>
                <a:lnTo>
                  <a:pt x="399728" y="201929"/>
                </a:lnTo>
                <a:lnTo>
                  <a:pt x="393699" y="187959"/>
                </a:lnTo>
                <a:close/>
              </a:path>
              <a:path w="632332" h="438929">
                <a:moveTo>
                  <a:pt x="559307" y="77469"/>
                </a:moveTo>
                <a:lnTo>
                  <a:pt x="555116" y="90169"/>
                </a:lnTo>
                <a:lnTo>
                  <a:pt x="457834" y="143509"/>
                </a:lnTo>
                <a:lnTo>
                  <a:pt x="440325" y="143509"/>
                </a:lnTo>
                <a:lnTo>
                  <a:pt x="444684" y="151129"/>
                </a:lnTo>
                <a:lnTo>
                  <a:pt x="449980" y="160019"/>
                </a:lnTo>
                <a:lnTo>
                  <a:pt x="456219" y="171449"/>
                </a:lnTo>
                <a:lnTo>
                  <a:pt x="463407" y="184149"/>
                </a:lnTo>
                <a:lnTo>
                  <a:pt x="471550" y="199389"/>
                </a:lnTo>
                <a:lnTo>
                  <a:pt x="442340" y="215899"/>
                </a:lnTo>
                <a:lnTo>
                  <a:pt x="456818" y="222249"/>
                </a:lnTo>
                <a:lnTo>
                  <a:pt x="462279" y="217169"/>
                </a:lnTo>
                <a:lnTo>
                  <a:pt x="468248" y="212089"/>
                </a:lnTo>
                <a:lnTo>
                  <a:pt x="474725" y="209549"/>
                </a:lnTo>
                <a:lnTo>
                  <a:pt x="507174" y="191769"/>
                </a:lnTo>
                <a:lnTo>
                  <a:pt x="486282" y="191769"/>
                </a:lnTo>
                <a:lnTo>
                  <a:pt x="464057" y="151129"/>
                </a:lnTo>
                <a:lnTo>
                  <a:pt x="487044" y="138429"/>
                </a:lnTo>
                <a:lnTo>
                  <a:pt x="505182" y="138429"/>
                </a:lnTo>
                <a:lnTo>
                  <a:pt x="501014" y="130809"/>
                </a:lnTo>
                <a:lnTo>
                  <a:pt x="524001" y="118109"/>
                </a:lnTo>
                <a:lnTo>
                  <a:pt x="542115" y="118109"/>
                </a:lnTo>
                <a:lnTo>
                  <a:pt x="537971" y="110489"/>
                </a:lnTo>
                <a:lnTo>
                  <a:pt x="559307" y="99059"/>
                </a:lnTo>
                <a:lnTo>
                  <a:pt x="578157" y="99059"/>
                </a:lnTo>
                <a:lnTo>
                  <a:pt x="574674" y="92709"/>
                </a:lnTo>
                <a:lnTo>
                  <a:pt x="578738" y="82549"/>
                </a:lnTo>
                <a:lnTo>
                  <a:pt x="559307" y="77469"/>
                </a:lnTo>
                <a:close/>
              </a:path>
              <a:path w="632332" h="438929">
                <a:moveTo>
                  <a:pt x="303954" y="166369"/>
                </a:moveTo>
                <a:lnTo>
                  <a:pt x="283690" y="166369"/>
                </a:lnTo>
                <a:lnTo>
                  <a:pt x="290863" y="177799"/>
                </a:lnTo>
                <a:lnTo>
                  <a:pt x="296671" y="187959"/>
                </a:lnTo>
                <a:lnTo>
                  <a:pt x="253999" y="217169"/>
                </a:lnTo>
                <a:lnTo>
                  <a:pt x="269747" y="220979"/>
                </a:lnTo>
                <a:lnTo>
                  <a:pt x="275208" y="213359"/>
                </a:lnTo>
                <a:lnTo>
                  <a:pt x="308390" y="203199"/>
                </a:lnTo>
                <a:lnTo>
                  <a:pt x="329914" y="203199"/>
                </a:lnTo>
                <a:lnTo>
                  <a:pt x="324861" y="196849"/>
                </a:lnTo>
                <a:lnTo>
                  <a:pt x="315975" y="184149"/>
                </a:lnTo>
                <a:lnTo>
                  <a:pt x="328909" y="175259"/>
                </a:lnTo>
                <a:lnTo>
                  <a:pt x="309270" y="175259"/>
                </a:lnTo>
                <a:lnTo>
                  <a:pt x="303954" y="166369"/>
                </a:lnTo>
                <a:close/>
              </a:path>
              <a:path w="632332" h="438929">
                <a:moveTo>
                  <a:pt x="374776" y="176529"/>
                </a:moveTo>
                <a:lnTo>
                  <a:pt x="347525" y="176529"/>
                </a:lnTo>
                <a:lnTo>
                  <a:pt x="345869" y="189229"/>
                </a:lnTo>
                <a:lnTo>
                  <a:pt x="343460" y="201929"/>
                </a:lnTo>
                <a:lnTo>
                  <a:pt x="340257" y="213359"/>
                </a:lnTo>
                <a:lnTo>
                  <a:pt x="356957" y="213359"/>
                </a:lnTo>
                <a:lnTo>
                  <a:pt x="359217" y="207009"/>
                </a:lnTo>
                <a:lnTo>
                  <a:pt x="363219" y="194309"/>
                </a:lnTo>
                <a:lnTo>
                  <a:pt x="367156" y="182879"/>
                </a:lnTo>
                <a:lnTo>
                  <a:pt x="374776" y="176529"/>
                </a:lnTo>
                <a:close/>
              </a:path>
              <a:path w="632332" h="438929">
                <a:moveTo>
                  <a:pt x="227758" y="157479"/>
                </a:moveTo>
                <a:lnTo>
                  <a:pt x="229270" y="170179"/>
                </a:lnTo>
                <a:lnTo>
                  <a:pt x="229757" y="179069"/>
                </a:lnTo>
                <a:lnTo>
                  <a:pt x="229869" y="195579"/>
                </a:lnTo>
                <a:lnTo>
                  <a:pt x="205882" y="199389"/>
                </a:lnTo>
                <a:lnTo>
                  <a:pt x="244819" y="199389"/>
                </a:lnTo>
                <a:lnTo>
                  <a:pt x="245456" y="194309"/>
                </a:lnTo>
                <a:lnTo>
                  <a:pt x="247117" y="180339"/>
                </a:lnTo>
                <a:lnTo>
                  <a:pt x="247614" y="177329"/>
                </a:lnTo>
                <a:lnTo>
                  <a:pt x="244601" y="176529"/>
                </a:lnTo>
                <a:lnTo>
                  <a:pt x="248132" y="174185"/>
                </a:lnTo>
                <a:lnTo>
                  <a:pt x="249421" y="166369"/>
                </a:lnTo>
                <a:lnTo>
                  <a:pt x="251967" y="158749"/>
                </a:lnTo>
                <a:lnTo>
                  <a:pt x="227758" y="157479"/>
                </a:lnTo>
                <a:close/>
              </a:path>
              <a:path w="632332" h="438929">
                <a:moveTo>
                  <a:pt x="505182" y="138429"/>
                </a:moveTo>
                <a:lnTo>
                  <a:pt x="487044" y="138429"/>
                </a:lnTo>
                <a:lnTo>
                  <a:pt x="509269" y="179069"/>
                </a:lnTo>
                <a:lnTo>
                  <a:pt x="486282" y="191769"/>
                </a:lnTo>
                <a:lnTo>
                  <a:pt x="507174" y="191769"/>
                </a:lnTo>
                <a:lnTo>
                  <a:pt x="544258" y="171449"/>
                </a:lnTo>
                <a:lnTo>
                  <a:pt x="523239" y="171449"/>
                </a:lnTo>
                <a:lnTo>
                  <a:pt x="505182" y="138429"/>
                </a:lnTo>
                <a:close/>
              </a:path>
              <a:path w="632332" h="438929">
                <a:moveTo>
                  <a:pt x="273938" y="100329"/>
                </a:moveTo>
                <a:lnTo>
                  <a:pt x="251870" y="111759"/>
                </a:lnTo>
                <a:lnTo>
                  <a:pt x="264858" y="134619"/>
                </a:lnTo>
                <a:lnTo>
                  <a:pt x="277113" y="154939"/>
                </a:lnTo>
                <a:lnTo>
                  <a:pt x="248132" y="174185"/>
                </a:lnTo>
                <a:lnTo>
                  <a:pt x="247614" y="177329"/>
                </a:lnTo>
                <a:lnTo>
                  <a:pt x="258952" y="180339"/>
                </a:lnTo>
                <a:lnTo>
                  <a:pt x="262889" y="175259"/>
                </a:lnTo>
                <a:lnTo>
                  <a:pt x="283690" y="166369"/>
                </a:lnTo>
                <a:lnTo>
                  <a:pt x="303954" y="166369"/>
                </a:lnTo>
                <a:lnTo>
                  <a:pt x="301676" y="162559"/>
                </a:lnTo>
                <a:lnTo>
                  <a:pt x="296163" y="153669"/>
                </a:lnTo>
                <a:lnTo>
                  <a:pt x="313466" y="142239"/>
                </a:lnTo>
                <a:lnTo>
                  <a:pt x="290052" y="142239"/>
                </a:lnTo>
                <a:lnTo>
                  <a:pt x="283346" y="130809"/>
                </a:lnTo>
                <a:lnTo>
                  <a:pt x="277086" y="120649"/>
                </a:lnTo>
                <a:lnTo>
                  <a:pt x="271271" y="109219"/>
                </a:lnTo>
                <a:lnTo>
                  <a:pt x="273938" y="100329"/>
                </a:lnTo>
                <a:close/>
              </a:path>
              <a:path w="632332" h="438929">
                <a:moveTo>
                  <a:pt x="248132" y="174185"/>
                </a:moveTo>
                <a:lnTo>
                  <a:pt x="244601" y="176529"/>
                </a:lnTo>
                <a:lnTo>
                  <a:pt x="247614" y="177329"/>
                </a:lnTo>
                <a:lnTo>
                  <a:pt x="248132" y="174185"/>
                </a:lnTo>
                <a:close/>
              </a:path>
              <a:path w="632332" h="438929">
                <a:moveTo>
                  <a:pt x="345820" y="137159"/>
                </a:moveTo>
                <a:lnTo>
                  <a:pt x="341502" y="156209"/>
                </a:lnTo>
                <a:lnTo>
                  <a:pt x="309270" y="175259"/>
                </a:lnTo>
                <a:lnTo>
                  <a:pt x="328909" y="175259"/>
                </a:lnTo>
                <a:lnTo>
                  <a:pt x="373252" y="144779"/>
                </a:lnTo>
                <a:lnTo>
                  <a:pt x="345820" y="137159"/>
                </a:lnTo>
                <a:close/>
              </a:path>
              <a:path w="632332" h="438929">
                <a:moveTo>
                  <a:pt x="542115" y="118109"/>
                </a:moveTo>
                <a:lnTo>
                  <a:pt x="524001" y="118109"/>
                </a:lnTo>
                <a:lnTo>
                  <a:pt x="546099" y="158749"/>
                </a:lnTo>
                <a:lnTo>
                  <a:pt x="523239" y="171449"/>
                </a:lnTo>
                <a:lnTo>
                  <a:pt x="544258" y="171449"/>
                </a:lnTo>
                <a:lnTo>
                  <a:pt x="581342" y="151129"/>
                </a:lnTo>
                <a:lnTo>
                  <a:pt x="560069" y="151129"/>
                </a:lnTo>
                <a:lnTo>
                  <a:pt x="542115" y="118109"/>
                </a:lnTo>
                <a:close/>
              </a:path>
              <a:path w="632332" h="438929">
                <a:moveTo>
                  <a:pt x="578157" y="99059"/>
                </a:moveTo>
                <a:lnTo>
                  <a:pt x="559307" y="99059"/>
                </a:lnTo>
                <a:lnTo>
                  <a:pt x="581532" y="139699"/>
                </a:lnTo>
                <a:lnTo>
                  <a:pt x="560069" y="151129"/>
                </a:lnTo>
                <a:lnTo>
                  <a:pt x="581342" y="151129"/>
                </a:lnTo>
                <a:lnTo>
                  <a:pt x="616108" y="132079"/>
                </a:lnTo>
                <a:lnTo>
                  <a:pt x="596264" y="132079"/>
                </a:lnTo>
                <a:lnTo>
                  <a:pt x="578157" y="99059"/>
                </a:lnTo>
                <a:close/>
              </a:path>
              <a:path w="632332" h="438929">
                <a:moveTo>
                  <a:pt x="324103" y="107949"/>
                </a:moveTo>
                <a:lnTo>
                  <a:pt x="322622" y="114299"/>
                </a:lnTo>
                <a:lnTo>
                  <a:pt x="322579" y="118109"/>
                </a:lnTo>
                <a:lnTo>
                  <a:pt x="321656" y="118439"/>
                </a:lnTo>
                <a:lnTo>
                  <a:pt x="319658" y="126999"/>
                </a:lnTo>
                <a:lnTo>
                  <a:pt x="290052" y="142239"/>
                </a:lnTo>
                <a:lnTo>
                  <a:pt x="313466" y="142239"/>
                </a:lnTo>
                <a:lnTo>
                  <a:pt x="351916" y="116839"/>
                </a:lnTo>
                <a:lnTo>
                  <a:pt x="324103" y="107949"/>
                </a:lnTo>
                <a:close/>
              </a:path>
              <a:path w="632332" h="438929">
                <a:moveTo>
                  <a:pt x="515238" y="35559"/>
                </a:moveTo>
                <a:lnTo>
                  <a:pt x="511301" y="48259"/>
                </a:lnTo>
                <a:lnTo>
                  <a:pt x="447928" y="82549"/>
                </a:lnTo>
                <a:lnTo>
                  <a:pt x="434303" y="91439"/>
                </a:lnTo>
                <a:lnTo>
                  <a:pt x="440576" y="101599"/>
                </a:lnTo>
                <a:lnTo>
                  <a:pt x="447638" y="114299"/>
                </a:lnTo>
                <a:lnTo>
                  <a:pt x="453281" y="125729"/>
                </a:lnTo>
                <a:lnTo>
                  <a:pt x="458850" y="138429"/>
                </a:lnTo>
                <a:lnTo>
                  <a:pt x="472185" y="123189"/>
                </a:lnTo>
                <a:lnTo>
                  <a:pt x="469264" y="118109"/>
                </a:lnTo>
                <a:lnTo>
                  <a:pt x="485365" y="109219"/>
                </a:lnTo>
                <a:lnTo>
                  <a:pt x="464565" y="109219"/>
                </a:lnTo>
                <a:lnTo>
                  <a:pt x="454151" y="90169"/>
                </a:lnTo>
                <a:lnTo>
                  <a:pt x="516381" y="57149"/>
                </a:lnTo>
                <a:lnTo>
                  <a:pt x="535882" y="57149"/>
                </a:lnTo>
                <a:lnTo>
                  <a:pt x="532129" y="50799"/>
                </a:lnTo>
                <a:lnTo>
                  <a:pt x="535812" y="43179"/>
                </a:lnTo>
                <a:lnTo>
                  <a:pt x="515238" y="35559"/>
                </a:lnTo>
                <a:close/>
              </a:path>
              <a:path w="632332" h="438929">
                <a:moveTo>
                  <a:pt x="606932" y="113029"/>
                </a:moveTo>
                <a:lnTo>
                  <a:pt x="601852" y="128269"/>
                </a:lnTo>
                <a:lnTo>
                  <a:pt x="596264" y="132079"/>
                </a:lnTo>
                <a:lnTo>
                  <a:pt x="616108" y="132079"/>
                </a:lnTo>
                <a:lnTo>
                  <a:pt x="632332" y="123189"/>
                </a:lnTo>
                <a:lnTo>
                  <a:pt x="606932" y="113029"/>
                </a:lnTo>
                <a:close/>
              </a:path>
              <a:path w="632332" h="438929">
                <a:moveTo>
                  <a:pt x="458342" y="0"/>
                </a:moveTo>
                <a:lnTo>
                  <a:pt x="434161" y="1269"/>
                </a:lnTo>
                <a:lnTo>
                  <a:pt x="432761" y="13969"/>
                </a:lnTo>
                <a:lnTo>
                  <a:pt x="430692" y="25784"/>
                </a:lnTo>
                <a:lnTo>
                  <a:pt x="420588" y="63499"/>
                </a:lnTo>
                <a:lnTo>
                  <a:pt x="398153" y="109219"/>
                </a:lnTo>
                <a:lnTo>
                  <a:pt x="390524" y="120649"/>
                </a:lnTo>
                <a:lnTo>
                  <a:pt x="404345" y="115569"/>
                </a:lnTo>
                <a:lnTo>
                  <a:pt x="419816" y="93979"/>
                </a:lnTo>
                <a:lnTo>
                  <a:pt x="426134" y="83819"/>
                </a:lnTo>
                <a:lnTo>
                  <a:pt x="431539" y="73659"/>
                </a:lnTo>
                <a:lnTo>
                  <a:pt x="434936" y="66089"/>
                </a:lnTo>
                <a:lnTo>
                  <a:pt x="431926" y="64769"/>
                </a:lnTo>
                <a:lnTo>
                  <a:pt x="436624" y="62201"/>
                </a:lnTo>
                <a:lnTo>
                  <a:pt x="440724" y="52069"/>
                </a:lnTo>
                <a:lnTo>
                  <a:pt x="445722" y="40639"/>
                </a:lnTo>
                <a:lnTo>
                  <a:pt x="451399" y="27939"/>
                </a:lnTo>
                <a:lnTo>
                  <a:pt x="458063" y="15239"/>
                </a:lnTo>
                <a:lnTo>
                  <a:pt x="558266" y="15239"/>
                </a:lnTo>
                <a:lnTo>
                  <a:pt x="558952" y="13969"/>
                </a:lnTo>
                <a:lnTo>
                  <a:pt x="490724" y="13969"/>
                </a:lnTo>
                <a:lnTo>
                  <a:pt x="478085" y="12699"/>
                </a:lnTo>
                <a:lnTo>
                  <a:pt x="453643" y="5079"/>
                </a:lnTo>
                <a:lnTo>
                  <a:pt x="458342" y="0"/>
                </a:lnTo>
                <a:close/>
              </a:path>
              <a:path w="632332" h="438929">
                <a:moveTo>
                  <a:pt x="307050" y="93979"/>
                </a:moveTo>
                <a:lnTo>
                  <a:pt x="294464" y="95249"/>
                </a:lnTo>
                <a:lnTo>
                  <a:pt x="276732" y="97789"/>
                </a:lnTo>
                <a:lnTo>
                  <a:pt x="278383" y="104139"/>
                </a:lnTo>
                <a:lnTo>
                  <a:pt x="289652" y="106679"/>
                </a:lnTo>
                <a:lnTo>
                  <a:pt x="302128" y="110489"/>
                </a:lnTo>
                <a:lnTo>
                  <a:pt x="311657" y="115569"/>
                </a:lnTo>
                <a:lnTo>
                  <a:pt x="319023" y="119379"/>
                </a:lnTo>
                <a:lnTo>
                  <a:pt x="321656" y="118439"/>
                </a:lnTo>
                <a:lnTo>
                  <a:pt x="322474" y="114934"/>
                </a:lnTo>
                <a:lnTo>
                  <a:pt x="322262" y="109219"/>
                </a:lnTo>
                <a:lnTo>
                  <a:pt x="321944" y="102869"/>
                </a:lnTo>
                <a:lnTo>
                  <a:pt x="319531" y="97789"/>
                </a:lnTo>
                <a:lnTo>
                  <a:pt x="314516" y="95249"/>
                </a:lnTo>
                <a:lnTo>
                  <a:pt x="307050" y="93979"/>
                </a:lnTo>
                <a:close/>
              </a:path>
              <a:path w="632332" h="438929">
                <a:moveTo>
                  <a:pt x="322474" y="114934"/>
                </a:moveTo>
                <a:lnTo>
                  <a:pt x="321656" y="118439"/>
                </a:lnTo>
                <a:lnTo>
                  <a:pt x="322579" y="118109"/>
                </a:lnTo>
                <a:lnTo>
                  <a:pt x="322474" y="114934"/>
                </a:lnTo>
                <a:close/>
              </a:path>
              <a:path w="632332" h="438929">
                <a:moveTo>
                  <a:pt x="535882" y="57149"/>
                </a:moveTo>
                <a:lnTo>
                  <a:pt x="516381" y="57149"/>
                </a:lnTo>
                <a:lnTo>
                  <a:pt x="526795" y="76199"/>
                </a:lnTo>
                <a:lnTo>
                  <a:pt x="464565" y="109219"/>
                </a:lnTo>
                <a:lnTo>
                  <a:pt x="485365" y="109219"/>
                </a:lnTo>
                <a:lnTo>
                  <a:pt x="531367" y="83819"/>
                </a:lnTo>
                <a:lnTo>
                  <a:pt x="540475" y="83819"/>
                </a:lnTo>
                <a:lnTo>
                  <a:pt x="544577" y="72389"/>
                </a:lnTo>
                <a:lnTo>
                  <a:pt x="538134" y="60959"/>
                </a:lnTo>
                <a:lnTo>
                  <a:pt x="535882" y="57149"/>
                </a:lnTo>
                <a:close/>
              </a:path>
              <a:path w="632332" h="438929">
                <a:moveTo>
                  <a:pt x="540475" y="83819"/>
                </a:moveTo>
                <a:lnTo>
                  <a:pt x="531367" y="83819"/>
                </a:lnTo>
                <a:lnTo>
                  <a:pt x="536828" y="93979"/>
                </a:lnTo>
                <a:lnTo>
                  <a:pt x="540475" y="83819"/>
                </a:lnTo>
                <a:close/>
              </a:path>
              <a:path w="632332" h="438929">
                <a:moveTo>
                  <a:pt x="484501" y="25784"/>
                </a:moveTo>
                <a:lnTo>
                  <a:pt x="480694" y="38099"/>
                </a:lnTo>
                <a:lnTo>
                  <a:pt x="436624" y="62201"/>
                </a:lnTo>
                <a:lnTo>
                  <a:pt x="436098" y="63499"/>
                </a:lnTo>
                <a:lnTo>
                  <a:pt x="434936" y="66089"/>
                </a:lnTo>
                <a:lnTo>
                  <a:pt x="446404" y="71119"/>
                </a:lnTo>
                <a:lnTo>
                  <a:pt x="451865" y="66039"/>
                </a:lnTo>
                <a:lnTo>
                  <a:pt x="457834" y="60959"/>
                </a:lnTo>
                <a:lnTo>
                  <a:pt x="464311" y="58419"/>
                </a:lnTo>
                <a:lnTo>
                  <a:pt x="508126" y="34289"/>
                </a:lnTo>
                <a:lnTo>
                  <a:pt x="492823" y="27563"/>
                </a:lnTo>
                <a:lnTo>
                  <a:pt x="484501" y="25784"/>
                </a:lnTo>
                <a:close/>
              </a:path>
              <a:path w="632332" h="438929">
                <a:moveTo>
                  <a:pt x="436624" y="62201"/>
                </a:moveTo>
                <a:lnTo>
                  <a:pt x="431926" y="64769"/>
                </a:lnTo>
                <a:lnTo>
                  <a:pt x="434936" y="66089"/>
                </a:lnTo>
                <a:lnTo>
                  <a:pt x="436098" y="63499"/>
                </a:lnTo>
                <a:lnTo>
                  <a:pt x="436624" y="62201"/>
                </a:lnTo>
                <a:close/>
              </a:path>
              <a:path w="632332" h="438929">
                <a:moveTo>
                  <a:pt x="556789" y="24129"/>
                </a:moveTo>
                <a:lnTo>
                  <a:pt x="485012" y="24129"/>
                </a:lnTo>
                <a:lnTo>
                  <a:pt x="492823" y="27563"/>
                </a:lnTo>
                <a:lnTo>
                  <a:pt x="494585" y="27939"/>
                </a:lnTo>
                <a:lnTo>
                  <a:pt x="506262" y="29209"/>
                </a:lnTo>
                <a:lnTo>
                  <a:pt x="531061" y="29209"/>
                </a:lnTo>
                <a:lnTo>
                  <a:pt x="543812" y="27939"/>
                </a:lnTo>
                <a:lnTo>
                  <a:pt x="556767" y="25399"/>
                </a:lnTo>
                <a:lnTo>
                  <a:pt x="556789" y="24129"/>
                </a:lnTo>
                <a:close/>
              </a:path>
              <a:path w="632332" h="438929">
                <a:moveTo>
                  <a:pt x="485012" y="24129"/>
                </a:moveTo>
                <a:lnTo>
                  <a:pt x="484501" y="25784"/>
                </a:lnTo>
                <a:lnTo>
                  <a:pt x="492823" y="27563"/>
                </a:lnTo>
                <a:lnTo>
                  <a:pt x="485012" y="24129"/>
                </a:lnTo>
                <a:close/>
              </a:path>
              <a:path w="632332" h="438929">
                <a:moveTo>
                  <a:pt x="558266" y="15239"/>
                </a:moveTo>
                <a:lnTo>
                  <a:pt x="458063" y="15239"/>
                </a:lnTo>
                <a:lnTo>
                  <a:pt x="470553" y="21589"/>
                </a:lnTo>
                <a:lnTo>
                  <a:pt x="482705" y="25399"/>
                </a:lnTo>
                <a:lnTo>
                  <a:pt x="484501" y="25784"/>
                </a:lnTo>
                <a:lnTo>
                  <a:pt x="485012" y="24129"/>
                </a:lnTo>
                <a:lnTo>
                  <a:pt x="556789" y="24129"/>
                </a:lnTo>
                <a:lnTo>
                  <a:pt x="556894" y="17779"/>
                </a:lnTo>
                <a:lnTo>
                  <a:pt x="558266" y="15239"/>
                </a:lnTo>
                <a:close/>
              </a:path>
              <a:path w="632332" h="438929">
                <a:moveTo>
                  <a:pt x="553075" y="5079"/>
                </a:moveTo>
                <a:lnTo>
                  <a:pt x="541117" y="8889"/>
                </a:lnTo>
                <a:lnTo>
                  <a:pt x="529230" y="11429"/>
                </a:lnTo>
                <a:lnTo>
                  <a:pt x="504360" y="13969"/>
                </a:lnTo>
                <a:lnTo>
                  <a:pt x="558952" y="13969"/>
                </a:lnTo>
                <a:lnTo>
                  <a:pt x="560323" y="11429"/>
                </a:lnTo>
                <a:lnTo>
                  <a:pt x="566927" y="6349"/>
                </a:lnTo>
                <a:lnTo>
                  <a:pt x="553075" y="507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7" name="object 37"/>
          <p:cNvSpPr/>
          <p:nvPr/>
        </p:nvSpPr>
        <p:spPr>
          <a:xfrm>
            <a:off x="6265164" y="952500"/>
            <a:ext cx="1525524" cy="1107948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8" name="object 38"/>
          <p:cNvSpPr/>
          <p:nvPr/>
        </p:nvSpPr>
        <p:spPr>
          <a:xfrm>
            <a:off x="6208776" y="1127760"/>
            <a:ext cx="1179576" cy="911351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39" name="object 39"/>
          <p:cNvSpPr/>
          <p:nvPr/>
        </p:nvSpPr>
        <p:spPr>
          <a:xfrm>
            <a:off x="6502019" y="1402478"/>
            <a:ext cx="632332" cy="438894"/>
          </a:xfrm>
          <a:custGeom>
            <a:rect l="l" t="t" r="r" b="b"/>
            <a:pathLst>
              <a:path w="632332" h="438894">
                <a:moveTo>
                  <a:pt x="86960" y="326499"/>
                </a:moveTo>
                <a:lnTo>
                  <a:pt x="68079" y="326499"/>
                </a:lnTo>
                <a:lnTo>
                  <a:pt x="71170" y="337470"/>
                </a:lnTo>
                <a:lnTo>
                  <a:pt x="73519" y="349589"/>
                </a:lnTo>
                <a:lnTo>
                  <a:pt x="75121" y="363219"/>
                </a:lnTo>
                <a:lnTo>
                  <a:pt x="75972" y="378720"/>
                </a:lnTo>
                <a:lnTo>
                  <a:pt x="74470" y="389903"/>
                </a:lnTo>
                <a:lnTo>
                  <a:pt x="71349" y="401520"/>
                </a:lnTo>
                <a:lnTo>
                  <a:pt x="66603" y="413563"/>
                </a:lnTo>
                <a:lnTo>
                  <a:pt x="60188" y="426078"/>
                </a:lnTo>
                <a:lnTo>
                  <a:pt x="52196" y="438894"/>
                </a:lnTo>
                <a:lnTo>
                  <a:pt x="62078" y="438271"/>
                </a:lnTo>
                <a:lnTo>
                  <a:pt x="83984" y="402739"/>
                </a:lnTo>
                <a:lnTo>
                  <a:pt x="92303" y="369507"/>
                </a:lnTo>
                <a:lnTo>
                  <a:pt x="92126" y="357461"/>
                </a:lnTo>
                <a:lnTo>
                  <a:pt x="90892" y="345211"/>
                </a:lnTo>
                <a:lnTo>
                  <a:pt x="88591" y="332698"/>
                </a:lnTo>
                <a:lnTo>
                  <a:pt x="86960" y="326499"/>
                </a:lnTo>
                <a:close/>
              </a:path>
              <a:path w="632332" h="438894">
                <a:moveTo>
                  <a:pt x="143705" y="302995"/>
                </a:moveTo>
                <a:lnTo>
                  <a:pt x="123667" y="302995"/>
                </a:lnTo>
                <a:lnTo>
                  <a:pt x="131210" y="319297"/>
                </a:lnTo>
                <a:lnTo>
                  <a:pt x="137208" y="332754"/>
                </a:lnTo>
                <a:lnTo>
                  <a:pt x="141589" y="343194"/>
                </a:lnTo>
                <a:lnTo>
                  <a:pt x="144418" y="350781"/>
                </a:lnTo>
                <a:lnTo>
                  <a:pt x="145669" y="355455"/>
                </a:lnTo>
                <a:lnTo>
                  <a:pt x="146685" y="361805"/>
                </a:lnTo>
                <a:lnTo>
                  <a:pt x="145669" y="365869"/>
                </a:lnTo>
                <a:lnTo>
                  <a:pt x="140561" y="368873"/>
                </a:lnTo>
                <a:lnTo>
                  <a:pt x="130703" y="372897"/>
                </a:lnTo>
                <a:lnTo>
                  <a:pt x="114173" y="378696"/>
                </a:lnTo>
                <a:lnTo>
                  <a:pt x="129799" y="384305"/>
                </a:lnTo>
                <a:lnTo>
                  <a:pt x="141990" y="385701"/>
                </a:lnTo>
                <a:lnTo>
                  <a:pt x="151563" y="390616"/>
                </a:lnTo>
                <a:lnTo>
                  <a:pt x="159315" y="380102"/>
                </a:lnTo>
                <a:lnTo>
                  <a:pt x="163675" y="368677"/>
                </a:lnTo>
                <a:lnTo>
                  <a:pt x="164439" y="357461"/>
                </a:lnTo>
                <a:lnTo>
                  <a:pt x="164524" y="355455"/>
                </a:lnTo>
                <a:lnTo>
                  <a:pt x="162777" y="348296"/>
                </a:lnTo>
                <a:lnTo>
                  <a:pt x="159599" y="338955"/>
                </a:lnTo>
                <a:lnTo>
                  <a:pt x="155029" y="327597"/>
                </a:lnTo>
                <a:lnTo>
                  <a:pt x="148993" y="314067"/>
                </a:lnTo>
                <a:lnTo>
                  <a:pt x="143705" y="302995"/>
                </a:lnTo>
                <a:close/>
              </a:path>
              <a:path w="632332" h="438894">
                <a:moveTo>
                  <a:pt x="12700" y="235567"/>
                </a:moveTo>
                <a:lnTo>
                  <a:pt x="15543" y="281414"/>
                </a:lnTo>
                <a:lnTo>
                  <a:pt x="15445" y="287507"/>
                </a:lnTo>
                <a:lnTo>
                  <a:pt x="11063" y="326499"/>
                </a:lnTo>
                <a:lnTo>
                  <a:pt x="0" y="363075"/>
                </a:lnTo>
                <a:lnTo>
                  <a:pt x="9552" y="359783"/>
                </a:lnTo>
                <a:lnTo>
                  <a:pt x="15320" y="349086"/>
                </a:lnTo>
                <a:lnTo>
                  <a:pt x="20316" y="338023"/>
                </a:lnTo>
                <a:lnTo>
                  <a:pt x="23816" y="328432"/>
                </a:lnTo>
                <a:lnTo>
                  <a:pt x="22606" y="327896"/>
                </a:lnTo>
                <a:lnTo>
                  <a:pt x="24360" y="326940"/>
                </a:lnTo>
                <a:lnTo>
                  <a:pt x="32828" y="287419"/>
                </a:lnTo>
                <a:lnTo>
                  <a:pt x="34686" y="248745"/>
                </a:lnTo>
                <a:lnTo>
                  <a:pt x="39497" y="239758"/>
                </a:lnTo>
                <a:lnTo>
                  <a:pt x="12700" y="235567"/>
                </a:lnTo>
                <a:close/>
              </a:path>
              <a:path w="632332" h="438894">
                <a:moveTo>
                  <a:pt x="115697" y="266174"/>
                </a:moveTo>
                <a:lnTo>
                  <a:pt x="111379" y="279509"/>
                </a:lnTo>
                <a:lnTo>
                  <a:pt x="24360" y="326940"/>
                </a:lnTo>
                <a:lnTo>
                  <a:pt x="23816" y="328432"/>
                </a:lnTo>
                <a:lnTo>
                  <a:pt x="35814" y="333738"/>
                </a:lnTo>
                <a:lnTo>
                  <a:pt x="43053" y="327896"/>
                </a:lnTo>
                <a:lnTo>
                  <a:pt x="68079" y="326499"/>
                </a:lnTo>
                <a:lnTo>
                  <a:pt x="86960" y="326499"/>
                </a:lnTo>
                <a:lnTo>
                  <a:pt x="85273" y="320084"/>
                </a:lnTo>
                <a:lnTo>
                  <a:pt x="80899" y="307195"/>
                </a:lnTo>
                <a:lnTo>
                  <a:pt x="123667" y="302995"/>
                </a:lnTo>
                <a:lnTo>
                  <a:pt x="143705" y="302995"/>
                </a:lnTo>
                <a:lnTo>
                  <a:pt x="141713" y="298826"/>
                </a:lnTo>
                <a:lnTo>
                  <a:pt x="132969" y="281414"/>
                </a:lnTo>
                <a:lnTo>
                  <a:pt x="136271" y="272651"/>
                </a:lnTo>
                <a:lnTo>
                  <a:pt x="115697" y="266174"/>
                </a:lnTo>
                <a:close/>
              </a:path>
              <a:path w="632332" h="438894">
                <a:moveTo>
                  <a:pt x="24360" y="326940"/>
                </a:moveTo>
                <a:lnTo>
                  <a:pt x="22606" y="327896"/>
                </a:lnTo>
                <a:lnTo>
                  <a:pt x="23816" y="328432"/>
                </a:lnTo>
                <a:lnTo>
                  <a:pt x="24360" y="326940"/>
                </a:lnTo>
                <a:close/>
              </a:path>
              <a:path w="632332" h="438894">
                <a:moveTo>
                  <a:pt x="72644" y="209024"/>
                </a:moveTo>
                <a:lnTo>
                  <a:pt x="54252" y="217900"/>
                </a:lnTo>
                <a:lnTo>
                  <a:pt x="63089" y="227755"/>
                </a:lnTo>
                <a:lnTo>
                  <a:pt x="72293" y="236671"/>
                </a:lnTo>
                <a:lnTo>
                  <a:pt x="113952" y="263231"/>
                </a:lnTo>
                <a:lnTo>
                  <a:pt x="164719" y="271508"/>
                </a:lnTo>
                <a:lnTo>
                  <a:pt x="164973" y="263888"/>
                </a:lnTo>
                <a:lnTo>
                  <a:pt x="169037" y="257284"/>
                </a:lnTo>
                <a:lnTo>
                  <a:pt x="176657" y="251696"/>
                </a:lnTo>
                <a:lnTo>
                  <a:pt x="170618" y="250225"/>
                </a:lnTo>
                <a:lnTo>
                  <a:pt x="141325" y="250225"/>
                </a:lnTo>
                <a:lnTo>
                  <a:pt x="127841" y="248745"/>
                </a:lnTo>
                <a:lnTo>
                  <a:pt x="90132" y="234648"/>
                </a:lnTo>
                <a:lnTo>
                  <a:pt x="69215" y="217279"/>
                </a:lnTo>
                <a:lnTo>
                  <a:pt x="72644" y="209024"/>
                </a:lnTo>
                <a:close/>
              </a:path>
              <a:path w="632332" h="438894">
                <a:moveTo>
                  <a:pt x="164166" y="248653"/>
                </a:moveTo>
                <a:lnTo>
                  <a:pt x="153288" y="250154"/>
                </a:lnTo>
                <a:lnTo>
                  <a:pt x="141325" y="250225"/>
                </a:lnTo>
                <a:lnTo>
                  <a:pt x="170618" y="250225"/>
                </a:lnTo>
                <a:lnTo>
                  <a:pt x="164166" y="248653"/>
                </a:lnTo>
                <a:close/>
              </a:path>
              <a:path w="632332" h="438894">
                <a:moveTo>
                  <a:pt x="299235" y="250189"/>
                </a:moveTo>
                <a:lnTo>
                  <a:pt x="277575" y="267969"/>
                </a:lnTo>
                <a:lnTo>
                  <a:pt x="261134" y="281939"/>
                </a:lnTo>
                <a:lnTo>
                  <a:pt x="242290" y="295909"/>
                </a:lnTo>
                <a:lnTo>
                  <a:pt x="230378" y="306069"/>
                </a:lnTo>
                <a:lnTo>
                  <a:pt x="252069" y="313689"/>
                </a:lnTo>
                <a:lnTo>
                  <a:pt x="258741" y="304799"/>
                </a:lnTo>
                <a:lnTo>
                  <a:pt x="270503" y="292099"/>
                </a:lnTo>
                <a:lnTo>
                  <a:pt x="277692" y="284479"/>
                </a:lnTo>
                <a:lnTo>
                  <a:pt x="286407" y="274319"/>
                </a:lnTo>
                <a:lnTo>
                  <a:pt x="296632" y="264159"/>
                </a:lnTo>
                <a:lnTo>
                  <a:pt x="308356" y="252729"/>
                </a:lnTo>
                <a:lnTo>
                  <a:pt x="299235" y="250189"/>
                </a:lnTo>
                <a:close/>
              </a:path>
              <a:path w="632332" h="438894">
                <a:moveTo>
                  <a:pt x="329914" y="203199"/>
                </a:moveTo>
                <a:lnTo>
                  <a:pt x="308375" y="203199"/>
                </a:lnTo>
                <a:lnTo>
                  <a:pt x="316238" y="213359"/>
                </a:lnTo>
                <a:lnTo>
                  <a:pt x="324525" y="223519"/>
                </a:lnTo>
                <a:lnTo>
                  <a:pt x="333220" y="232409"/>
                </a:lnTo>
                <a:lnTo>
                  <a:pt x="328179" y="243839"/>
                </a:lnTo>
                <a:lnTo>
                  <a:pt x="322442" y="255269"/>
                </a:lnTo>
                <a:lnTo>
                  <a:pt x="316013" y="265429"/>
                </a:lnTo>
                <a:lnTo>
                  <a:pt x="308895" y="276859"/>
                </a:lnTo>
                <a:lnTo>
                  <a:pt x="301092" y="287019"/>
                </a:lnTo>
                <a:lnTo>
                  <a:pt x="292608" y="297179"/>
                </a:lnTo>
                <a:lnTo>
                  <a:pt x="301980" y="298449"/>
                </a:lnTo>
                <a:lnTo>
                  <a:pt x="310373" y="289559"/>
                </a:lnTo>
                <a:lnTo>
                  <a:pt x="318533" y="280669"/>
                </a:lnTo>
                <a:lnTo>
                  <a:pt x="326915" y="271779"/>
                </a:lnTo>
                <a:lnTo>
                  <a:pt x="335974" y="260349"/>
                </a:lnTo>
                <a:lnTo>
                  <a:pt x="344438" y="251459"/>
                </a:lnTo>
                <a:lnTo>
                  <a:pt x="356038" y="242569"/>
                </a:lnTo>
                <a:lnTo>
                  <a:pt x="426000" y="242569"/>
                </a:lnTo>
                <a:lnTo>
                  <a:pt x="426847" y="240029"/>
                </a:lnTo>
                <a:lnTo>
                  <a:pt x="419691" y="234949"/>
                </a:lnTo>
                <a:lnTo>
                  <a:pt x="417460" y="232409"/>
                </a:lnTo>
                <a:lnTo>
                  <a:pt x="390724" y="232409"/>
                </a:lnTo>
                <a:lnTo>
                  <a:pt x="379182" y="231139"/>
                </a:lnTo>
                <a:lnTo>
                  <a:pt x="367231" y="227329"/>
                </a:lnTo>
                <a:lnTo>
                  <a:pt x="355113" y="218439"/>
                </a:lnTo>
                <a:lnTo>
                  <a:pt x="356913" y="213359"/>
                </a:lnTo>
                <a:lnTo>
                  <a:pt x="340257" y="213359"/>
                </a:lnTo>
                <a:lnTo>
                  <a:pt x="332946" y="207009"/>
                </a:lnTo>
                <a:lnTo>
                  <a:pt x="329914" y="203199"/>
                </a:lnTo>
                <a:close/>
              </a:path>
              <a:path w="632332" h="438894">
                <a:moveTo>
                  <a:pt x="243942" y="205739"/>
                </a:moveTo>
                <a:lnTo>
                  <a:pt x="230903" y="205739"/>
                </a:lnTo>
                <a:lnTo>
                  <a:pt x="227235" y="228599"/>
                </a:lnTo>
                <a:lnTo>
                  <a:pt x="224600" y="243839"/>
                </a:lnTo>
                <a:lnTo>
                  <a:pt x="220381" y="256539"/>
                </a:lnTo>
                <a:lnTo>
                  <a:pt x="214629" y="265429"/>
                </a:lnTo>
                <a:lnTo>
                  <a:pt x="240017" y="273049"/>
                </a:lnTo>
                <a:lnTo>
                  <a:pt x="247264" y="261619"/>
                </a:lnTo>
                <a:lnTo>
                  <a:pt x="255086" y="252729"/>
                </a:lnTo>
                <a:lnTo>
                  <a:pt x="262197" y="245109"/>
                </a:lnTo>
                <a:lnTo>
                  <a:pt x="241447" y="245109"/>
                </a:lnTo>
                <a:lnTo>
                  <a:pt x="237464" y="243839"/>
                </a:lnTo>
                <a:lnTo>
                  <a:pt x="239725" y="232409"/>
                </a:lnTo>
                <a:lnTo>
                  <a:pt x="241761" y="219709"/>
                </a:lnTo>
                <a:lnTo>
                  <a:pt x="243626" y="208279"/>
                </a:lnTo>
                <a:lnTo>
                  <a:pt x="243942" y="205739"/>
                </a:lnTo>
                <a:close/>
              </a:path>
              <a:path w="632332" h="438894">
                <a:moveTo>
                  <a:pt x="426000" y="242569"/>
                </a:moveTo>
                <a:lnTo>
                  <a:pt x="356038" y="242569"/>
                </a:lnTo>
                <a:lnTo>
                  <a:pt x="367687" y="246379"/>
                </a:lnTo>
                <a:lnTo>
                  <a:pt x="380001" y="248919"/>
                </a:lnTo>
                <a:lnTo>
                  <a:pt x="393666" y="250189"/>
                </a:lnTo>
                <a:lnTo>
                  <a:pt x="406941" y="248919"/>
                </a:lnTo>
                <a:lnTo>
                  <a:pt x="417830" y="246379"/>
                </a:lnTo>
                <a:lnTo>
                  <a:pt x="425577" y="243839"/>
                </a:lnTo>
                <a:lnTo>
                  <a:pt x="426000" y="242569"/>
                </a:lnTo>
                <a:close/>
              </a:path>
              <a:path w="632332" h="438894">
                <a:moveTo>
                  <a:pt x="273362" y="222249"/>
                </a:moveTo>
                <a:lnTo>
                  <a:pt x="259544" y="233679"/>
                </a:lnTo>
                <a:lnTo>
                  <a:pt x="248857" y="241299"/>
                </a:lnTo>
                <a:lnTo>
                  <a:pt x="241447" y="245109"/>
                </a:lnTo>
                <a:lnTo>
                  <a:pt x="262197" y="245109"/>
                </a:lnTo>
                <a:lnTo>
                  <a:pt x="271317" y="236219"/>
                </a:lnTo>
                <a:lnTo>
                  <a:pt x="282448" y="224789"/>
                </a:lnTo>
                <a:lnTo>
                  <a:pt x="273362" y="222249"/>
                </a:lnTo>
                <a:close/>
              </a:path>
              <a:path w="632332" h="438894">
                <a:moveTo>
                  <a:pt x="187325" y="137159"/>
                </a:moveTo>
                <a:lnTo>
                  <a:pt x="187557" y="138429"/>
                </a:lnTo>
                <a:lnTo>
                  <a:pt x="189876" y="148589"/>
                </a:lnTo>
                <a:lnTo>
                  <a:pt x="191665" y="160019"/>
                </a:lnTo>
                <a:lnTo>
                  <a:pt x="192896" y="171449"/>
                </a:lnTo>
                <a:lnTo>
                  <a:pt x="193483" y="184149"/>
                </a:lnTo>
                <a:lnTo>
                  <a:pt x="193574" y="200659"/>
                </a:lnTo>
                <a:lnTo>
                  <a:pt x="190925" y="214629"/>
                </a:lnTo>
                <a:lnTo>
                  <a:pt x="185928" y="222249"/>
                </a:lnTo>
                <a:lnTo>
                  <a:pt x="205994" y="234949"/>
                </a:lnTo>
                <a:lnTo>
                  <a:pt x="209676" y="226059"/>
                </a:lnTo>
                <a:lnTo>
                  <a:pt x="213995" y="219709"/>
                </a:lnTo>
                <a:lnTo>
                  <a:pt x="228092" y="205739"/>
                </a:lnTo>
                <a:lnTo>
                  <a:pt x="243942" y="205739"/>
                </a:lnTo>
                <a:lnTo>
                  <a:pt x="244893" y="198119"/>
                </a:lnTo>
                <a:lnTo>
                  <a:pt x="205850" y="198119"/>
                </a:lnTo>
                <a:lnTo>
                  <a:pt x="207878" y="185419"/>
                </a:lnTo>
                <a:lnTo>
                  <a:pt x="209036" y="172719"/>
                </a:lnTo>
                <a:lnTo>
                  <a:pt x="209221" y="166369"/>
                </a:lnTo>
                <a:lnTo>
                  <a:pt x="209126" y="158749"/>
                </a:lnTo>
                <a:lnTo>
                  <a:pt x="208915" y="152399"/>
                </a:lnTo>
                <a:lnTo>
                  <a:pt x="210439" y="144779"/>
                </a:lnTo>
                <a:lnTo>
                  <a:pt x="213868" y="139699"/>
                </a:lnTo>
                <a:lnTo>
                  <a:pt x="187325" y="137159"/>
                </a:lnTo>
                <a:close/>
              </a:path>
              <a:path w="632332" h="438894">
                <a:moveTo>
                  <a:pt x="393700" y="187959"/>
                </a:moveTo>
                <a:lnTo>
                  <a:pt x="385318" y="189229"/>
                </a:lnTo>
                <a:lnTo>
                  <a:pt x="390724" y="232409"/>
                </a:lnTo>
                <a:lnTo>
                  <a:pt x="417460" y="232409"/>
                </a:lnTo>
                <a:lnTo>
                  <a:pt x="412999" y="227329"/>
                </a:lnTo>
                <a:lnTo>
                  <a:pt x="404937" y="212089"/>
                </a:lnTo>
                <a:lnTo>
                  <a:pt x="399730" y="200659"/>
                </a:lnTo>
                <a:lnTo>
                  <a:pt x="393700" y="187959"/>
                </a:lnTo>
                <a:close/>
              </a:path>
              <a:path w="632332" h="438894">
                <a:moveTo>
                  <a:pt x="303916" y="166369"/>
                </a:moveTo>
                <a:lnTo>
                  <a:pt x="283690" y="166369"/>
                </a:lnTo>
                <a:lnTo>
                  <a:pt x="290863" y="177799"/>
                </a:lnTo>
                <a:lnTo>
                  <a:pt x="296672" y="187959"/>
                </a:lnTo>
                <a:lnTo>
                  <a:pt x="254000" y="217169"/>
                </a:lnTo>
                <a:lnTo>
                  <a:pt x="269748" y="220979"/>
                </a:lnTo>
                <a:lnTo>
                  <a:pt x="275082" y="213359"/>
                </a:lnTo>
                <a:lnTo>
                  <a:pt x="308375" y="203199"/>
                </a:lnTo>
                <a:lnTo>
                  <a:pt x="329914" y="203199"/>
                </a:lnTo>
                <a:lnTo>
                  <a:pt x="324861" y="196849"/>
                </a:lnTo>
                <a:lnTo>
                  <a:pt x="315976" y="184149"/>
                </a:lnTo>
                <a:lnTo>
                  <a:pt x="328909" y="175259"/>
                </a:lnTo>
                <a:lnTo>
                  <a:pt x="309202" y="175259"/>
                </a:lnTo>
                <a:lnTo>
                  <a:pt x="303916" y="166369"/>
                </a:lnTo>
                <a:close/>
              </a:path>
              <a:path w="632332" h="438894">
                <a:moveTo>
                  <a:pt x="559308" y="76199"/>
                </a:moveTo>
                <a:lnTo>
                  <a:pt x="554990" y="90169"/>
                </a:lnTo>
                <a:lnTo>
                  <a:pt x="457834" y="143509"/>
                </a:lnTo>
                <a:lnTo>
                  <a:pt x="440325" y="143509"/>
                </a:lnTo>
                <a:lnTo>
                  <a:pt x="444684" y="151129"/>
                </a:lnTo>
                <a:lnTo>
                  <a:pt x="449980" y="160019"/>
                </a:lnTo>
                <a:lnTo>
                  <a:pt x="456219" y="171449"/>
                </a:lnTo>
                <a:lnTo>
                  <a:pt x="463407" y="184149"/>
                </a:lnTo>
                <a:lnTo>
                  <a:pt x="471551" y="199389"/>
                </a:lnTo>
                <a:lnTo>
                  <a:pt x="442341" y="215899"/>
                </a:lnTo>
                <a:lnTo>
                  <a:pt x="456819" y="220979"/>
                </a:lnTo>
                <a:lnTo>
                  <a:pt x="462280" y="217169"/>
                </a:lnTo>
                <a:lnTo>
                  <a:pt x="468248" y="212089"/>
                </a:lnTo>
                <a:lnTo>
                  <a:pt x="474726" y="208279"/>
                </a:lnTo>
                <a:lnTo>
                  <a:pt x="505306" y="191769"/>
                </a:lnTo>
                <a:lnTo>
                  <a:pt x="486283" y="191769"/>
                </a:lnTo>
                <a:lnTo>
                  <a:pt x="464058" y="151129"/>
                </a:lnTo>
                <a:lnTo>
                  <a:pt x="487045" y="138429"/>
                </a:lnTo>
                <a:lnTo>
                  <a:pt x="505158" y="138429"/>
                </a:lnTo>
                <a:lnTo>
                  <a:pt x="501015" y="130809"/>
                </a:lnTo>
                <a:lnTo>
                  <a:pt x="524002" y="118109"/>
                </a:lnTo>
                <a:lnTo>
                  <a:pt x="542012" y="118109"/>
                </a:lnTo>
                <a:lnTo>
                  <a:pt x="537845" y="110489"/>
                </a:lnTo>
                <a:lnTo>
                  <a:pt x="559308" y="99059"/>
                </a:lnTo>
                <a:lnTo>
                  <a:pt x="578136" y="99059"/>
                </a:lnTo>
                <a:lnTo>
                  <a:pt x="574675" y="92709"/>
                </a:lnTo>
                <a:lnTo>
                  <a:pt x="578739" y="82549"/>
                </a:lnTo>
                <a:lnTo>
                  <a:pt x="559308" y="76199"/>
                </a:lnTo>
                <a:close/>
              </a:path>
              <a:path w="632332" h="438894">
                <a:moveTo>
                  <a:pt x="374777" y="176529"/>
                </a:moveTo>
                <a:lnTo>
                  <a:pt x="347457" y="176529"/>
                </a:lnTo>
                <a:lnTo>
                  <a:pt x="345850" y="190499"/>
                </a:lnTo>
                <a:lnTo>
                  <a:pt x="343459" y="201929"/>
                </a:lnTo>
                <a:lnTo>
                  <a:pt x="340257" y="213359"/>
                </a:lnTo>
                <a:lnTo>
                  <a:pt x="356913" y="213359"/>
                </a:lnTo>
                <a:lnTo>
                  <a:pt x="359163" y="207009"/>
                </a:lnTo>
                <a:lnTo>
                  <a:pt x="363196" y="194309"/>
                </a:lnTo>
                <a:lnTo>
                  <a:pt x="367157" y="182879"/>
                </a:lnTo>
                <a:lnTo>
                  <a:pt x="374777" y="176529"/>
                </a:lnTo>
                <a:close/>
              </a:path>
              <a:path w="632332" h="438894">
                <a:moveTo>
                  <a:pt x="227739" y="157479"/>
                </a:moveTo>
                <a:lnTo>
                  <a:pt x="229175" y="170179"/>
                </a:lnTo>
                <a:lnTo>
                  <a:pt x="229642" y="179069"/>
                </a:lnTo>
                <a:lnTo>
                  <a:pt x="229743" y="194309"/>
                </a:lnTo>
                <a:lnTo>
                  <a:pt x="205850" y="198119"/>
                </a:lnTo>
                <a:lnTo>
                  <a:pt x="244893" y="198119"/>
                </a:lnTo>
                <a:lnTo>
                  <a:pt x="245369" y="194309"/>
                </a:lnTo>
                <a:lnTo>
                  <a:pt x="247043" y="179069"/>
                </a:lnTo>
                <a:lnTo>
                  <a:pt x="247368" y="177264"/>
                </a:lnTo>
                <a:lnTo>
                  <a:pt x="244602" y="176529"/>
                </a:lnTo>
                <a:lnTo>
                  <a:pt x="247897" y="174333"/>
                </a:lnTo>
                <a:lnTo>
                  <a:pt x="249332" y="166369"/>
                </a:lnTo>
                <a:lnTo>
                  <a:pt x="251968" y="158749"/>
                </a:lnTo>
                <a:lnTo>
                  <a:pt x="227739" y="157479"/>
                </a:lnTo>
                <a:close/>
              </a:path>
              <a:path w="632332" h="438894">
                <a:moveTo>
                  <a:pt x="505158" y="138429"/>
                </a:moveTo>
                <a:lnTo>
                  <a:pt x="487045" y="138429"/>
                </a:lnTo>
                <a:lnTo>
                  <a:pt x="509143" y="179069"/>
                </a:lnTo>
                <a:lnTo>
                  <a:pt x="486283" y="191769"/>
                </a:lnTo>
                <a:lnTo>
                  <a:pt x="505306" y="191769"/>
                </a:lnTo>
                <a:lnTo>
                  <a:pt x="542943" y="171449"/>
                </a:lnTo>
                <a:lnTo>
                  <a:pt x="523113" y="171449"/>
                </a:lnTo>
                <a:lnTo>
                  <a:pt x="505158" y="138429"/>
                </a:lnTo>
                <a:close/>
              </a:path>
              <a:path w="632332" h="438894">
                <a:moveTo>
                  <a:pt x="273812" y="100329"/>
                </a:moveTo>
                <a:lnTo>
                  <a:pt x="251795" y="111759"/>
                </a:lnTo>
                <a:lnTo>
                  <a:pt x="276987" y="154939"/>
                </a:lnTo>
                <a:lnTo>
                  <a:pt x="247897" y="174333"/>
                </a:lnTo>
                <a:lnTo>
                  <a:pt x="247368" y="177264"/>
                </a:lnTo>
                <a:lnTo>
                  <a:pt x="258953" y="180339"/>
                </a:lnTo>
                <a:lnTo>
                  <a:pt x="262890" y="175259"/>
                </a:lnTo>
                <a:lnTo>
                  <a:pt x="283690" y="166369"/>
                </a:lnTo>
                <a:lnTo>
                  <a:pt x="303916" y="166369"/>
                </a:lnTo>
                <a:lnTo>
                  <a:pt x="301650" y="162559"/>
                </a:lnTo>
                <a:lnTo>
                  <a:pt x="296164" y="153669"/>
                </a:lnTo>
                <a:lnTo>
                  <a:pt x="313466" y="142239"/>
                </a:lnTo>
                <a:lnTo>
                  <a:pt x="289972" y="142239"/>
                </a:lnTo>
                <a:lnTo>
                  <a:pt x="283221" y="130809"/>
                </a:lnTo>
                <a:lnTo>
                  <a:pt x="276988" y="119379"/>
                </a:lnTo>
                <a:lnTo>
                  <a:pt x="271272" y="109219"/>
                </a:lnTo>
                <a:lnTo>
                  <a:pt x="273812" y="100329"/>
                </a:lnTo>
                <a:close/>
              </a:path>
              <a:path w="632332" h="438894">
                <a:moveTo>
                  <a:pt x="247897" y="174333"/>
                </a:moveTo>
                <a:lnTo>
                  <a:pt x="244602" y="176529"/>
                </a:lnTo>
                <a:lnTo>
                  <a:pt x="247368" y="177264"/>
                </a:lnTo>
                <a:lnTo>
                  <a:pt x="247897" y="174333"/>
                </a:lnTo>
                <a:close/>
              </a:path>
              <a:path w="632332" h="438894">
                <a:moveTo>
                  <a:pt x="345821" y="137159"/>
                </a:moveTo>
                <a:lnTo>
                  <a:pt x="341503" y="156209"/>
                </a:lnTo>
                <a:lnTo>
                  <a:pt x="309202" y="175259"/>
                </a:lnTo>
                <a:lnTo>
                  <a:pt x="328909" y="175259"/>
                </a:lnTo>
                <a:lnTo>
                  <a:pt x="373253" y="144779"/>
                </a:lnTo>
                <a:lnTo>
                  <a:pt x="345821" y="137159"/>
                </a:lnTo>
                <a:close/>
              </a:path>
              <a:path w="632332" h="438894">
                <a:moveTo>
                  <a:pt x="542012" y="118109"/>
                </a:moveTo>
                <a:lnTo>
                  <a:pt x="524002" y="118109"/>
                </a:lnTo>
                <a:lnTo>
                  <a:pt x="546100" y="158749"/>
                </a:lnTo>
                <a:lnTo>
                  <a:pt x="523113" y="171449"/>
                </a:lnTo>
                <a:lnTo>
                  <a:pt x="542943" y="171449"/>
                </a:lnTo>
                <a:lnTo>
                  <a:pt x="580581" y="151129"/>
                </a:lnTo>
                <a:lnTo>
                  <a:pt x="560070" y="151129"/>
                </a:lnTo>
                <a:lnTo>
                  <a:pt x="542012" y="118109"/>
                </a:lnTo>
                <a:close/>
              </a:path>
              <a:path w="632332" h="438894">
                <a:moveTo>
                  <a:pt x="578136" y="99059"/>
                </a:moveTo>
                <a:lnTo>
                  <a:pt x="559308" y="99059"/>
                </a:lnTo>
                <a:lnTo>
                  <a:pt x="581533" y="139699"/>
                </a:lnTo>
                <a:lnTo>
                  <a:pt x="560070" y="151129"/>
                </a:lnTo>
                <a:lnTo>
                  <a:pt x="580581" y="151129"/>
                </a:lnTo>
                <a:lnTo>
                  <a:pt x="615866" y="132079"/>
                </a:lnTo>
                <a:lnTo>
                  <a:pt x="596138" y="132079"/>
                </a:lnTo>
                <a:lnTo>
                  <a:pt x="578136" y="99059"/>
                </a:lnTo>
                <a:close/>
              </a:path>
              <a:path w="632332" h="438894">
                <a:moveTo>
                  <a:pt x="323977" y="107949"/>
                </a:moveTo>
                <a:lnTo>
                  <a:pt x="322537" y="114299"/>
                </a:lnTo>
                <a:lnTo>
                  <a:pt x="322453" y="115569"/>
                </a:lnTo>
                <a:lnTo>
                  <a:pt x="322580" y="118109"/>
                </a:lnTo>
                <a:lnTo>
                  <a:pt x="321594" y="118462"/>
                </a:lnTo>
                <a:lnTo>
                  <a:pt x="319659" y="126999"/>
                </a:lnTo>
                <a:lnTo>
                  <a:pt x="289972" y="142239"/>
                </a:lnTo>
                <a:lnTo>
                  <a:pt x="313466" y="142239"/>
                </a:lnTo>
                <a:lnTo>
                  <a:pt x="351917" y="116839"/>
                </a:lnTo>
                <a:lnTo>
                  <a:pt x="323977" y="107949"/>
                </a:lnTo>
                <a:close/>
              </a:path>
              <a:path w="632332" h="438894">
                <a:moveTo>
                  <a:pt x="515112" y="35559"/>
                </a:moveTo>
                <a:lnTo>
                  <a:pt x="511175" y="48259"/>
                </a:lnTo>
                <a:lnTo>
                  <a:pt x="447929" y="82549"/>
                </a:lnTo>
                <a:lnTo>
                  <a:pt x="434276" y="91439"/>
                </a:lnTo>
                <a:lnTo>
                  <a:pt x="440516" y="101599"/>
                </a:lnTo>
                <a:lnTo>
                  <a:pt x="447626" y="114299"/>
                </a:lnTo>
                <a:lnTo>
                  <a:pt x="458851" y="137159"/>
                </a:lnTo>
                <a:lnTo>
                  <a:pt x="472186" y="123189"/>
                </a:lnTo>
                <a:lnTo>
                  <a:pt x="469138" y="118109"/>
                </a:lnTo>
                <a:lnTo>
                  <a:pt x="485271" y="109219"/>
                </a:lnTo>
                <a:lnTo>
                  <a:pt x="464566" y="109219"/>
                </a:lnTo>
                <a:lnTo>
                  <a:pt x="454152" y="90169"/>
                </a:lnTo>
                <a:lnTo>
                  <a:pt x="516255" y="55879"/>
                </a:lnTo>
                <a:lnTo>
                  <a:pt x="535087" y="55879"/>
                </a:lnTo>
                <a:lnTo>
                  <a:pt x="532130" y="50799"/>
                </a:lnTo>
                <a:lnTo>
                  <a:pt x="535813" y="43179"/>
                </a:lnTo>
                <a:lnTo>
                  <a:pt x="515112" y="35559"/>
                </a:lnTo>
                <a:close/>
              </a:path>
              <a:path w="632332" h="438894">
                <a:moveTo>
                  <a:pt x="606806" y="113029"/>
                </a:moveTo>
                <a:lnTo>
                  <a:pt x="601853" y="128269"/>
                </a:lnTo>
                <a:lnTo>
                  <a:pt x="596138" y="132079"/>
                </a:lnTo>
                <a:lnTo>
                  <a:pt x="615866" y="132079"/>
                </a:lnTo>
                <a:lnTo>
                  <a:pt x="632333" y="123189"/>
                </a:lnTo>
                <a:lnTo>
                  <a:pt x="606806" y="113029"/>
                </a:lnTo>
                <a:close/>
              </a:path>
              <a:path w="632332" h="438894">
                <a:moveTo>
                  <a:pt x="458343" y="0"/>
                </a:moveTo>
                <a:lnTo>
                  <a:pt x="434159" y="1269"/>
                </a:lnTo>
                <a:lnTo>
                  <a:pt x="432741" y="13969"/>
                </a:lnTo>
                <a:lnTo>
                  <a:pt x="430730" y="25399"/>
                </a:lnTo>
                <a:lnTo>
                  <a:pt x="420588" y="63499"/>
                </a:lnTo>
                <a:lnTo>
                  <a:pt x="398153" y="109219"/>
                </a:lnTo>
                <a:lnTo>
                  <a:pt x="390525" y="120649"/>
                </a:lnTo>
                <a:lnTo>
                  <a:pt x="404289" y="115569"/>
                </a:lnTo>
                <a:lnTo>
                  <a:pt x="419775" y="93979"/>
                </a:lnTo>
                <a:lnTo>
                  <a:pt x="426117" y="83819"/>
                </a:lnTo>
                <a:lnTo>
                  <a:pt x="431533" y="73659"/>
                </a:lnTo>
                <a:lnTo>
                  <a:pt x="434919" y="66094"/>
                </a:lnTo>
                <a:lnTo>
                  <a:pt x="431927" y="64769"/>
                </a:lnTo>
                <a:lnTo>
                  <a:pt x="436596" y="62216"/>
                </a:lnTo>
                <a:lnTo>
                  <a:pt x="440680" y="52069"/>
                </a:lnTo>
                <a:lnTo>
                  <a:pt x="445655" y="40639"/>
                </a:lnTo>
                <a:lnTo>
                  <a:pt x="451329" y="27939"/>
                </a:lnTo>
                <a:lnTo>
                  <a:pt x="458023" y="15239"/>
                </a:lnTo>
                <a:lnTo>
                  <a:pt x="558266" y="15239"/>
                </a:lnTo>
                <a:lnTo>
                  <a:pt x="558952" y="13969"/>
                </a:lnTo>
                <a:lnTo>
                  <a:pt x="490724" y="13969"/>
                </a:lnTo>
                <a:lnTo>
                  <a:pt x="478085" y="12699"/>
                </a:lnTo>
                <a:lnTo>
                  <a:pt x="453644" y="5079"/>
                </a:lnTo>
                <a:lnTo>
                  <a:pt x="458343" y="0"/>
                </a:lnTo>
                <a:close/>
              </a:path>
              <a:path w="632332" h="438894">
                <a:moveTo>
                  <a:pt x="307050" y="93979"/>
                </a:moveTo>
                <a:lnTo>
                  <a:pt x="294464" y="95249"/>
                </a:lnTo>
                <a:lnTo>
                  <a:pt x="276733" y="97789"/>
                </a:lnTo>
                <a:lnTo>
                  <a:pt x="278384" y="104139"/>
                </a:lnTo>
                <a:lnTo>
                  <a:pt x="289652" y="106679"/>
                </a:lnTo>
                <a:lnTo>
                  <a:pt x="302128" y="110489"/>
                </a:lnTo>
                <a:lnTo>
                  <a:pt x="311658" y="115569"/>
                </a:lnTo>
                <a:lnTo>
                  <a:pt x="319024" y="119379"/>
                </a:lnTo>
                <a:lnTo>
                  <a:pt x="321594" y="118462"/>
                </a:lnTo>
                <a:lnTo>
                  <a:pt x="322416" y="114835"/>
                </a:lnTo>
                <a:lnTo>
                  <a:pt x="322156" y="109219"/>
                </a:lnTo>
                <a:lnTo>
                  <a:pt x="321945" y="102869"/>
                </a:lnTo>
                <a:lnTo>
                  <a:pt x="319532" y="97789"/>
                </a:lnTo>
                <a:lnTo>
                  <a:pt x="314516" y="95249"/>
                </a:lnTo>
                <a:lnTo>
                  <a:pt x="307050" y="93979"/>
                </a:lnTo>
                <a:close/>
              </a:path>
              <a:path w="632332" h="438894">
                <a:moveTo>
                  <a:pt x="322416" y="114835"/>
                </a:moveTo>
                <a:lnTo>
                  <a:pt x="321594" y="118462"/>
                </a:lnTo>
                <a:lnTo>
                  <a:pt x="322580" y="118109"/>
                </a:lnTo>
                <a:lnTo>
                  <a:pt x="322416" y="114835"/>
                </a:lnTo>
                <a:close/>
              </a:path>
              <a:path w="632332" h="438894">
                <a:moveTo>
                  <a:pt x="535087" y="55879"/>
                </a:moveTo>
                <a:lnTo>
                  <a:pt x="516255" y="55879"/>
                </a:lnTo>
                <a:lnTo>
                  <a:pt x="526669" y="76199"/>
                </a:lnTo>
                <a:lnTo>
                  <a:pt x="464566" y="109219"/>
                </a:lnTo>
                <a:lnTo>
                  <a:pt x="485271" y="109219"/>
                </a:lnTo>
                <a:lnTo>
                  <a:pt x="531368" y="83819"/>
                </a:lnTo>
                <a:lnTo>
                  <a:pt x="540442" y="83819"/>
                </a:lnTo>
                <a:lnTo>
                  <a:pt x="544508" y="72389"/>
                </a:lnTo>
                <a:lnTo>
                  <a:pt x="538044" y="60959"/>
                </a:lnTo>
                <a:lnTo>
                  <a:pt x="535087" y="55879"/>
                </a:lnTo>
                <a:close/>
              </a:path>
              <a:path w="632332" h="438894">
                <a:moveTo>
                  <a:pt x="540442" y="83819"/>
                </a:moveTo>
                <a:lnTo>
                  <a:pt x="531368" y="83819"/>
                </a:lnTo>
                <a:lnTo>
                  <a:pt x="536829" y="93979"/>
                </a:lnTo>
                <a:lnTo>
                  <a:pt x="540442" y="83819"/>
                </a:lnTo>
                <a:close/>
              </a:path>
              <a:path w="632332" h="438894">
                <a:moveTo>
                  <a:pt x="484496" y="25802"/>
                </a:moveTo>
                <a:lnTo>
                  <a:pt x="480695" y="38099"/>
                </a:lnTo>
                <a:lnTo>
                  <a:pt x="436596" y="62216"/>
                </a:lnTo>
                <a:lnTo>
                  <a:pt x="436080" y="63499"/>
                </a:lnTo>
                <a:lnTo>
                  <a:pt x="434919" y="66094"/>
                </a:lnTo>
                <a:lnTo>
                  <a:pt x="446278" y="71119"/>
                </a:lnTo>
                <a:lnTo>
                  <a:pt x="451866" y="66039"/>
                </a:lnTo>
                <a:lnTo>
                  <a:pt x="457834" y="60959"/>
                </a:lnTo>
                <a:lnTo>
                  <a:pt x="464312" y="58419"/>
                </a:lnTo>
                <a:lnTo>
                  <a:pt x="508127" y="34289"/>
                </a:lnTo>
                <a:lnTo>
                  <a:pt x="492889" y="27592"/>
                </a:lnTo>
                <a:lnTo>
                  <a:pt x="484496" y="25802"/>
                </a:lnTo>
                <a:close/>
              </a:path>
              <a:path w="632332" h="438894">
                <a:moveTo>
                  <a:pt x="436596" y="62216"/>
                </a:moveTo>
                <a:lnTo>
                  <a:pt x="431927" y="64769"/>
                </a:lnTo>
                <a:lnTo>
                  <a:pt x="434919" y="66094"/>
                </a:lnTo>
                <a:lnTo>
                  <a:pt x="436080" y="63499"/>
                </a:lnTo>
                <a:lnTo>
                  <a:pt x="436596" y="62216"/>
                </a:lnTo>
                <a:close/>
              </a:path>
              <a:path w="632332" h="438894">
                <a:moveTo>
                  <a:pt x="556789" y="24129"/>
                </a:moveTo>
                <a:lnTo>
                  <a:pt x="485013" y="24129"/>
                </a:lnTo>
                <a:lnTo>
                  <a:pt x="492889" y="27592"/>
                </a:lnTo>
                <a:lnTo>
                  <a:pt x="494520" y="27939"/>
                </a:lnTo>
                <a:lnTo>
                  <a:pt x="506262" y="29209"/>
                </a:lnTo>
                <a:lnTo>
                  <a:pt x="531012" y="29209"/>
                </a:lnTo>
                <a:lnTo>
                  <a:pt x="543758" y="27939"/>
                </a:lnTo>
                <a:lnTo>
                  <a:pt x="556768" y="25399"/>
                </a:lnTo>
                <a:lnTo>
                  <a:pt x="556789" y="24129"/>
                </a:lnTo>
                <a:close/>
              </a:path>
              <a:path w="632332" h="438894">
                <a:moveTo>
                  <a:pt x="485013" y="24129"/>
                </a:moveTo>
                <a:lnTo>
                  <a:pt x="484496" y="25802"/>
                </a:lnTo>
                <a:lnTo>
                  <a:pt x="492889" y="27592"/>
                </a:lnTo>
                <a:lnTo>
                  <a:pt x="485013" y="24129"/>
                </a:lnTo>
                <a:close/>
              </a:path>
              <a:path w="632332" h="438894">
                <a:moveTo>
                  <a:pt x="558266" y="15239"/>
                </a:moveTo>
                <a:lnTo>
                  <a:pt x="458023" y="15239"/>
                </a:lnTo>
                <a:lnTo>
                  <a:pt x="470467" y="21589"/>
                </a:lnTo>
                <a:lnTo>
                  <a:pt x="482611" y="25399"/>
                </a:lnTo>
                <a:lnTo>
                  <a:pt x="484496" y="25802"/>
                </a:lnTo>
                <a:lnTo>
                  <a:pt x="485013" y="24129"/>
                </a:lnTo>
                <a:lnTo>
                  <a:pt x="556789" y="24129"/>
                </a:lnTo>
                <a:lnTo>
                  <a:pt x="556895" y="17779"/>
                </a:lnTo>
                <a:lnTo>
                  <a:pt x="558266" y="15239"/>
                </a:lnTo>
                <a:close/>
              </a:path>
              <a:path w="632332" h="438894">
                <a:moveTo>
                  <a:pt x="553027" y="5079"/>
                </a:moveTo>
                <a:lnTo>
                  <a:pt x="541034" y="8889"/>
                </a:lnTo>
                <a:lnTo>
                  <a:pt x="529134" y="11429"/>
                </a:lnTo>
                <a:lnTo>
                  <a:pt x="504306" y="13969"/>
                </a:lnTo>
                <a:lnTo>
                  <a:pt x="558952" y="13969"/>
                </a:lnTo>
                <a:lnTo>
                  <a:pt x="560324" y="11429"/>
                </a:lnTo>
                <a:lnTo>
                  <a:pt x="566928" y="6349"/>
                </a:lnTo>
                <a:lnTo>
                  <a:pt x="553027" y="507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3047" y="272669"/>
            <a:ext cx="3604260" cy="5568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500" spc="10" smtClean="0">
                <a:solidFill>
                  <a:srgbClr val="990000"/>
                </a:solidFill>
                <a:latin typeface="华文细黑"/>
                <a:cs typeface="华文细黑"/>
              </a:rPr>
              <a:t>O</a:t>
            </a:r>
            <a:r>
              <a:rPr sz="3500" spc="5" smtClean="0">
                <a:solidFill>
                  <a:srgbClr val="990000"/>
                </a:solidFill>
                <a:latin typeface="华文细黑"/>
                <a:cs typeface="华文细黑"/>
              </a:rPr>
              <a:t>N</a:t>
            </a:r>
            <a:r>
              <a:rPr sz="3500" spc="15" smtClean="0">
                <a:solidFill>
                  <a:srgbClr val="990000"/>
                </a:solidFill>
                <a:latin typeface="华文细黑"/>
                <a:cs typeface="华文细黑"/>
              </a:rPr>
              <a:t>T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使用注</a:t>
            </a:r>
            <a:r>
              <a:rPr sz="3500" spc="-15" smtClean="0">
                <a:solidFill>
                  <a:srgbClr val="990000"/>
                </a:solidFill>
                <a:latin typeface="华文细黑"/>
                <a:cs typeface="华文细黑"/>
              </a:rPr>
              <a:t>意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事项</a:t>
            </a:r>
            <a:endParaRPr sz="3500">
              <a:latin typeface="华文细黑"/>
              <a:cs typeface="华文细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21640" y="1439926"/>
            <a:ext cx="11170920" cy="19386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pc="1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pc="0" smtClean="0">
                <a:latin typeface="华文细黑"/>
                <a:cs typeface="华文细黑"/>
              </a:rPr>
              <a:t>请使用产品配套的附件以及厂商推荐的配件，例如电源适配器、电池等。</a:t>
            </a:r>
            <a:endParaRPr sz="1800">
              <a:latin typeface="华文细黑"/>
              <a:cs typeface="华文细黑"/>
            </a:endParaRPr>
          </a:p>
          <a:p>
            <a:pPr>
              <a:lnSpc>
                <a:spcPts val="1000"/>
              </a:lnSpc>
              <a:spcBef>
                <a:spcPts val="79"/>
              </a:spcBef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800" spc="1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pc="0" smtClean="0">
                <a:latin typeface="华文细黑"/>
                <a:cs typeface="华文细黑"/>
              </a:rPr>
              <a:t>设备供电电压必须满足设备的输入电压要</a:t>
            </a:r>
            <a:r>
              <a:rPr sz="1800" spc="5" smtClean="0">
                <a:latin typeface="华文细黑"/>
                <a:cs typeface="华文细黑"/>
              </a:rPr>
              <a:t>求</a:t>
            </a:r>
            <a:r>
              <a:rPr sz="1800" spc="0" smtClean="0">
                <a:latin typeface="华文细黑"/>
                <a:cs typeface="华文细黑"/>
              </a:rPr>
              <a:t>（100</a:t>
            </a:r>
            <a:r>
              <a:rPr sz="1800" spc="-10" smtClean="0">
                <a:latin typeface="华文细黑"/>
                <a:cs typeface="华文细黑"/>
              </a:rPr>
              <a:t>V</a:t>
            </a:r>
            <a:r>
              <a:rPr sz="1800" spc="0" smtClean="0">
                <a:latin typeface="华文细黑"/>
                <a:cs typeface="华文细黑"/>
              </a:rPr>
              <a:t>~240</a:t>
            </a:r>
            <a:r>
              <a:rPr sz="1800" spc="-5" smtClean="0">
                <a:latin typeface="华文细黑"/>
                <a:cs typeface="华文细黑"/>
              </a:rPr>
              <a:t>V</a:t>
            </a:r>
            <a:r>
              <a:rPr sz="1800" spc="0" smtClean="0">
                <a:latin typeface="华文细黑"/>
                <a:cs typeface="华文细黑"/>
              </a:rPr>
              <a:t>）。</a:t>
            </a:r>
            <a:endParaRPr sz="1800">
              <a:latin typeface="华文细黑"/>
              <a:cs typeface="华文细黑"/>
            </a:endParaRPr>
          </a:p>
          <a:p>
            <a:pPr>
              <a:lnSpc>
                <a:spcPts val="1000"/>
              </a:lnSpc>
              <a:spcBef>
                <a:spcPts val="79"/>
              </a:spcBef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800" spc="1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pc="0" smtClean="0">
                <a:latin typeface="华文细黑"/>
                <a:cs typeface="华文细黑"/>
              </a:rPr>
              <a:t>雷电天气请断开设备电源，拔出连接在设备上的所有线缆，如电源线、光纤和网线等，以免设备遭雷击损坏。</a:t>
            </a:r>
            <a:endParaRPr sz="1800">
              <a:latin typeface="华文细黑"/>
              <a:cs typeface="华文细黑"/>
            </a:endParaRPr>
          </a:p>
          <a:p>
            <a:pPr>
              <a:lnSpc>
                <a:spcPts val="1000"/>
              </a:lnSpc>
              <a:spcBef>
                <a:spcPts val="82"/>
              </a:spcBef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800" spc="5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pc="-5" smtClean="0">
                <a:latin typeface="华文细黑"/>
                <a:cs typeface="华文细黑"/>
              </a:rPr>
              <a:t>请勿让水或其他液体流进设备。若有液体意外流入设备，请立即断开电源，拔出连接在设备上的所有线</a:t>
            </a:r>
            <a:r>
              <a:rPr sz="1800" spc="5" smtClean="0">
                <a:latin typeface="华文细黑"/>
                <a:cs typeface="华文细黑"/>
              </a:rPr>
              <a:t>缆</a:t>
            </a:r>
            <a:r>
              <a:rPr sz="1800" spc="0" smtClean="0">
                <a:latin typeface="华文细黑"/>
                <a:cs typeface="华文细黑"/>
              </a:rPr>
              <a:t>。</a:t>
            </a:r>
            <a:endParaRPr sz="1800">
              <a:latin typeface="华文细黑"/>
              <a:cs typeface="华文细黑"/>
            </a:endParaRPr>
          </a:p>
          <a:p>
            <a:pPr>
              <a:lnSpc>
                <a:spcPts val="1000"/>
              </a:lnSpc>
              <a:spcBef>
                <a:spcPts val="79"/>
              </a:spcBef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1800" spc="1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pc="0" smtClean="0">
                <a:latin typeface="华文细黑"/>
                <a:cs typeface="华文细黑"/>
              </a:rPr>
              <a:t>请勿踩踏、拉扯或过度弯折设备线缆</a:t>
            </a:r>
            <a:r>
              <a:rPr sz="1800" spc="5" smtClean="0">
                <a:latin typeface="华文细黑"/>
                <a:cs typeface="华文细黑"/>
              </a:rPr>
              <a:t>，</a:t>
            </a:r>
            <a:r>
              <a:rPr sz="1800" spc="0" smtClean="0">
                <a:latin typeface="华文细黑"/>
                <a:cs typeface="华文细黑"/>
              </a:rPr>
              <a:t>特别是光纤，以免引起设备故障。</a:t>
            </a:r>
            <a:endParaRPr sz="1800">
              <a:latin typeface="华文细黑"/>
              <a:cs typeface="华文细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74775" y="1147318"/>
            <a:ext cx="9178290" cy="4117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 indent="0">
              <a:lnSpc>
                <a:spcPct val="120000"/>
              </a:lnSpc>
            </a:pPr>
            <a:r>
              <a:rPr sz="1800" spc="5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pc="-5" smtClean="0">
                <a:latin typeface="华文细黑"/>
                <a:cs typeface="华文细黑"/>
              </a:rPr>
              <a:t>根据</a:t>
            </a:r>
            <a:r>
              <a:rPr sz="1800" spc="-10" smtClean="0">
                <a:latin typeface="华文细黑"/>
                <a:cs typeface="华文细黑"/>
              </a:rPr>
              <a:t>O</a:t>
            </a:r>
            <a:r>
              <a:rPr sz="1800" spc="0" smtClean="0">
                <a:latin typeface="华文细黑"/>
                <a:cs typeface="华文细黑"/>
              </a:rPr>
              <a:t>N</a:t>
            </a:r>
            <a:r>
              <a:rPr sz="1800" spc="-5" smtClean="0">
                <a:latin typeface="华文细黑"/>
                <a:cs typeface="华文细黑"/>
              </a:rPr>
              <a:t>T研发人员统计，</a:t>
            </a:r>
            <a:r>
              <a:rPr sz="1800" spc="-10" smtClean="0">
                <a:latin typeface="华文细黑"/>
                <a:cs typeface="华文细黑"/>
              </a:rPr>
              <a:t>O</a:t>
            </a:r>
            <a:r>
              <a:rPr sz="1800" spc="0" smtClean="0">
                <a:latin typeface="华文细黑"/>
                <a:cs typeface="华文细黑"/>
              </a:rPr>
              <a:t>N</a:t>
            </a:r>
            <a:r>
              <a:rPr sz="1800" spc="-5" smtClean="0">
                <a:latin typeface="华文细黑"/>
                <a:cs typeface="华文细黑"/>
              </a:rPr>
              <a:t>T硬件故障</a:t>
            </a:r>
            <a:r>
              <a:rPr sz="1800" spc="0" smtClean="0">
                <a:latin typeface="华文细黑"/>
                <a:cs typeface="华文细黑"/>
              </a:rPr>
              <a:t>中</a:t>
            </a:r>
            <a:r>
              <a:rPr sz="1800" spc="-5" smtClean="0">
                <a:latin typeface="华文细黑"/>
                <a:cs typeface="华文细黑"/>
              </a:rPr>
              <a:t>60%以上是由于安装不规范，导致</a:t>
            </a:r>
            <a:r>
              <a:rPr sz="1800" spc="-10" smtClean="0">
                <a:latin typeface="华文细黑"/>
                <a:cs typeface="华文细黑"/>
              </a:rPr>
              <a:t>O</a:t>
            </a:r>
            <a:r>
              <a:rPr sz="1800" spc="0" smtClean="0">
                <a:latin typeface="华文细黑"/>
                <a:cs typeface="华文细黑"/>
              </a:rPr>
              <a:t>N</a:t>
            </a:r>
            <a:r>
              <a:rPr sz="1800" spc="-5" smtClean="0">
                <a:latin typeface="华文细黑"/>
                <a:cs typeface="华文细黑"/>
              </a:rPr>
              <a:t>T的运行环 </a:t>
            </a:r>
            <a:r>
              <a:rPr sz="1800" spc="0" smtClean="0">
                <a:latin typeface="华文细黑"/>
                <a:cs typeface="华文细黑"/>
              </a:rPr>
              <a:t>境超过了产品设计要求。从中国多省现场调研情况来看</a:t>
            </a:r>
            <a:r>
              <a:rPr sz="1800" spc="5" smtClean="0">
                <a:latin typeface="华文细黑"/>
                <a:cs typeface="华文细黑"/>
              </a:rPr>
              <a:t>，</a:t>
            </a:r>
            <a:r>
              <a:rPr sz="1800" spc="0" smtClean="0">
                <a:latin typeface="华文细黑"/>
                <a:cs typeface="华文细黑"/>
              </a:rPr>
              <a:t>ON</a:t>
            </a:r>
            <a:r>
              <a:rPr sz="1800" spc="-5" smtClean="0">
                <a:latin typeface="华文细黑"/>
                <a:cs typeface="华文细黑"/>
              </a:rPr>
              <a:t>T</a:t>
            </a:r>
            <a:r>
              <a:rPr sz="1800" spc="0" smtClean="0">
                <a:latin typeface="华文细黑"/>
                <a:cs typeface="华文细黑"/>
              </a:rPr>
              <a:t>安装规范的核心包括下面三个 方面：</a:t>
            </a:r>
            <a:endParaRPr sz="1800">
              <a:latin typeface="华文细黑"/>
              <a:cs typeface="华文细黑"/>
            </a:endParaRPr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200"/>
              </a:lnSpc>
              <a:spcBef>
                <a:spcPts val="44"/>
              </a:spcBef>
            </a:pPr>
            <a:endParaRPr sz="1200"/>
          </a:p>
          <a:p>
            <a:pPr marR="1186815" algn="ctr">
              <a:lnSpc>
                <a:spcPct val="100000"/>
              </a:lnSpc>
            </a:pPr>
            <a:r>
              <a:rPr sz="36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3600" smtClean="0">
                <a:latin typeface="华文细黑"/>
                <a:cs typeface="华文细黑"/>
              </a:rPr>
              <a:t>1</a:t>
            </a:r>
            <a:r>
              <a:rPr sz="3600" spc="-5" smtClean="0">
                <a:latin typeface="华文细黑"/>
                <a:cs typeface="华文细黑"/>
              </a:rPr>
              <a:t> </a:t>
            </a:r>
            <a:r>
              <a:rPr sz="3600" spc="10" smtClean="0">
                <a:latin typeface="华文细黑"/>
                <a:cs typeface="华文细黑"/>
              </a:rPr>
              <a:t>防雷</a:t>
            </a:r>
            <a:endParaRPr sz="3600">
              <a:latin typeface="华文细黑"/>
              <a:cs typeface="华文细黑"/>
            </a:endParaRPr>
          </a:p>
          <a:p>
            <a:pPr>
              <a:lnSpc>
                <a:spcPts val="600"/>
              </a:lnSpc>
              <a:spcBef>
                <a:spcPts val="19"/>
              </a:spcBef>
            </a:pPr>
            <a:endParaRPr sz="6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 marR="1186815" algn="ctr">
              <a:lnSpc>
                <a:spcPct val="100000"/>
              </a:lnSpc>
            </a:pPr>
            <a:r>
              <a:rPr sz="36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3600" smtClean="0">
                <a:latin typeface="华文细黑"/>
                <a:cs typeface="华文细黑"/>
              </a:rPr>
              <a:t>2</a:t>
            </a:r>
            <a:r>
              <a:rPr sz="3600" spc="-5" smtClean="0">
                <a:latin typeface="华文细黑"/>
                <a:cs typeface="华文细黑"/>
              </a:rPr>
              <a:t> </a:t>
            </a:r>
            <a:r>
              <a:rPr sz="3600" spc="10" smtClean="0">
                <a:latin typeface="华文细黑"/>
                <a:cs typeface="华文细黑"/>
              </a:rPr>
              <a:t>防水</a:t>
            </a:r>
            <a:endParaRPr sz="3600">
              <a:latin typeface="华文细黑"/>
              <a:cs typeface="华文细黑"/>
            </a:endParaRPr>
          </a:p>
          <a:p>
            <a:pPr>
              <a:lnSpc>
                <a:spcPts val="600"/>
              </a:lnSpc>
              <a:spcBef>
                <a:spcPts val="33"/>
              </a:spcBef>
            </a:pPr>
            <a:endParaRPr sz="6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 marR="1186815" algn="ctr">
              <a:lnSpc>
                <a:spcPct val="100000"/>
              </a:lnSpc>
            </a:pPr>
            <a:r>
              <a:rPr sz="36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3600" smtClean="0">
                <a:latin typeface="华文细黑"/>
                <a:cs typeface="华文细黑"/>
              </a:rPr>
              <a:t>3</a:t>
            </a:r>
            <a:r>
              <a:rPr sz="3600" spc="-5" smtClean="0">
                <a:latin typeface="华文细黑"/>
                <a:cs typeface="华文细黑"/>
              </a:rPr>
              <a:t> </a:t>
            </a:r>
            <a:r>
              <a:rPr sz="3600" spc="10" smtClean="0">
                <a:latin typeface="华文细黑"/>
                <a:cs typeface="华文细黑"/>
              </a:rPr>
              <a:t>散热</a:t>
            </a:r>
            <a:endParaRPr sz="3600">
              <a:latin typeface="华文细黑"/>
              <a:cs typeface="华文细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3047" y="272669"/>
            <a:ext cx="3604260" cy="5441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500" spc="10" smtClean="0">
                <a:solidFill>
                  <a:srgbClr val="990000"/>
                </a:solidFill>
                <a:latin typeface="华文细黑"/>
                <a:cs typeface="华文细黑"/>
              </a:rPr>
              <a:t>O</a:t>
            </a:r>
            <a:r>
              <a:rPr sz="3500" spc="5" smtClean="0">
                <a:solidFill>
                  <a:srgbClr val="990000"/>
                </a:solidFill>
                <a:latin typeface="华文细黑"/>
                <a:cs typeface="华文细黑"/>
              </a:rPr>
              <a:t>N</a:t>
            </a:r>
            <a:r>
              <a:rPr sz="3500" spc="15" smtClean="0">
                <a:solidFill>
                  <a:srgbClr val="990000"/>
                </a:solidFill>
                <a:latin typeface="华文细黑"/>
                <a:cs typeface="华文细黑"/>
              </a:rPr>
              <a:t>T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安装规</a:t>
            </a:r>
            <a:r>
              <a:rPr sz="3500" spc="-15" smtClean="0">
                <a:solidFill>
                  <a:srgbClr val="990000"/>
                </a:solidFill>
                <a:latin typeface="华文细黑"/>
                <a:cs typeface="华文细黑"/>
              </a:rPr>
              <a:t>范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简介</a:t>
            </a:r>
            <a:endParaRPr sz="3500">
              <a:latin typeface="华文细黑"/>
              <a:cs typeface="华文细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90396" y="5438546"/>
            <a:ext cx="7529830" cy="2927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pc="1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pc="0" smtClean="0">
                <a:latin typeface="华文细黑"/>
                <a:cs typeface="华文细黑"/>
              </a:rPr>
              <a:t>ON</a:t>
            </a:r>
            <a:r>
              <a:rPr sz="1800" spc="-10" smtClean="0">
                <a:latin typeface="华文细黑"/>
                <a:cs typeface="华文细黑"/>
              </a:rPr>
              <a:t>T</a:t>
            </a:r>
            <a:r>
              <a:rPr sz="1800" spc="0" smtClean="0">
                <a:latin typeface="华文细黑"/>
                <a:cs typeface="华文细黑"/>
              </a:rPr>
              <a:t>的标准安装环境是室内挂墙或放在桌面上</a:t>
            </a:r>
            <a:r>
              <a:rPr sz="1800" spc="-45" smtClean="0">
                <a:latin typeface="华文细黑"/>
                <a:cs typeface="华文细黑"/>
              </a:rPr>
              <a:t>，</a:t>
            </a:r>
            <a:r>
              <a:rPr sz="1800" spc="0" smtClean="0">
                <a:solidFill>
                  <a:srgbClr val="FF0000"/>
                </a:solidFill>
                <a:latin typeface="华文细黑"/>
                <a:cs typeface="华文细黑"/>
              </a:rPr>
              <a:t>严禁</a:t>
            </a:r>
            <a:r>
              <a:rPr sz="1800" spc="-10" smtClean="0">
                <a:solidFill>
                  <a:srgbClr val="FF0000"/>
                </a:solidFill>
                <a:latin typeface="华文细黑"/>
                <a:cs typeface="华文细黑"/>
              </a:rPr>
              <a:t>将</a:t>
            </a:r>
            <a:r>
              <a:rPr sz="1800" spc="0" smtClean="0">
                <a:solidFill>
                  <a:srgbClr val="FF0000"/>
                </a:solidFill>
                <a:latin typeface="华文细黑"/>
                <a:cs typeface="华文细黑"/>
              </a:rPr>
              <a:t>ON</a:t>
            </a:r>
            <a:r>
              <a:rPr sz="1800" spc="-10" smtClean="0">
                <a:solidFill>
                  <a:srgbClr val="FF0000"/>
                </a:solidFill>
                <a:latin typeface="华文细黑"/>
                <a:cs typeface="华文细黑"/>
              </a:rPr>
              <a:t>T</a:t>
            </a:r>
            <a:r>
              <a:rPr sz="1800" spc="0" smtClean="0">
                <a:solidFill>
                  <a:srgbClr val="FF0000"/>
                </a:solidFill>
                <a:latin typeface="华文细黑"/>
                <a:cs typeface="华文细黑"/>
              </a:rPr>
              <a:t>放置在户</a:t>
            </a:r>
            <a:r>
              <a:rPr sz="1800" spc="-10" smtClean="0">
                <a:solidFill>
                  <a:srgbClr val="FF0000"/>
                </a:solidFill>
                <a:latin typeface="华文细黑"/>
                <a:cs typeface="华文细黑"/>
              </a:rPr>
              <a:t>外</a:t>
            </a:r>
            <a:r>
              <a:rPr sz="1800" spc="0" smtClean="0">
                <a:latin typeface="华文细黑"/>
                <a:cs typeface="华文细黑"/>
              </a:rPr>
              <a:t>。</a:t>
            </a:r>
            <a:endParaRPr sz="1800">
              <a:latin typeface="华文细黑"/>
              <a:cs typeface="华文细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15632" y="980694"/>
            <a:ext cx="4417695" cy="389928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6116065" y="980694"/>
            <a:ext cx="5828157" cy="352844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03047" y="272669"/>
            <a:ext cx="2715895" cy="5568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500" spc="10" smtClean="0">
                <a:solidFill>
                  <a:srgbClr val="990000"/>
                </a:solidFill>
                <a:latin typeface="华文细黑"/>
                <a:cs typeface="华文细黑"/>
              </a:rPr>
              <a:t>O</a:t>
            </a:r>
            <a:r>
              <a:rPr sz="3500" spc="5" smtClean="0">
                <a:solidFill>
                  <a:srgbClr val="990000"/>
                </a:solidFill>
                <a:latin typeface="华文细黑"/>
                <a:cs typeface="华文细黑"/>
              </a:rPr>
              <a:t>N</a:t>
            </a:r>
            <a:r>
              <a:rPr sz="3500" spc="15" smtClean="0">
                <a:solidFill>
                  <a:srgbClr val="990000"/>
                </a:solidFill>
                <a:latin typeface="华文细黑"/>
                <a:cs typeface="华文细黑"/>
              </a:rPr>
              <a:t>T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安装场景</a:t>
            </a:r>
            <a:endParaRPr sz="3500">
              <a:latin typeface="华文细黑"/>
              <a:cs typeface="华文细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0336" y="900938"/>
            <a:ext cx="5397500" cy="95123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800" spc="1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pc="0" smtClean="0">
                <a:latin typeface="华文细黑"/>
                <a:cs typeface="华文细黑"/>
              </a:rPr>
              <a:t>ON</a:t>
            </a:r>
            <a:r>
              <a:rPr sz="1800" spc="-5" smtClean="0">
                <a:latin typeface="华文细黑"/>
                <a:cs typeface="华文细黑"/>
              </a:rPr>
              <a:t>T</a:t>
            </a:r>
            <a:r>
              <a:rPr sz="1800" spc="0" smtClean="0">
                <a:latin typeface="华文细黑"/>
                <a:cs typeface="华文细黑"/>
              </a:rPr>
              <a:t>引雷路径有两条：</a:t>
            </a:r>
            <a:endParaRPr sz="1800">
              <a:latin typeface="华文细黑"/>
              <a:cs typeface="华文细黑"/>
            </a:endParaRPr>
          </a:p>
          <a:p>
            <a:pPr marL="12700">
              <a:lnSpc>
                <a:spcPct val="100000"/>
              </a:lnSpc>
              <a:spcBef>
                <a:spcPts val="430"/>
              </a:spcBef>
              <a:tabLst>
                <a:tab pos="354965"/>
              </a:tabLst>
            </a:pPr>
            <a:r>
              <a:rPr sz="1800" spc="-5" smtClean="0">
                <a:solidFill>
                  <a:srgbClr val="CC9900"/>
                </a:solidFill>
                <a:latin typeface="华文细黑"/>
                <a:cs typeface="华文细黑"/>
              </a:rPr>
              <a:t>1</a:t>
            </a:r>
            <a:r>
              <a:rPr sz="1800" spc="0" smtClean="0">
                <a:solidFill>
                  <a:srgbClr val="CC9900"/>
                </a:solidFill>
                <a:latin typeface="华文细黑"/>
                <a:cs typeface="华文细黑"/>
              </a:rPr>
              <a:t>.	</a:t>
            </a:r>
            <a:r>
              <a:rPr sz="1800" spc="0" smtClean="0">
                <a:latin typeface="华文细黑"/>
                <a:cs typeface="华文细黑"/>
              </a:rPr>
              <a:t>雷电感应到架空的光缆吊线钢丝上。</a:t>
            </a:r>
            <a:endParaRPr sz="1800">
              <a:latin typeface="华文细黑"/>
              <a:cs typeface="华文细黑"/>
            </a:endParaRPr>
          </a:p>
          <a:p>
            <a:pPr marL="12700">
              <a:lnSpc>
                <a:spcPct val="100000"/>
              </a:lnSpc>
              <a:spcBef>
                <a:spcPts val="430"/>
              </a:spcBef>
              <a:tabLst>
                <a:tab pos="354965"/>
              </a:tabLst>
            </a:pPr>
            <a:r>
              <a:rPr sz="1800" spc="-5" smtClean="0">
                <a:solidFill>
                  <a:srgbClr val="CC9900"/>
                </a:solidFill>
                <a:latin typeface="华文细黑"/>
                <a:cs typeface="华文细黑"/>
              </a:rPr>
              <a:t>2</a:t>
            </a:r>
            <a:r>
              <a:rPr sz="1800" spc="0" smtClean="0">
                <a:solidFill>
                  <a:srgbClr val="CC9900"/>
                </a:solidFill>
                <a:latin typeface="华文细黑"/>
                <a:cs typeface="华文细黑"/>
              </a:rPr>
              <a:t>.	</a:t>
            </a:r>
            <a:r>
              <a:rPr sz="1800" spc="0" smtClean="0">
                <a:latin typeface="华文细黑"/>
                <a:cs typeface="华文细黑"/>
              </a:rPr>
              <a:t>雷电感应到户外走线的用户线（电话线和网线）。</a:t>
            </a:r>
            <a:endParaRPr sz="1800">
              <a:latin typeface="华文细黑"/>
              <a:cs typeface="华文细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3047" y="272669"/>
            <a:ext cx="5382895" cy="5441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500" spc="10" smtClean="0">
                <a:solidFill>
                  <a:srgbClr val="990000"/>
                </a:solidFill>
                <a:latin typeface="华文细黑"/>
                <a:cs typeface="华文细黑"/>
              </a:rPr>
              <a:t>O</a:t>
            </a:r>
            <a:r>
              <a:rPr sz="3500" spc="5" smtClean="0">
                <a:solidFill>
                  <a:srgbClr val="990000"/>
                </a:solidFill>
                <a:latin typeface="华文细黑"/>
                <a:cs typeface="华文细黑"/>
              </a:rPr>
              <a:t>N</a:t>
            </a:r>
            <a:r>
              <a:rPr sz="3500" spc="15" smtClean="0">
                <a:solidFill>
                  <a:srgbClr val="990000"/>
                </a:solidFill>
                <a:latin typeface="华文细黑"/>
                <a:cs typeface="华文细黑"/>
              </a:rPr>
              <a:t>T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防雷要</a:t>
            </a:r>
            <a:r>
              <a:rPr sz="3500" spc="-10" smtClean="0">
                <a:solidFill>
                  <a:srgbClr val="990000"/>
                </a:solidFill>
                <a:latin typeface="华文细黑"/>
                <a:cs typeface="华文细黑"/>
              </a:rPr>
              <a:t>点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——</a:t>
            </a:r>
            <a:r>
              <a:rPr sz="3500" spc="-15" smtClean="0">
                <a:solidFill>
                  <a:srgbClr val="990000"/>
                </a:solidFill>
                <a:latin typeface="华文细黑"/>
                <a:cs typeface="华文细黑"/>
              </a:rPr>
              <a:t>引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雷路径</a:t>
            </a:r>
            <a:endParaRPr sz="3500">
              <a:latin typeface="华文细黑"/>
              <a:cs typeface="华文细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376295" y="1991182"/>
            <a:ext cx="6358635" cy="413804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41642" y="1422145"/>
            <a:ext cx="4140200" cy="6769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>
              <a:lnSpc>
                <a:spcPct val="120000"/>
              </a:lnSpc>
            </a:pPr>
            <a:r>
              <a:rPr sz="1800" spc="1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pc="0" smtClean="0">
                <a:latin typeface="华文细黑"/>
                <a:cs typeface="华文细黑"/>
              </a:rPr>
              <a:t>室内型皮缆，包括两根加强件和一根 光纤，加强件有金属和非金属两种类型。</a:t>
            </a:r>
            <a:endParaRPr sz="1800">
              <a:latin typeface="华文细黑"/>
              <a:cs typeface="华文细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583944" y="1268730"/>
            <a:ext cx="5144897" cy="16573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911656" y="3501009"/>
            <a:ext cx="5692902" cy="151218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137654" y="4015104"/>
            <a:ext cx="3911600" cy="10058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 algn="just">
              <a:lnSpc>
                <a:spcPct val="120000"/>
              </a:lnSpc>
            </a:pPr>
            <a:r>
              <a:rPr sz="1800" spc="1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pc="0" smtClean="0">
                <a:latin typeface="华文细黑"/>
                <a:cs typeface="华文细黑"/>
              </a:rPr>
              <a:t>室外型皮缆，包括一根吊线钢丝，两 根加强件，一根光纤。加强件有金属和 非金属两种类型。</a:t>
            </a:r>
            <a:endParaRPr sz="1800">
              <a:latin typeface="华文细黑"/>
              <a:cs typeface="华文细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03047" y="272669"/>
            <a:ext cx="6271895" cy="5568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500" spc="10" smtClean="0">
                <a:solidFill>
                  <a:srgbClr val="990000"/>
                </a:solidFill>
                <a:latin typeface="华文细黑"/>
                <a:cs typeface="华文细黑"/>
              </a:rPr>
              <a:t>O</a:t>
            </a:r>
            <a:r>
              <a:rPr sz="3500" spc="5" smtClean="0">
                <a:solidFill>
                  <a:srgbClr val="990000"/>
                </a:solidFill>
                <a:latin typeface="华文细黑"/>
                <a:cs typeface="华文细黑"/>
              </a:rPr>
              <a:t>N</a:t>
            </a:r>
            <a:r>
              <a:rPr sz="3500" spc="15" smtClean="0">
                <a:solidFill>
                  <a:srgbClr val="990000"/>
                </a:solidFill>
                <a:latin typeface="华文细黑"/>
                <a:cs typeface="华文细黑"/>
              </a:rPr>
              <a:t>T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防雷要</a:t>
            </a:r>
            <a:r>
              <a:rPr sz="3500" spc="-10" smtClean="0">
                <a:solidFill>
                  <a:srgbClr val="990000"/>
                </a:solidFill>
                <a:latin typeface="华文细黑"/>
                <a:cs typeface="华文细黑"/>
              </a:rPr>
              <a:t>点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——</a:t>
            </a:r>
            <a:r>
              <a:rPr sz="3500" spc="-15" smtClean="0">
                <a:solidFill>
                  <a:srgbClr val="990000"/>
                </a:solidFill>
                <a:latin typeface="华文细黑"/>
                <a:cs typeface="华文细黑"/>
              </a:rPr>
              <a:t>入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户光</a:t>
            </a:r>
            <a:r>
              <a:rPr sz="3500" spc="-15" smtClean="0">
                <a:solidFill>
                  <a:srgbClr val="990000"/>
                </a:solidFill>
                <a:latin typeface="华文细黑"/>
                <a:cs typeface="华文细黑"/>
              </a:rPr>
              <a:t>缆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介绍</a:t>
            </a:r>
            <a:endParaRPr sz="3500">
              <a:latin typeface="华文细黑"/>
              <a:cs typeface="华文细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78763" y="4355972"/>
            <a:ext cx="9924415" cy="17145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3181985">
              <a:lnSpc>
                <a:spcPct val="100000"/>
              </a:lnSpc>
            </a:pPr>
            <a:r>
              <a:rPr sz="1600" spc="-20" smtClean="0">
                <a:latin typeface="华文细黑"/>
                <a:cs typeface="华文细黑"/>
              </a:rPr>
              <a:t>室外光缆入户场景</a:t>
            </a:r>
            <a:endParaRPr sz="1600">
              <a:latin typeface="华文细黑"/>
              <a:cs typeface="华文细黑"/>
            </a:endParaRPr>
          </a:p>
          <a:p>
            <a:pPr>
              <a:lnSpc>
                <a:spcPts val="1000"/>
              </a:lnSpc>
              <a:spcBef>
                <a:spcPts val="66"/>
              </a:spcBef>
            </a:pPr>
            <a:endParaRPr sz="1000"/>
          </a:p>
          <a:p>
            <a:pPr marL="12700" marR="123189">
              <a:lnSpc>
                <a:spcPct val="120000"/>
              </a:lnSpc>
              <a:tabLst>
                <a:tab pos="411480"/>
              </a:tabLst>
            </a:pPr>
            <a:r>
              <a:rPr sz="18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mtClean="0">
                <a:solidFill>
                  <a:srgbClr val="CC9900"/>
                </a:solidFill>
                <a:latin typeface="Times New Roman"/>
                <a:cs typeface="Times New Roman"/>
              </a:rPr>
              <a:t>	</a:t>
            </a:r>
            <a:r>
              <a:rPr sz="1800" smtClean="0">
                <a:latin typeface="华文细黑"/>
                <a:cs typeface="华文细黑"/>
              </a:rPr>
              <a:t>对于防雷，规范安装ON</a:t>
            </a:r>
            <a:r>
              <a:rPr sz="1800" spc="-5" smtClean="0">
                <a:latin typeface="华文细黑"/>
                <a:cs typeface="华文细黑"/>
              </a:rPr>
              <a:t>T</a:t>
            </a:r>
            <a:r>
              <a:rPr sz="1800" spc="0" smtClean="0">
                <a:latin typeface="华文细黑"/>
                <a:cs typeface="华文细黑"/>
              </a:rPr>
              <a:t>的意义在于有效切断雷电流到ON</a:t>
            </a:r>
            <a:r>
              <a:rPr sz="1800" spc="-5" smtClean="0">
                <a:latin typeface="华文细黑"/>
                <a:cs typeface="华文细黑"/>
              </a:rPr>
              <a:t>T</a:t>
            </a:r>
            <a:r>
              <a:rPr sz="1800" spc="0" smtClean="0">
                <a:latin typeface="华文细黑"/>
                <a:cs typeface="华文细黑"/>
              </a:rPr>
              <a:t>的通路。对于室外光缆架空入户的 场景，</a:t>
            </a:r>
            <a:r>
              <a:rPr sz="1800" spc="0" smtClean="0">
                <a:solidFill>
                  <a:srgbClr val="FF0000"/>
                </a:solidFill>
                <a:latin typeface="华文细黑"/>
                <a:cs typeface="华文细黑"/>
              </a:rPr>
              <a:t>入户皮缆的金属加强筋必须剪断</a:t>
            </a:r>
            <a:r>
              <a:rPr sz="1800" spc="0" smtClean="0">
                <a:latin typeface="华文细黑"/>
                <a:cs typeface="华文细黑"/>
              </a:rPr>
              <a:t>。</a:t>
            </a:r>
            <a:endParaRPr sz="1800">
              <a:latin typeface="华文细黑"/>
              <a:cs typeface="华文细黑"/>
            </a:endParaRPr>
          </a:p>
          <a:p>
            <a:pPr marL="12700">
              <a:lnSpc>
                <a:spcPct val="100000"/>
              </a:lnSpc>
              <a:spcBef>
                <a:spcPts val="430"/>
              </a:spcBef>
              <a:tabLst>
                <a:tab pos="411480"/>
              </a:tabLst>
            </a:pPr>
            <a:r>
              <a:rPr sz="1800" smtClean="0">
                <a:solidFill>
                  <a:srgbClr val="CC9900"/>
                </a:solidFill>
                <a:latin typeface="Wingdings"/>
                <a:cs typeface="Wingdings"/>
              </a:rPr>
              <a:t></a:t>
            </a:r>
            <a:r>
              <a:rPr sz="1800" smtClean="0">
                <a:solidFill>
                  <a:srgbClr val="CC9900"/>
                </a:solidFill>
                <a:latin typeface="Times New Roman"/>
                <a:cs typeface="Times New Roman"/>
              </a:rPr>
              <a:t>	</a:t>
            </a:r>
            <a:r>
              <a:rPr sz="1800" smtClean="0">
                <a:latin typeface="华文细黑"/>
                <a:cs typeface="华文细黑"/>
              </a:rPr>
              <a:t>光缆吊线钢丝距离地面要大于</a:t>
            </a:r>
            <a:r>
              <a:rPr sz="1800" spc="-5" smtClean="0">
                <a:solidFill>
                  <a:srgbClr val="FF0000"/>
                </a:solidFill>
                <a:latin typeface="华文细黑"/>
                <a:cs typeface="华文细黑"/>
              </a:rPr>
              <a:t>3</a:t>
            </a:r>
            <a:r>
              <a:rPr sz="1800" spc="0" smtClean="0">
                <a:solidFill>
                  <a:srgbClr val="FF0000"/>
                </a:solidFill>
                <a:latin typeface="华文细黑"/>
                <a:cs typeface="华文细黑"/>
              </a:rPr>
              <a:t>米</a:t>
            </a:r>
            <a:r>
              <a:rPr sz="1800" spc="0" smtClean="0">
                <a:latin typeface="华文细黑"/>
                <a:cs typeface="华文细黑"/>
              </a:rPr>
              <a:t>，远离人体可触摸范围，剪断的钢丝可以固定于瓷瓶也可以固</a:t>
            </a:r>
            <a:endParaRPr sz="1800">
              <a:latin typeface="华文细黑"/>
              <a:cs typeface="华文细黑"/>
            </a:endParaRPr>
          </a:p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1800" spc="-5" smtClean="0">
                <a:latin typeface="华文细黑"/>
                <a:cs typeface="华文细黑"/>
              </a:rPr>
              <a:t>定在其他平常触摸不到的绝缘体上</a:t>
            </a:r>
            <a:endParaRPr sz="1800">
              <a:latin typeface="华文细黑"/>
              <a:cs typeface="华文细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23557" y="1412875"/>
            <a:ext cx="5858129" cy="252920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4" name="object 4"/>
          <p:cNvSpPr/>
          <p:nvPr/>
        </p:nvSpPr>
        <p:spPr>
          <a:xfrm>
            <a:off x="7154036" y="1412747"/>
            <a:ext cx="3594988" cy="26955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5" name="object 5"/>
          <p:cNvSpPr/>
          <p:nvPr/>
        </p:nvSpPr>
        <p:spPr>
          <a:xfrm>
            <a:off x="7730235" y="2420873"/>
            <a:ext cx="768223" cy="648080"/>
          </a:xfrm>
          <a:custGeom>
            <a:rect l="l" t="t" r="r" b="b"/>
            <a:pathLst>
              <a:path w="768223" h="648080">
                <a:moveTo>
                  <a:pt x="0" y="324103"/>
                </a:moveTo>
                <a:lnTo>
                  <a:pt x="5026" y="271515"/>
                </a:lnTo>
                <a:lnTo>
                  <a:pt x="19580" y="221634"/>
                </a:lnTo>
                <a:lnTo>
                  <a:pt x="42869" y="175127"/>
                </a:lnTo>
                <a:lnTo>
                  <a:pt x="74102" y="132661"/>
                </a:lnTo>
                <a:lnTo>
                  <a:pt x="112490" y="94900"/>
                </a:lnTo>
                <a:lnTo>
                  <a:pt x="157240" y="62512"/>
                </a:lnTo>
                <a:lnTo>
                  <a:pt x="207561" y="36162"/>
                </a:lnTo>
                <a:lnTo>
                  <a:pt x="262664" y="16516"/>
                </a:lnTo>
                <a:lnTo>
                  <a:pt x="321756" y="4240"/>
                </a:lnTo>
                <a:lnTo>
                  <a:pt x="384048" y="0"/>
                </a:lnTo>
                <a:lnTo>
                  <a:pt x="415562" y="1073"/>
                </a:lnTo>
                <a:lnTo>
                  <a:pt x="446373" y="4240"/>
                </a:lnTo>
                <a:lnTo>
                  <a:pt x="505493" y="16516"/>
                </a:lnTo>
                <a:lnTo>
                  <a:pt x="560617" y="36162"/>
                </a:lnTo>
                <a:lnTo>
                  <a:pt x="610955" y="62512"/>
                </a:lnTo>
                <a:lnTo>
                  <a:pt x="655716" y="94900"/>
                </a:lnTo>
                <a:lnTo>
                  <a:pt x="694111" y="132661"/>
                </a:lnTo>
                <a:lnTo>
                  <a:pt x="725350" y="175127"/>
                </a:lnTo>
                <a:lnTo>
                  <a:pt x="748641" y="221634"/>
                </a:lnTo>
                <a:lnTo>
                  <a:pt x="763195" y="271515"/>
                </a:lnTo>
                <a:lnTo>
                  <a:pt x="768223" y="324103"/>
                </a:lnTo>
                <a:lnTo>
                  <a:pt x="766949" y="350677"/>
                </a:lnTo>
                <a:lnTo>
                  <a:pt x="763195" y="376658"/>
                </a:lnTo>
                <a:lnTo>
                  <a:pt x="748641" y="426511"/>
                </a:lnTo>
                <a:lnTo>
                  <a:pt x="725350" y="472996"/>
                </a:lnTo>
                <a:lnTo>
                  <a:pt x="694111" y="515447"/>
                </a:lnTo>
                <a:lnTo>
                  <a:pt x="655716" y="553196"/>
                </a:lnTo>
                <a:lnTo>
                  <a:pt x="610955" y="585576"/>
                </a:lnTo>
                <a:lnTo>
                  <a:pt x="560617" y="611922"/>
                </a:lnTo>
                <a:lnTo>
                  <a:pt x="505493" y="631565"/>
                </a:lnTo>
                <a:lnTo>
                  <a:pt x="446373" y="643841"/>
                </a:lnTo>
                <a:lnTo>
                  <a:pt x="384048" y="648080"/>
                </a:lnTo>
                <a:lnTo>
                  <a:pt x="352551" y="647007"/>
                </a:lnTo>
                <a:lnTo>
                  <a:pt x="321756" y="643841"/>
                </a:lnTo>
                <a:lnTo>
                  <a:pt x="262664" y="631565"/>
                </a:lnTo>
                <a:lnTo>
                  <a:pt x="207561" y="611922"/>
                </a:lnTo>
                <a:lnTo>
                  <a:pt x="157240" y="585576"/>
                </a:lnTo>
                <a:lnTo>
                  <a:pt x="112490" y="553196"/>
                </a:lnTo>
                <a:lnTo>
                  <a:pt x="74102" y="515447"/>
                </a:lnTo>
                <a:lnTo>
                  <a:pt x="42869" y="472996"/>
                </a:lnTo>
                <a:lnTo>
                  <a:pt x="19580" y="426511"/>
                </a:lnTo>
                <a:lnTo>
                  <a:pt x="5026" y="376658"/>
                </a:lnTo>
                <a:lnTo>
                  <a:pt x="0" y="324103"/>
                </a:lnTo>
                <a:close/>
              </a:path>
            </a:pathLst>
          </a:custGeom>
          <a:ln w="9525">
            <a:solidFill>
              <a:srgbClr val="FF0000"/>
            </a:solidFill>
          </a:ln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6" name="object 6"/>
          <p:cNvSpPr/>
          <p:nvPr/>
        </p:nvSpPr>
        <p:spPr>
          <a:xfrm>
            <a:off x="8306307" y="2124836"/>
            <a:ext cx="677545" cy="440054"/>
          </a:xfrm>
          <a:custGeom>
            <a:rect l="l" t="t" r="r" b="b"/>
            <a:pathLst>
              <a:path w="677545" h="440054">
                <a:moveTo>
                  <a:pt x="55626" y="340359"/>
                </a:moveTo>
                <a:lnTo>
                  <a:pt x="49911" y="342264"/>
                </a:lnTo>
                <a:lnTo>
                  <a:pt x="47498" y="346963"/>
                </a:lnTo>
                <a:lnTo>
                  <a:pt x="0" y="440054"/>
                </a:lnTo>
                <a:lnTo>
                  <a:pt x="50767" y="437895"/>
                </a:lnTo>
                <a:lnTo>
                  <a:pt x="21082" y="437895"/>
                </a:lnTo>
                <a:lnTo>
                  <a:pt x="10795" y="421893"/>
                </a:lnTo>
                <a:lnTo>
                  <a:pt x="40492" y="402808"/>
                </a:lnTo>
                <a:lnTo>
                  <a:pt x="64516" y="355599"/>
                </a:lnTo>
                <a:lnTo>
                  <a:pt x="66929" y="350900"/>
                </a:lnTo>
                <a:lnTo>
                  <a:pt x="65024" y="345185"/>
                </a:lnTo>
                <a:lnTo>
                  <a:pt x="55626" y="340359"/>
                </a:lnTo>
                <a:close/>
              </a:path>
              <a:path w="677545" h="440054">
                <a:moveTo>
                  <a:pt x="40492" y="402808"/>
                </a:moveTo>
                <a:lnTo>
                  <a:pt x="10795" y="421893"/>
                </a:lnTo>
                <a:lnTo>
                  <a:pt x="21082" y="437895"/>
                </a:lnTo>
                <a:lnTo>
                  <a:pt x="26812" y="434212"/>
                </a:lnTo>
                <a:lnTo>
                  <a:pt x="24511" y="434212"/>
                </a:lnTo>
                <a:lnTo>
                  <a:pt x="15494" y="420369"/>
                </a:lnTo>
                <a:lnTo>
                  <a:pt x="31916" y="419660"/>
                </a:lnTo>
                <a:lnTo>
                  <a:pt x="40492" y="402808"/>
                </a:lnTo>
                <a:close/>
              </a:path>
              <a:path w="677545" h="440054">
                <a:moveTo>
                  <a:pt x="108966" y="416305"/>
                </a:moveTo>
                <a:lnTo>
                  <a:pt x="50721" y="418847"/>
                </a:lnTo>
                <a:lnTo>
                  <a:pt x="21082" y="437895"/>
                </a:lnTo>
                <a:lnTo>
                  <a:pt x="50767" y="437895"/>
                </a:lnTo>
                <a:lnTo>
                  <a:pt x="109728" y="435355"/>
                </a:lnTo>
                <a:lnTo>
                  <a:pt x="113792" y="430910"/>
                </a:lnTo>
                <a:lnTo>
                  <a:pt x="113665" y="425703"/>
                </a:lnTo>
                <a:lnTo>
                  <a:pt x="113411" y="420369"/>
                </a:lnTo>
                <a:lnTo>
                  <a:pt x="108966" y="416305"/>
                </a:lnTo>
                <a:close/>
              </a:path>
              <a:path w="677545" h="440054">
                <a:moveTo>
                  <a:pt x="31916" y="419660"/>
                </a:moveTo>
                <a:lnTo>
                  <a:pt x="15494" y="420369"/>
                </a:lnTo>
                <a:lnTo>
                  <a:pt x="24511" y="434212"/>
                </a:lnTo>
                <a:lnTo>
                  <a:pt x="31916" y="419660"/>
                </a:lnTo>
                <a:close/>
              </a:path>
              <a:path w="677545" h="440054">
                <a:moveTo>
                  <a:pt x="50721" y="418847"/>
                </a:moveTo>
                <a:lnTo>
                  <a:pt x="31916" y="419660"/>
                </a:lnTo>
                <a:lnTo>
                  <a:pt x="24511" y="434212"/>
                </a:lnTo>
                <a:lnTo>
                  <a:pt x="26812" y="434212"/>
                </a:lnTo>
                <a:lnTo>
                  <a:pt x="50721" y="418847"/>
                </a:lnTo>
                <a:close/>
              </a:path>
              <a:path w="677545" h="440054">
                <a:moveTo>
                  <a:pt x="667258" y="0"/>
                </a:moveTo>
                <a:lnTo>
                  <a:pt x="40492" y="402808"/>
                </a:lnTo>
                <a:lnTo>
                  <a:pt x="31916" y="419660"/>
                </a:lnTo>
                <a:lnTo>
                  <a:pt x="50721" y="418847"/>
                </a:lnTo>
                <a:lnTo>
                  <a:pt x="677545" y="16001"/>
                </a:lnTo>
                <a:lnTo>
                  <a:pt x="667258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>
            <a:noAutofit/>
          </a:bodyPr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866378" y="1538096"/>
            <a:ext cx="2476500" cy="4781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1600" spc="-15" smtClean="0">
                <a:solidFill>
                  <a:srgbClr val="FF0000"/>
                </a:solidFill>
                <a:latin typeface="宋体"/>
                <a:cs typeface="宋体"/>
              </a:rPr>
              <a:t>吊线钢丝入户前剪断并固定</a:t>
            </a:r>
            <a:endParaRPr sz="1600">
              <a:latin typeface="宋体"/>
              <a:cs typeface="宋体"/>
            </a:endParaRPr>
          </a:p>
          <a:p>
            <a:pPr marL="12700">
              <a:lnSpc>
                <a:spcPts val="1835"/>
              </a:lnSpc>
            </a:pPr>
            <a:r>
              <a:rPr sz="1600" spc="-10" smtClean="0">
                <a:solidFill>
                  <a:srgbClr val="FF0000"/>
                </a:solidFill>
                <a:latin typeface="宋体"/>
                <a:cs typeface="宋体"/>
              </a:rPr>
              <a:t>在瓷瓶上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03047" y="272669"/>
            <a:ext cx="6271895" cy="5568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3500" spc="10" smtClean="0">
                <a:solidFill>
                  <a:srgbClr val="990000"/>
                </a:solidFill>
                <a:latin typeface="华文细黑"/>
                <a:cs typeface="华文细黑"/>
              </a:rPr>
              <a:t>O</a:t>
            </a:r>
            <a:r>
              <a:rPr sz="3500" spc="5" smtClean="0">
                <a:solidFill>
                  <a:srgbClr val="990000"/>
                </a:solidFill>
                <a:latin typeface="华文细黑"/>
                <a:cs typeface="华文细黑"/>
              </a:rPr>
              <a:t>N</a:t>
            </a:r>
            <a:r>
              <a:rPr sz="3500" spc="15" smtClean="0">
                <a:solidFill>
                  <a:srgbClr val="990000"/>
                </a:solidFill>
                <a:latin typeface="华文细黑"/>
                <a:cs typeface="华文细黑"/>
              </a:rPr>
              <a:t>T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防雷要</a:t>
            </a:r>
            <a:r>
              <a:rPr sz="3500" spc="-10" smtClean="0">
                <a:solidFill>
                  <a:srgbClr val="990000"/>
                </a:solidFill>
                <a:latin typeface="华文细黑"/>
                <a:cs typeface="华文细黑"/>
              </a:rPr>
              <a:t>点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——</a:t>
            </a:r>
            <a:r>
              <a:rPr sz="3500" spc="-15" smtClean="0">
                <a:solidFill>
                  <a:srgbClr val="990000"/>
                </a:solidFill>
                <a:latin typeface="华文细黑"/>
                <a:cs typeface="华文细黑"/>
              </a:rPr>
              <a:t>入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户光</a:t>
            </a:r>
            <a:r>
              <a:rPr sz="3500" spc="-15" smtClean="0">
                <a:solidFill>
                  <a:srgbClr val="990000"/>
                </a:solidFill>
                <a:latin typeface="华文细黑"/>
                <a:cs typeface="华文细黑"/>
              </a:rPr>
              <a:t>缆</a:t>
            </a:r>
            <a:r>
              <a:rPr sz="3500" spc="0" smtClean="0">
                <a:solidFill>
                  <a:srgbClr val="990000"/>
                </a:solidFill>
                <a:latin typeface="华文细黑"/>
                <a:cs typeface="华文细黑"/>
              </a:rPr>
              <a:t>布放</a:t>
            </a:r>
            <a:endParaRPr sz="3500">
              <a:latin typeface="华文细黑"/>
              <a:cs typeface="华文细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https://d.book118.com/067164040101006035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宋体</vt:lpstr>
      <vt:lpstr>Wingdings</vt:lpstr>
      <vt:lpstr>Times New Roman</vt:lpstr>
      <vt:lpstr>华文细黑</vt:lpstr>
      <vt:lpstr>Book Antiqua</vt:lpstr>
      <vt:lpstr>微软雅黑</vt:lpstr>
      <vt:lpstr>΢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FTTH 上网业务组网图</vt:lpstr>
      <vt:lpstr>ONT点灯说明</vt:lpstr>
      <vt:lpstr>ONT启动过程点灯说明</vt:lpstr>
      <vt:lpstr>PowerPoint Presentation</vt:lpstr>
      <vt:lpstr>FTTX 网络结构场景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2024-09-09T23:35:11.569</cp:lastPrinted>
  <dcterms:created xsi:type="dcterms:W3CDTF">2024-09-09T15:35:11Z</dcterms:created>
  <dcterms:modified xsi:type="dcterms:W3CDTF">2024-09-09T15:35:13Z</dcterms:modified>
</cp:coreProperties>
</file>