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8"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DDF867D7-BAD3-4284-B18C-46E8D002E4A0}"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35" name="PlaceHolder 1"/>
          <p:cNvSpPr>
            <a:spLocks noGrp="1"/>
          </p:cNvSpPr>
          <p:nvPr>
            <p:ph type="sldImg"/>
          </p:nvPr>
        </p:nvSpPr>
        <p:spPr>
          <a:xfrm>
            <a:off x="685800" y="1143000"/>
            <a:ext cx="5486040" cy="3085920"/>
          </a:xfrm>
          <a:prstGeom prst="rect">
            <a:avLst/>
          </a:prstGeom>
          <a:ln w="0">
            <a:noFill/>
          </a:ln>
        </p:spPr>
      </p:sp>
      <p:sp>
        <p:nvSpPr>
          <p:cNvPr id="536"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37"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38" name="PlaceHolder 1"/>
          <p:cNvSpPr>
            <a:spLocks noGrp="1"/>
          </p:cNvSpPr>
          <p:nvPr>
            <p:ph type="sldImg"/>
          </p:nvPr>
        </p:nvSpPr>
        <p:spPr>
          <a:xfrm>
            <a:off x="685800" y="1143000"/>
            <a:ext cx="5486040" cy="3085920"/>
          </a:xfrm>
          <a:prstGeom prst="rect">
            <a:avLst/>
          </a:prstGeom>
          <a:ln w="0">
            <a:noFill/>
          </a:ln>
        </p:spPr>
      </p:sp>
      <p:sp>
        <p:nvSpPr>
          <p:cNvPr id="539"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40"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41" name="PlaceHolder 1"/>
          <p:cNvSpPr>
            <a:spLocks noGrp="1"/>
          </p:cNvSpPr>
          <p:nvPr>
            <p:ph type="sldImg"/>
          </p:nvPr>
        </p:nvSpPr>
        <p:spPr>
          <a:xfrm>
            <a:off x="685800" y="1143000"/>
            <a:ext cx="5486040" cy="3085920"/>
          </a:xfrm>
          <a:prstGeom prst="rect">
            <a:avLst/>
          </a:prstGeom>
          <a:ln w="0">
            <a:noFill/>
          </a:ln>
        </p:spPr>
      </p:sp>
      <p:sp>
        <p:nvSpPr>
          <p:cNvPr id="542"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43"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44" name="PlaceHolder 1"/>
          <p:cNvSpPr>
            <a:spLocks noGrp="1"/>
          </p:cNvSpPr>
          <p:nvPr>
            <p:ph type="sldImg"/>
          </p:nvPr>
        </p:nvSpPr>
        <p:spPr>
          <a:xfrm>
            <a:off x="685800" y="1143000"/>
            <a:ext cx="5486040" cy="3085920"/>
          </a:xfrm>
          <a:prstGeom prst="rect">
            <a:avLst/>
          </a:prstGeom>
          <a:ln w="0">
            <a:noFill/>
          </a:ln>
        </p:spPr>
      </p:sp>
      <p:sp>
        <p:nvSpPr>
          <p:cNvPr id="545"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46"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47" name="PlaceHolder 1"/>
          <p:cNvSpPr>
            <a:spLocks noGrp="1"/>
          </p:cNvSpPr>
          <p:nvPr>
            <p:ph type="sldImg"/>
          </p:nvPr>
        </p:nvSpPr>
        <p:spPr>
          <a:xfrm>
            <a:off x="685800" y="1143000"/>
            <a:ext cx="5486040" cy="3085920"/>
          </a:xfrm>
          <a:prstGeom prst="rect">
            <a:avLst/>
          </a:prstGeom>
          <a:ln w="0">
            <a:noFill/>
          </a:ln>
        </p:spPr>
      </p:sp>
      <p:sp>
        <p:nvSpPr>
          <p:cNvPr id="548"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49"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50" name="PlaceHolder 1"/>
          <p:cNvSpPr>
            <a:spLocks noGrp="1"/>
          </p:cNvSpPr>
          <p:nvPr>
            <p:ph type="sldImg"/>
          </p:nvPr>
        </p:nvSpPr>
        <p:spPr>
          <a:xfrm>
            <a:off x="685800" y="1143000"/>
            <a:ext cx="5486040" cy="3085920"/>
          </a:xfrm>
          <a:prstGeom prst="rect">
            <a:avLst/>
          </a:prstGeom>
          <a:ln w="0">
            <a:noFill/>
          </a:ln>
        </p:spPr>
      </p:sp>
      <p:sp>
        <p:nvSpPr>
          <p:cNvPr id="551"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52"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9EC1374-DE50-482B-A592-793D1A287B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1EA387-E3D2-4547-9074-D139EC9B13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92CD352-C14A-4572-8759-A9FE5E8E9A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DED2BD4-A2BE-42C9-A740-ABAEA885C3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DE3EBB8-21CA-44F2-BC68-ABE4B24E420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799F484-13A1-480D-AB47-F8F30D18D67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2514353-6250-438D-AFD9-7D56B953B94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804A79B-601F-4E6E-941C-F93F4A5C91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747511-F0DC-4991-AE62-C5BF15096A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0B9B31-7D72-4327-A57B-554F1BA50B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296B02-40A9-42C7-86AA-C45468D72F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ECE0360C-49A3-49AD-81C7-1B058CC71F13}"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CEB0BA3F-514F-408B-A2CE-EB92D0D44B4F}"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8.pn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9.png" /><Relationship Id="rId4" Type="http://schemas.openxmlformats.org/officeDocument/2006/relationships/image" Target="../media/image10.pn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pn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9.png" /><Relationship Id="rId4" Type="http://schemas.openxmlformats.org/officeDocument/2006/relationships/image" Target="../media/image10.pn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7165025032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78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1017360" y="794880"/>
            <a:ext cx="10156320" cy="1552680"/>
          </a:xfrm>
          <a:prstGeom prst="rect">
            <a:avLst/>
          </a:prstGeom>
          <a:noFill/>
          <a:ln w="0">
            <a:noFill/>
          </a:ln>
        </p:spPr>
        <p:txBody>
          <a:bodyPr lIns="90000" tIns="46800" rIns="90000" bIns="46800" anchor="b">
            <a:noAutofit/>
          </a:bodyPr>
          <a:lstStyle/>
          <a:p>
            <a:pPr indent="0" defTabSz="914400">
              <a:lnSpc>
                <a:spcPct val="100000"/>
              </a:lnSpc>
              <a:buNone/>
            </a:pPr>
            <a:r>
              <a:rPr lang="en-US" sz="6000" b="1" strike="noStrike" spc="299">
                <a:solidFill>
                  <a:schemeClr val="dk1"/>
                </a:solidFill>
                <a:latin typeface="Arial"/>
                <a:ea typeface="微软雅黑"/>
              </a:rPr>
              <a:t>2021</a:t>
            </a:r>
            <a:r>
              <a:rPr lang="zh-CN" sz="6000" b="1" strike="noStrike" spc="299">
                <a:solidFill>
                  <a:schemeClr val="dk1"/>
                </a:solidFill>
                <a:latin typeface="Arial"/>
                <a:ea typeface="微软雅黑"/>
              </a:rPr>
              <a:t>甲亢术后的疾病查房</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1198800" y="4776480"/>
            <a:ext cx="7678800" cy="3945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2000" b="0" strike="noStrike" spc="-1">
                <a:solidFill>
                  <a:schemeClr val="dk1"/>
                </a:solidFill>
                <a:latin typeface="Arial"/>
                <a:ea typeface="微软雅黑"/>
              </a:rPr>
              <a:t>汇报：</a:t>
            </a:r>
            <a:r>
              <a:rPr lang="en-US" sz="2000" b="0" strike="noStrike" spc="-1">
                <a:solidFill>
                  <a:schemeClr val="dk1"/>
                </a:solidFill>
                <a:latin typeface="Arial"/>
                <a:ea typeface="微软雅黑"/>
              </a:rPr>
              <a:t>xxx              </a:t>
            </a:r>
            <a:r>
              <a:rPr lang="zh-CN" sz="2000" b="0" strike="noStrike" spc="-1">
                <a:solidFill>
                  <a:schemeClr val="dk1"/>
                </a:solidFill>
                <a:latin typeface="Arial"/>
                <a:ea typeface="微软雅黑"/>
              </a:rPr>
              <a:t>时间：</a:t>
            </a:r>
            <a:r>
              <a:rPr lang="en-US" sz="2000" b="0" strike="noStrike" spc="-1">
                <a:solidFill>
                  <a:schemeClr val="dk1"/>
                </a:solidFill>
                <a:latin typeface="Arial"/>
                <a:ea typeface="微软雅黑"/>
              </a:rPr>
              <a:t>20xx</a:t>
            </a:r>
            <a:r>
              <a:rPr lang="zh-CN" sz="2000" b="0" strike="noStrike" spc="-1">
                <a:solidFill>
                  <a:schemeClr val="dk1"/>
                </a:solidFill>
                <a:latin typeface="Arial"/>
                <a:ea typeface="微软雅黑"/>
              </a:rPr>
              <a:t>年</a:t>
            </a:r>
            <a:r>
              <a:rPr lang="en-US" sz="2000" b="0" strike="noStrike" spc="-1">
                <a:solidFill>
                  <a:schemeClr val="dk1"/>
                </a:solidFill>
                <a:latin typeface="Arial"/>
                <a:ea typeface="微软雅黑"/>
              </a:rPr>
              <a:t>x</a:t>
            </a:r>
            <a:r>
              <a:rPr lang="zh-CN" sz="2000" b="0" strike="noStrike" spc="-1">
                <a:solidFill>
                  <a:schemeClr val="dk1"/>
                </a:solidFill>
                <a:latin typeface="Arial"/>
                <a:ea typeface="微软雅黑"/>
              </a:rPr>
              <a:t>月</a:t>
            </a:r>
            <a:r>
              <a:rPr lang="en-US" sz="2000" b="0" strike="noStrike" spc="-1">
                <a:solidFill>
                  <a:schemeClr val="dk1"/>
                </a:solidFill>
                <a:latin typeface="Arial"/>
                <a:ea typeface="微软雅黑"/>
              </a:rPr>
              <a:t>x</a:t>
            </a:r>
            <a:r>
              <a:rPr lang="zh-CN" sz="2000" b="0" strike="noStrike" spc="-1">
                <a:solidFill>
                  <a:schemeClr val="dk1"/>
                </a:solidFill>
                <a:latin typeface="Arial"/>
                <a:ea typeface="微软雅黑"/>
              </a:rPr>
              <a:t>日</a:t>
            </a:r>
            <a:endParaRPr lang="en-US" sz="2000" b="0" strike="noStrike" spc="-1">
              <a:solidFill>
                <a:srgbClr val="000000"/>
              </a:solidFill>
              <a:latin typeface="Arial"/>
            </a:endParaRPr>
          </a:p>
        </p:txBody>
      </p:sp>
      <p:cxnSp>
        <p:nvCxnSpPr>
          <p:cNvPr id="75" name="Connector 7"/>
          <p:cNvCxnSpPr/>
          <p:nvPr/>
        </p:nvCxnSpPr>
        <p:spPr>
          <a:xfrm>
            <a:off x="1310400" y="5256360"/>
            <a:ext cx="4785480" cy="360"/>
          </a:xfrm>
          <a:prstGeom prst="straightConnector1">
            <a:avLst/>
          </a:prstGeom>
          <a:ln w="9525">
            <a:solidFill>
              <a:srgbClr val="000000"/>
            </a:solidFill>
            <a:roun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6" name="AutoShape 2"/>
          <p:cNvSpPr/>
          <p:nvPr/>
        </p:nvSpPr>
        <p:spPr>
          <a:xfrm>
            <a:off x="1140840" y="0"/>
            <a:ext cx="2808720" cy="3420720"/>
          </a:xfrm>
          <a:prstGeom prst="rect">
            <a:avLst/>
          </a:prstGeom>
          <a:gradFill rotWithShape="0">
            <a:gsLst>
              <a:gs pos="0">
                <a:srgbClr val="AF79DE"/>
              </a:gs>
              <a:gs pos="100000">
                <a:srgbClr val="FFFFFF">
                  <a:alpha val="75000"/>
                </a:srgbClr>
              </a:gs>
            </a:gsLst>
            <a:lin ang="1620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7" name="AutoShape 3"/>
          <p:cNvSpPr/>
          <p:nvPr/>
        </p:nvSpPr>
        <p:spPr>
          <a:xfrm>
            <a:off x="1140840" y="1983240"/>
            <a:ext cx="2808720" cy="280872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8" name="AutoShape 15"/>
          <p:cNvSpPr/>
          <p:nvPr/>
        </p:nvSpPr>
        <p:spPr>
          <a:xfrm>
            <a:off x="10235520" y="79920"/>
            <a:ext cx="1888920" cy="1755360"/>
          </a:xfrm>
          <a:prstGeom prst="ellipse">
            <a:avLst/>
          </a:prstGeom>
          <a:gradFill rotWithShape="0">
            <a:gsLst>
              <a:gs pos="0">
                <a:srgbClr val="AF79DE"/>
              </a:gs>
              <a:gs pos="100000">
                <a:srgbClr val="F8CDAC">
                  <a:alpha val="27000"/>
                </a:srgbClr>
              </a:gs>
            </a:gsLst>
            <a:lin ang="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9" name="PlaceHolder 1"/>
          <p:cNvSpPr>
            <a:spLocks noGrp="1"/>
          </p:cNvSpPr>
          <p:nvPr>
            <p:ph type="title" idx="4294967295"/>
          </p:nvPr>
        </p:nvSpPr>
        <p:spPr>
          <a:xfrm>
            <a:off x="1572840" y="2837160"/>
            <a:ext cx="2194200" cy="1873440"/>
          </a:xfrm>
          <a:prstGeom prst="rect">
            <a:avLst/>
          </a:prstGeom>
          <a:noFill/>
          <a:ln w="0">
            <a:noFill/>
          </a:ln>
        </p:spPr>
        <p:txBody>
          <a:bodyPr lIns="90000" tIns="47160" rIns="90000" bIns="47160" anchor="ctr">
            <a:noAutofit/>
          </a:bodyPr>
          <a:lstStyle/>
          <a:p>
            <a:pPr indent="0" defTabSz="914400">
              <a:lnSpc>
                <a:spcPct val="100000"/>
              </a:lnSpc>
              <a:buNone/>
            </a:pPr>
            <a:r>
              <a:rPr lang="zh-CN" sz="7200" b="1" strike="noStrike" spc="299">
                <a:solidFill>
                  <a:schemeClr val="lt1"/>
                </a:solidFill>
                <a:latin typeface="Arial"/>
                <a:ea typeface="微软雅黑"/>
              </a:rPr>
              <a:t>目录</a:t>
            </a:r>
            <a:endParaRPr lang="en-US" sz="7200" b="0" strike="noStrike" spc="-1">
              <a:solidFill>
                <a:schemeClr val="dk1"/>
              </a:solidFill>
              <a:latin typeface="Arial"/>
            </a:endParaRPr>
          </a:p>
        </p:txBody>
      </p:sp>
      <p:sp>
        <p:nvSpPr>
          <p:cNvPr id="80" name="content"/>
          <p:cNvSpPr/>
          <p:nvPr/>
        </p:nvSpPr>
        <p:spPr>
          <a:xfrm>
            <a:off x="6201360" y="208080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1" strike="noStrike" spc="-1">
                <a:solidFill>
                  <a:schemeClr val="dk1"/>
                </a:solidFill>
                <a:latin typeface="微软雅黑"/>
                <a:ea typeface="微软雅黑"/>
              </a:rPr>
              <a:t>第</a:t>
            </a:r>
            <a:r>
              <a:rPr lang="en-US" sz="2400" b="1" strike="noStrike" spc="-1">
                <a:solidFill>
                  <a:schemeClr val="dk1"/>
                </a:solidFill>
                <a:latin typeface="微软雅黑"/>
                <a:ea typeface="微软雅黑"/>
              </a:rPr>
              <a:t>1</a:t>
            </a:r>
            <a:r>
              <a:rPr lang="zh-CN" sz="2400" b="1" strike="noStrike" spc="-1">
                <a:solidFill>
                  <a:schemeClr val="dk1"/>
                </a:solidFill>
                <a:latin typeface="微软雅黑"/>
                <a:ea typeface="微软雅黑"/>
              </a:rPr>
              <a:t>章  甲亢术后并发症概述</a:t>
            </a:r>
            <a:endParaRPr lang="en-US" sz="2400" b="0" strike="noStrike" spc="-1">
              <a:solidFill>
                <a:srgbClr val="000000"/>
              </a:solidFill>
              <a:latin typeface="Arial"/>
            </a:endParaRPr>
          </a:p>
          <a:p>
            <a:r>
              <a:rPr lang="zh-CN" sz="2400" b="1" strike="noStrike" spc="-1">
                <a:solidFill>
                  <a:schemeClr val="dk1"/>
                </a:solidFill>
                <a:latin typeface="微软雅黑"/>
                <a:ea typeface="微软雅黑"/>
              </a:rPr>
              <a:t>第</a:t>
            </a:r>
            <a:r>
              <a:rPr lang="en-US" sz="2400" b="1" strike="noStrike" spc="-1">
                <a:solidFill>
                  <a:schemeClr val="dk1"/>
                </a:solidFill>
                <a:latin typeface="微软雅黑"/>
                <a:ea typeface="微软雅黑"/>
              </a:rPr>
              <a:t>2</a:t>
            </a:r>
            <a:r>
              <a:rPr lang="zh-CN" sz="2400" b="1" strike="noStrike" spc="-1">
                <a:solidFill>
                  <a:schemeClr val="dk1"/>
                </a:solidFill>
                <a:latin typeface="微软雅黑"/>
                <a:ea typeface="微软雅黑"/>
              </a:rPr>
              <a:t>章  甲亢手术后出血</a:t>
            </a:r>
            <a:endParaRPr lang="en-US" sz="2400" b="0" strike="noStrike" spc="-1">
              <a:solidFill>
                <a:srgbClr val="000000"/>
              </a:solidFill>
              <a:latin typeface="Arial"/>
            </a:endParaRPr>
          </a:p>
          <a:p>
            <a:r>
              <a:rPr lang="zh-CN" sz="2400" b="1" strike="noStrike" spc="-1">
                <a:solidFill>
                  <a:schemeClr val="dk1"/>
                </a:solidFill>
                <a:latin typeface="微软雅黑"/>
                <a:ea typeface="微软雅黑"/>
              </a:rPr>
              <a:t>第</a:t>
            </a:r>
            <a:r>
              <a:rPr lang="en-US" sz="2400" b="1" strike="noStrike" spc="-1">
                <a:solidFill>
                  <a:schemeClr val="dk1"/>
                </a:solidFill>
                <a:latin typeface="微软雅黑"/>
                <a:ea typeface="微软雅黑"/>
              </a:rPr>
              <a:t>3</a:t>
            </a:r>
            <a:r>
              <a:rPr lang="zh-CN" sz="2400" b="1" strike="noStrike" spc="-1">
                <a:solidFill>
                  <a:schemeClr val="dk1"/>
                </a:solidFill>
                <a:latin typeface="微软雅黑"/>
                <a:ea typeface="微软雅黑"/>
              </a:rPr>
              <a:t>章  甲亢手术后声带损伤</a:t>
            </a:r>
            <a:endParaRPr lang="en-US" sz="2400" b="0" strike="noStrike" spc="-1">
              <a:solidFill>
                <a:srgbClr val="000000"/>
              </a:solidFill>
              <a:latin typeface="Arial"/>
            </a:endParaRPr>
          </a:p>
          <a:p>
            <a:r>
              <a:rPr lang="zh-CN" sz="2400" b="1" strike="noStrike" spc="-1">
                <a:solidFill>
                  <a:schemeClr val="dk1"/>
                </a:solidFill>
                <a:latin typeface="微软雅黑"/>
                <a:ea typeface="微软雅黑"/>
              </a:rPr>
              <a:t>第</a:t>
            </a:r>
            <a:r>
              <a:rPr lang="en-US" sz="2400" b="1" strike="noStrike" spc="-1">
                <a:solidFill>
                  <a:schemeClr val="dk1"/>
                </a:solidFill>
                <a:latin typeface="微软雅黑"/>
                <a:ea typeface="微软雅黑"/>
              </a:rPr>
              <a:t>4</a:t>
            </a:r>
            <a:r>
              <a:rPr lang="zh-CN" sz="2400" b="1" strike="noStrike" spc="-1">
                <a:solidFill>
                  <a:schemeClr val="dk1"/>
                </a:solidFill>
                <a:latin typeface="微软雅黑"/>
                <a:ea typeface="微软雅黑"/>
              </a:rPr>
              <a:t>章  甲亢手术后甲状腺功能低下</a:t>
            </a:r>
            <a:endParaRPr lang="en-US" sz="2400" b="0" strike="noStrike" spc="-1">
              <a:solidFill>
                <a:srgbClr val="000000"/>
              </a:solidFill>
              <a:latin typeface="Arial"/>
            </a:endParaRPr>
          </a:p>
          <a:p>
            <a:r>
              <a:rPr lang="zh-CN" sz="2400" b="1" strike="noStrike" spc="-1">
                <a:solidFill>
                  <a:schemeClr val="dk1"/>
                </a:solidFill>
                <a:latin typeface="微软雅黑"/>
                <a:ea typeface="微软雅黑"/>
              </a:rPr>
              <a:t>第</a:t>
            </a:r>
            <a:r>
              <a:rPr lang="en-US" sz="2400" b="1" strike="noStrike" spc="-1">
                <a:solidFill>
                  <a:schemeClr val="dk1"/>
                </a:solidFill>
                <a:latin typeface="微软雅黑"/>
                <a:ea typeface="微软雅黑"/>
              </a:rPr>
              <a:t>5</a:t>
            </a:r>
            <a:r>
              <a:rPr lang="zh-CN" sz="2400" b="1" strike="noStrike" spc="-1">
                <a:solidFill>
                  <a:schemeClr val="dk1"/>
                </a:solidFill>
                <a:latin typeface="微软雅黑"/>
                <a:ea typeface="微软雅黑"/>
              </a:rPr>
              <a:t>章  甲亢手术后颈部淋巴漏</a:t>
            </a:r>
            <a:endParaRPr lang="en-US" sz="2400" b="0" strike="noStrike" spc="-1">
              <a:solidFill>
                <a:srgbClr val="000000"/>
              </a:solidFill>
              <a:latin typeface="Arial"/>
            </a:endParaRPr>
          </a:p>
          <a:p>
            <a:pPr defTabSz="914400">
              <a:lnSpc>
                <a:spcPct val="100000"/>
              </a:lnSpc>
            </a:pPr>
            <a:r>
              <a:rPr lang="zh-CN" sz="2400" b="1" strike="noStrike" spc="-1">
                <a:solidFill>
                  <a:schemeClr val="dk1"/>
                </a:solidFill>
                <a:latin typeface="微软雅黑"/>
                <a:ea typeface="微软雅黑"/>
              </a:rPr>
              <a:t>第</a:t>
            </a:r>
            <a:r>
              <a:rPr lang="en-US" sz="2400" b="1" strike="noStrike" spc="-1">
                <a:solidFill>
                  <a:schemeClr val="dk1"/>
                </a:solidFill>
                <a:latin typeface="微软雅黑"/>
                <a:ea typeface="微软雅黑"/>
              </a:rPr>
              <a:t>6</a:t>
            </a:r>
            <a:r>
              <a:rPr lang="zh-CN" sz="2400" b="1" strike="noStrike" spc="-1">
                <a:solidFill>
                  <a:schemeClr val="dk1"/>
                </a:solidFill>
                <a:latin typeface="微软雅黑"/>
                <a:ea typeface="微软雅黑"/>
              </a:rPr>
              <a:t>章  总结与展望</a:t>
            </a:r>
            <a:endParaRPr lang="en-US" sz="2400" b="0" strike="noStrike" spc="-1">
              <a:solidFill>
                <a:srgbClr val="000000"/>
              </a:solidFill>
              <a:latin typeface="Arial"/>
            </a:endParaRPr>
          </a:p>
        </p:txBody>
      </p:sp>
      <p:sp>
        <p:nvSpPr>
          <p:cNvPr id="81" name="TextBox 5"/>
          <p:cNvSpPr/>
          <p:nvPr/>
        </p:nvSpPr>
        <p:spPr>
          <a:xfrm>
            <a:off x="1000440" y="2148480"/>
            <a:ext cx="3088800" cy="1013040"/>
          </a:xfrm>
          <a:prstGeom prst="rect">
            <a:avLst/>
          </a:prstGeom>
          <a:noFill/>
          <a:ln w="0">
            <a:noFill/>
          </a:ln>
        </p:spPr>
        <p:style>
          <a:lnRef idx="0"/>
          <a:fillRef idx="0"/>
          <a:effectRef idx="0"/>
          <a:fontRef idx="minor"/>
        </p:style>
        <p:txBody>
          <a:bodyPr lIns="123840" tIns="123840" rIns="57240" bIns="123840" anchor="t">
            <a:spAutoFit/>
          </a:bodyPr>
          <a:lstStyle/>
          <a:p>
            <a:pPr algn="ctr" defTabSz="914400">
              <a:lnSpc>
                <a:spcPct val="186000"/>
              </a:lnSpc>
            </a:pPr>
            <a:r>
              <a:rPr lang="en-US" sz="2700" b="0" strike="noStrike" spc="-1">
                <a:solidFill>
                  <a:schemeClr val="lt1"/>
                </a:solidFill>
                <a:latin typeface="微软雅黑"/>
                <a:ea typeface="微软雅黑"/>
              </a:rPr>
              <a:t>contents</a:t>
            </a:r>
            <a:endParaRPr lang="en-US" sz="2700" b="0" strike="noStrike" spc="-1">
              <a:solidFill>
                <a:srgbClr val="000000"/>
              </a:solidFill>
              <a:latin typeface="Arial"/>
            </a:endParaRPr>
          </a:p>
        </p:txBody>
      </p:sp>
      <p:sp>
        <p:nvSpPr>
          <p:cNvPr id="82" name="AutoShape 9"/>
          <p:cNvSpPr/>
          <p:nvPr/>
        </p:nvSpPr>
        <p:spPr>
          <a:xfrm>
            <a:off x="611640" y="2481840"/>
            <a:ext cx="259200" cy="1408320"/>
          </a:xfrm>
          <a:prstGeom prst="rect">
            <a:avLst/>
          </a:prstGeom>
          <a:gradFill rotWithShape="0">
            <a:gsLst>
              <a:gs pos="0">
                <a:srgbClr val="AF79DE"/>
              </a:gs>
              <a:gs pos="100000">
                <a:srgbClr val="FFFFFF">
                  <a:alpha val="51000"/>
                </a:srgbClr>
              </a:gs>
            </a:gsLst>
            <a:lin ang="540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3" name="AutoShape 10"/>
          <p:cNvSpPr/>
          <p:nvPr/>
        </p:nvSpPr>
        <p:spPr>
          <a:xfrm>
            <a:off x="611640" y="2352240"/>
            <a:ext cx="259200" cy="25920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84" name="AutoShape 11"/>
          <p:cNvSpPr/>
          <p:nvPr/>
        </p:nvSpPr>
        <p:spPr>
          <a:xfrm>
            <a:off x="527760" y="5812200"/>
            <a:ext cx="937440" cy="937440"/>
          </a:xfrm>
          <a:prstGeom prst="ellipse">
            <a:avLst/>
          </a:prstGeom>
          <a:gradFill rotWithShape="0">
            <a:gsLst>
              <a:gs pos="0">
                <a:srgbClr val="AF79DE"/>
              </a:gs>
              <a:gs pos="100000">
                <a:srgbClr val="FFFFFF"/>
              </a:gs>
            </a:gsLst>
            <a:lin ang="840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5" name="AutoShape 12"/>
          <p:cNvSpPr/>
          <p:nvPr/>
        </p:nvSpPr>
        <p:spPr>
          <a:xfrm>
            <a:off x="4298400" y="0"/>
            <a:ext cx="668520" cy="1914840"/>
          </a:xfrm>
          <a:prstGeom prst="rect">
            <a:avLst/>
          </a:prstGeom>
          <a:gradFill rotWithShape="0">
            <a:gsLst>
              <a:gs pos="0">
                <a:srgbClr val="AF79DE"/>
              </a:gs>
              <a:gs pos="100000">
                <a:srgbClr val="FFFFFF">
                  <a:alpha val="62000"/>
                </a:srgbClr>
              </a:gs>
            </a:gsLst>
            <a:lin ang="1620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6" name="AutoShape 13"/>
          <p:cNvSpPr/>
          <p:nvPr/>
        </p:nvSpPr>
        <p:spPr>
          <a:xfrm>
            <a:off x="4298400" y="1581120"/>
            <a:ext cx="668520" cy="66852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87" name="AutoShape 14"/>
          <p:cNvSpPr/>
          <p:nvPr/>
        </p:nvSpPr>
        <p:spPr>
          <a:xfrm>
            <a:off x="10066680" y="5912640"/>
            <a:ext cx="531000" cy="531000"/>
          </a:xfrm>
          <a:prstGeom prst="ellipse">
            <a:avLst/>
          </a:prstGeom>
          <a:gradFill rotWithShape="0">
            <a:gsLst>
              <a:gs pos="0">
                <a:srgbClr val="AF79DE"/>
              </a:gs>
              <a:gs pos="100000">
                <a:srgbClr val="FFFFFF"/>
              </a:gs>
            </a:gsLst>
            <a:lin ang="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88" name="PlaceHolder 1"/>
          <p:cNvSpPr>
            <a:spLocks noGrp="1"/>
          </p:cNvSpPr>
          <p:nvPr>
            <p:ph/>
          </p:nvPr>
        </p:nvSpPr>
        <p:spPr>
          <a:xfrm>
            <a:off x="3887640" y="184464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6600" b="1" strike="noStrike" spc="148">
                <a:solidFill>
                  <a:srgbClr val="AF79DE"/>
                </a:solidFill>
                <a:latin typeface="Arial"/>
                <a:ea typeface="微软雅黑"/>
              </a:rPr>
              <a:t>01</a:t>
            </a:r>
            <a:endParaRPr lang="en-US" sz="6600" b="0" strike="noStrike" spc="148">
              <a:solidFill>
                <a:schemeClr val="dk1">
                  <a:lumMod val="65000"/>
                  <a:lumOff val="35000"/>
                </a:schemeClr>
              </a:solidFill>
              <a:latin typeface="Arial"/>
            </a:endParaRPr>
          </a:p>
        </p:txBody>
      </p:sp>
      <p:sp>
        <p:nvSpPr>
          <p:cNvPr id="89" name="PlaceHolder 2"/>
          <p:cNvSpPr>
            <a:spLocks noGrp="1"/>
          </p:cNvSpPr>
          <p:nvPr>
            <p:ph type="title" idx="4294967295"/>
          </p:nvPr>
        </p:nvSpPr>
        <p:spPr>
          <a:xfrm>
            <a:off x="451440" y="387612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AF79DE"/>
                </a:solidFill>
                <a:latin typeface="Arial"/>
                <a:ea typeface="微软雅黑"/>
              </a:rPr>
              <a:t>第</a:t>
            </a:r>
            <a:r>
              <a:rPr lang="en-US" sz="4000" b="1" strike="noStrike" spc="299">
                <a:solidFill>
                  <a:srgbClr val="AF79DE"/>
                </a:solidFill>
                <a:latin typeface="Arial"/>
                <a:ea typeface="微软雅黑"/>
              </a:rPr>
              <a:t>1</a:t>
            </a:r>
            <a:r>
              <a:rPr lang="zh-CN" sz="4000" b="1" strike="noStrike" spc="299">
                <a:solidFill>
                  <a:srgbClr val="AF79DE"/>
                </a:solidFill>
                <a:latin typeface="Arial"/>
                <a:ea typeface="微软雅黑"/>
              </a:rPr>
              <a:t>章 甲亢术后并发症概述</a:t>
            </a:r>
            <a:endParaRPr lang="en-US" sz="4000" b="0" strike="noStrike" spc="-1">
              <a:solidFill>
                <a:schemeClr val="dk1"/>
              </a:solidFill>
              <a:latin typeface="Arial"/>
            </a:endParaRPr>
          </a:p>
        </p:txBody>
      </p:sp>
      <p:sp>
        <p:nvSpPr>
          <p:cNvPr id="9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91" name="AutoShape 3"/>
          <p:cNvSpPr/>
          <p:nvPr/>
        </p:nvSpPr>
        <p:spPr>
          <a:xfrm>
            <a:off x="472320" y="1375560"/>
            <a:ext cx="11246760" cy="4699080"/>
          </a:xfrm>
          <a:prstGeom prst="rect">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2" name="AutoShape 5"/>
          <p:cNvSpPr/>
          <p:nvPr/>
        </p:nvSpPr>
        <p:spPr>
          <a:xfrm>
            <a:off x="2499480" y="6236280"/>
            <a:ext cx="921996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93" name="AutoShape 6"/>
          <p:cNvSpPr/>
          <p:nvPr/>
        </p:nvSpPr>
        <p:spPr>
          <a:xfrm>
            <a:off x="483840" y="6236280"/>
            <a:ext cx="73980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94" name="AutoShape 7"/>
          <p:cNvSpPr/>
          <p:nvPr/>
        </p:nvSpPr>
        <p:spPr>
          <a:xfrm>
            <a:off x="1375920" y="6200640"/>
            <a:ext cx="158400" cy="15840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5" name="AutoShape 8"/>
          <p:cNvSpPr/>
          <p:nvPr/>
        </p:nvSpPr>
        <p:spPr>
          <a:xfrm>
            <a:off x="1607040" y="6207120"/>
            <a:ext cx="146880" cy="146880"/>
          </a:xfrm>
          <a:prstGeom prst="ellipse">
            <a:avLst/>
          </a:prstGeom>
          <a:solidFill>
            <a:srgbClr val="AF79DE">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6" name="AutoShape 9"/>
          <p:cNvSpPr/>
          <p:nvPr/>
        </p:nvSpPr>
        <p:spPr>
          <a:xfrm>
            <a:off x="1827360" y="6213960"/>
            <a:ext cx="135720" cy="135720"/>
          </a:xfrm>
          <a:prstGeom prst="ellipse">
            <a:avLst/>
          </a:prstGeom>
          <a:solidFill>
            <a:srgbClr val="AF79DE">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7" name="AutoShape 10"/>
          <p:cNvSpPr/>
          <p:nvPr/>
        </p:nvSpPr>
        <p:spPr>
          <a:xfrm>
            <a:off x="2027160" y="6220440"/>
            <a:ext cx="124200" cy="124200"/>
          </a:xfrm>
          <a:prstGeom prst="ellipse">
            <a:avLst/>
          </a:prstGeom>
          <a:solidFill>
            <a:srgbClr val="AF79DE">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98" name="AutoShape 11"/>
          <p:cNvSpPr/>
          <p:nvPr/>
        </p:nvSpPr>
        <p:spPr>
          <a:xfrm>
            <a:off x="2224800" y="6215040"/>
            <a:ext cx="113040" cy="113040"/>
          </a:xfrm>
          <a:prstGeom prst="ellipse">
            <a:avLst/>
          </a:prstGeom>
          <a:solidFill>
            <a:srgbClr val="AF79DE">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9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AF79DE"/>
                </a:solidFill>
                <a:latin typeface="Arial"/>
                <a:ea typeface="微软雅黑"/>
              </a:rPr>
              <a:t>甲亢手术后并发症</a:t>
            </a:r>
            <a:endParaRPr lang="en-US" sz="3600" b="0" strike="noStrike" spc="-1">
              <a:solidFill>
                <a:srgbClr val="000000"/>
              </a:solidFill>
              <a:latin typeface="Arial"/>
            </a:endParaRPr>
          </a:p>
        </p:txBody>
      </p:sp>
      <p:sp>
        <p:nvSpPr>
          <p:cNvPr id="101"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甲亢手术后并发症是患者在手术后可能出现的各种病理生理变化和并发症。常见的并发症包括出血、声带损伤、声音嘶哑等。在术后的恢复期间，患者需格外注意这些并发症的出现，及时处理才能确保术后恢复的顺利进行。</a:t>
            </a:r>
            <a:endParaRPr lang="en-US" sz="1800" b="0" strike="noStrike" spc="-1">
              <a:solidFill>
                <a:srgbClr val="000000"/>
              </a:solidFill>
              <a:latin typeface="Arial"/>
            </a:endParaRPr>
          </a:p>
        </p:txBody>
      </p:sp>
      <p:sp>
        <p:nvSpPr>
          <p:cNvPr id="10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103" name="Group 15"/>
          <p:cNvGrpSpPr/>
          <p:nvPr/>
        </p:nvGrpSpPr>
        <p:grpSpPr>
          <a:xfrm>
            <a:off x="431640" y="396000"/>
            <a:ext cx="514800" cy="439200"/>
            <a:chOff x="431640" y="396000"/>
            <a:chExt cx="514800" cy="439200"/>
          </a:xfrm>
        </p:grpSpPr>
        <p:sp>
          <p:nvSpPr>
            <p:cNvPr id="104" name="AutoShape 16"/>
            <p:cNvSpPr/>
            <p:nvPr/>
          </p:nvSpPr>
          <p:spPr>
            <a:xfrm>
              <a:off x="431640" y="39600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05" name="AutoShape 17"/>
            <p:cNvSpPr/>
            <p:nvPr/>
          </p:nvSpPr>
          <p:spPr>
            <a:xfrm>
              <a:off x="551520" y="40248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06" name="AutoShape 18"/>
            <p:cNvSpPr/>
            <p:nvPr/>
          </p:nvSpPr>
          <p:spPr>
            <a:xfrm>
              <a:off x="665640" y="40428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07" name="AutoShape 19"/>
            <p:cNvSpPr/>
            <p:nvPr/>
          </p:nvSpPr>
          <p:spPr>
            <a:xfrm>
              <a:off x="776160" y="41328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08" name="AutoShape 20"/>
            <p:cNvSpPr/>
            <p:nvPr/>
          </p:nvSpPr>
          <p:spPr>
            <a:xfrm>
              <a:off x="881280" y="4089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09" name="AutoShape 21"/>
            <p:cNvSpPr/>
            <p:nvPr/>
          </p:nvSpPr>
          <p:spPr>
            <a:xfrm>
              <a:off x="431640" y="5137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10" name="AutoShape 22"/>
            <p:cNvSpPr/>
            <p:nvPr/>
          </p:nvSpPr>
          <p:spPr>
            <a:xfrm>
              <a:off x="551520" y="5202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11" name="AutoShape 23"/>
            <p:cNvSpPr/>
            <p:nvPr/>
          </p:nvSpPr>
          <p:spPr>
            <a:xfrm>
              <a:off x="665640" y="5220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12" name="AutoShape 24"/>
            <p:cNvSpPr/>
            <p:nvPr/>
          </p:nvSpPr>
          <p:spPr>
            <a:xfrm>
              <a:off x="776160" y="53100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13" name="AutoShape 25"/>
            <p:cNvSpPr/>
            <p:nvPr/>
          </p:nvSpPr>
          <p:spPr>
            <a:xfrm>
              <a:off x="881280" y="5266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14" name="AutoShape 26"/>
            <p:cNvSpPr/>
            <p:nvPr/>
          </p:nvSpPr>
          <p:spPr>
            <a:xfrm>
              <a:off x="431640" y="6314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15" name="AutoShape 27"/>
            <p:cNvSpPr/>
            <p:nvPr/>
          </p:nvSpPr>
          <p:spPr>
            <a:xfrm>
              <a:off x="551520" y="63792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16" name="AutoShape 28"/>
            <p:cNvSpPr/>
            <p:nvPr/>
          </p:nvSpPr>
          <p:spPr>
            <a:xfrm>
              <a:off x="665640" y="6397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17" name="AutoShape 29"/>
            <p:cNvSpPr/>
            <p:nvPr/>
          </p:nvSpPr>
          <p:spPr>
            <a:xfrm>
              <a:off x="776160" y="6487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18" name="AutoShape 30"/>
            <p:cNvSpPr/>
            <p:nvPr/>
          </p:nvSpPr>
          <p:spPr>
            <a:xfrm>
              <a:off x="881280" y="6447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19" name="AutoShape 31"/>
            <p:cNvSpPr/>
            <p:nvPr/>
          </p:nvSpPr>
          <p:spPr>
            <a:xfrm>
              <a:off x="431640" y="74916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20" name="AutoShape 32"/>
            <p:cNvSpPr/>
            <p:nvPr/>
          </p:nvSpPr>
          <p:spPr>
            <a:xfrm>
              <a:off x="551520" y="7560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21" name="AutoShape 33"/>
            <p:cNvSpPr/>
            <p:nvPr/>
          </p:nvSpPr>
          <p:spPr>
            <a:xfrm>
              <a:off x="665640" y="75744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22" name="AutoShape 34"/>
            <p:cNvSpPr/>
            <p:nvPr/>
          </p:nvSpPr>
          <p:spPr>
            <a:xfrm>
              <a:off x="776160" y="76644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23" name="AutoShape 35"/>
            <p:cNvSpPr/>
            <p:nvPr/>
          </p:nvSpPr>
          <p:spPr>
            <a:xfrm>
              <a:off x="881280" y="7624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24"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alphaModFix amt="78000"/>
          </a:blip>
          <a:stretch>
            <a:fillRect/>
          </a:stretch>
        </a:blipFill>
      </p:bgPr>
    </p:bg>
    <p:spTree>
      <p:nvGrpSpPr>
        <p:cNvPr id="1" name=""/>
        <p:cNvGrpSpPr/>
        <p:nvPr/>
      </p:nvGrpSpPr>
      <p:grpSpPr>
        <a:xfrm>
          <a:off x="0" y="0"/>
          <a:ext cx="0" cy="0"/>
        </a:xfrm>
      </p:grpSpPr>
      <p:sp>
        <p:nvSpPr>
          <p:cNvPr id="125" name="矩形 28"/>
          <p:cNvSpPr/>
          <p:nvPr/>
        </p:nvSpPr>
        <p:spPr>
          <a:xfrm>
            <a:off x="449388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6" name="矩形 33"/>
          <p:cNvSpPr/>
          <p:nvPr/>
        </p:nvSpPr>
        <p:spPr>
          <a:xfrm>
            <a:off x="716220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7" name="矩形 38"/>
          <p:cNvSpPr/>
          <p:nvPr/>
        </p:nvSpPr>
        <p:spPr>
          <a:xfrm>
            <a:off x="989568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8" name="PlaceHolder 1"/>
          <p:cNvSpPr>
            <a:spLocks noGrp="1"/>
          </p:cNvSpPr>
          <p:nvPr>
            <p:ph type="title" idx="4294967295"/>
          </p:nvPr>
        </p:nvSpPr>
        <p:spPr>
          <a:xfrm>
            <a:off x="1036440" y="24588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AF79DE"/>
                </a:solidFill>
                <a:latin typeface="Arial"/>
                <a:ea typeface="微软雅黑"/>
              </a:rPr>
              <a:t>甲亢手术后并发症的处理</a:t>
            </a:r>
            <a:endParaRPr lang="en-US" sz="3000" b="0" strike="noStrike" spc="-1">
              <a:solidFill>
                <a:schemeClr val="dk1"/>
              </a:solidFill>
              <a:latin typeface="Arial"/>
            </a:endParaRPr>
          </a:p>
        </p:txBody>
      </p:sp>
      <p:sp>
        <p:nvSpPr>
          <p:cNvPr id="129" name="矩形 19"/>
          <p:cNvSpPr/>
          <p:nvPr/>
        </p:nvSpPr>
        <p:spPr>
          <a:xfrm>
            <a:off x="168336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grpSp>
        <p:nvGrpSpPr>
          <p:cNvPr id="130" name="Group 15"/>
          <p:cNvGrpSpPr/>
          <p:nvPr/>
        </p:nvGrpSpPr>
        <p:grpSpPr>
          <a:xfrm>
            <a:off x="435960" y="378720"/>
            <a:ext cx="515160" cy="439560"/>
            <a:chOff x="435960" y="378720"/>
            <a:chExt cx="515160" cy="439560"/>
          </a:xfrm>
        </p:grpSpPr>
        <p:sp>
          <p:nvSpPr>
            <p:cNvPr id="131" name="AutoShape 16"/>
            <p:cNvSpPr/>
            <p:nvPr/>
          </p:nvSpPr>
          <p:spPr>
            <a:xfrm>
              <a:off x="435960" y="3787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32" name="AutoShape 17"/>
            <p:cNvSpPr/>
            <p:nvPr/>
          </p:nvSpPr>
          <p:spPr>
            <a:xfrm>
              <a:off x="555840" y="3852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33" name="AutoShape 18"/>
            <p:cNvSpPr/>
            <p:nvPr/>
          </p:nvSpPr>
          <p:spPr>
            <a:xfrm>
              <a:off x="669960" y="3870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34" name="AutoShape 19"/>
            <p:cNvSpPr/>
            <p:nvPr/>
          </p:nvSpPr>
          <p:spPr>
            <a:xfrm>
              <a:off x="780840" y="39600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35" name="AutoShape 20"/>
            <p:cNvSpPr/>
            <p:nvPr/>
          </p:nvSpPr>
          <p:spPr>
            <a:xfrm>
              <a:off x="885960" y="39204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36" name="AutoShape 21"/>
            <p:cNvSpPr/>
            <p:nvPr/>
          </p:nvSpPr>
          <p:spPr>
            <a:xfrm>
              <a:off x="435960" y="4964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37" name="AutoShape 22"/>
            <p:cNvSpPr/>
            <p:nvPr/>
          </p:nvSpPr>
          <p:spPr>
            <a:xfrm>
              <a:off x="555840" y="50328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38" name="AutoShape 23"/>
            <p:cNvSpPr/>
            <p:nvPr/>
          </p:nvSpPr>
          <p:spPr>
            <a:xfrm>
              <a:off x="669960" y="5047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39" name="AutoShape 24"/>
            <p:cNvSpPr/>
            <p:nvPr/>
          </p:nvSpPr>
          <p:spPr>
            <a:xfrm>
              <a:off x="780840" y="5137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40" name="AutoShape 25"/>
            <p:cNvSpPr/>
            <p:nvPr/>
          </p:nvSpPr>
          <p:spPr>
            <a:xfrm>
              <a:off x="885960" y="50976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41" name="AutoShape 26"/>
            <p:cNvSpPr/>
            <p:nvPr/>
          </p:nvSpPr>
          <p:spPr>
            <a:xfrm>
              <a:off x="435960" y="6145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42" name="AutoShape 27"/>
            <p:cNvSpPr/>
            <p:nvPr/>
          </p:nvSpPr>
          <p:spPr>
            <a:xfrm>
              <a:off x="555840" y="6210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43" name="AutoShape 28"/>
            <p:cNvSpPr/>
            <p:nvPr/>
          </p:nvSpPr>
          <p:spPr>
            <a:xfrm>
              <a:off x="669960" y="6228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44" name="AutoShape 29"/>
            <p:cNvSpPr/>
            <p:nvPr/>
          </p:nvSpPr>
          <p:spPr>
            <a:xfrm>
              <a:off x="780840" y="63144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45" name="AutoShape 30"/>
            <p:cNvSpPr/>
            <p:nvPr/>
          </p:nvSpPr>
          <p:spPr>
            <a:xfrm>
              <a:off x="885960" y="62748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46" name="AutoShape 31"/>
            <p:cNvSpPr/>
            <p:nvPr/>
          </p:nvSpPr>
          <p:spPr>
            <a:xfrm>
              <a:off x="435960" y="7322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47" name="AutoShape 32"/>
            <p:cNvSpPr/>
            <p:nvPr/>
          </p:nvSpPr>
          <p:spPr>
            <a:xfrm>
              <a:off x="555840" y="73872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48" name="AutoShape 33"/>
            <p:cNvSpPr/>
            <p:nvPr/>
          </p:nvSpPr>
          <p:spPr>
            <a:xfrm>
              <a:off x="669960" y="7405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49" name="AutoShape 34"/>
            <p:cNvSpPr/>
            <p:nvPr/>
          </p:nvSpPr>
          <p:spPr>
            <a:xfrm>
              <a:off x="780840" y="7495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50" name="AutoShape 35"/>
            <p:cNvSpPr/>
            <p:nvPr/>
          </p:nvSpPr>
          <p:spPr>
            <a:xfrm>
              <a:off x="885960" y="74520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51" name="AutoShape 2"/>
          <p:cNvSpPr/>
          <p:nvPr/>
        </p:nvSpPr>
        <p:spPr>
          <a:xfrm>
            <a:off x="981720" y="1604880"/>
            <a:ext cx="3394800" cy="2116440"/>
          </a:xfrm>
          <a:prstGeom prst="rect">
            <a:avLst/>
          </a:prstGeom>
          <a:solidFill>
            <a:srgbClr val="AF79DE"/>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152" name="AutoShape 3"/>
          <p:cNvSpPr/>
          <p:nvPr/>
        </p:nvSpPr>
        <p:spPr>
          <a:xfrm>
            <a:off x="4376880" y="3721680"/>
            <a:ext cx="3394800" cy="2116440"/>
          </a:xfrm>
          <a:prstGeom prst="rect">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53" name="AutoShape 4"/>
          <p:cNvSpPr/>
          <p:nvPr/>
        </p:nvSpPr>
        <p:spPr>
          <a:xfrm>
            <a:off x="7771680" y="1604880"/>
            <a:ext cx="3394800" cy="2116440"/>
          </a:xfrm>
          <a:prstGeom prst="rect">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pic>
        <p:nvPicPr>
          <p:cNvPr id="154" name="Picture 5" descr="C:/Users/Administrator/Desktop/ppt模板/图片素材/插画/QQ截图20240310102520.pngQQ截图20240310102520"/>
          <p:cNvPicPr/>
          <p:nvPr/>
        </p:nvPicPr>
        <p:blipFill>
          <a:blip r:embed="rId2"/>
          <a:srcRect t="8590" b="8590"/>
          <a:stretch>
            <a:fillRect/>
          </a:stretch>
        </p:blipFill>
        <p:spPr>
          <a:xfrm>
            <a:off x="991080" y="3721680"/>
            <a:ext cx="3395160" cy="2116080"/>
          </a:xfrm>
          <a:prstGeom prst="rect">
            <a:avLst/>
          </a:prstGeom>
          <a:ln w="0">
            <a:noFill/>
          </a:ln>
        </p:spPr>
      </p:pic>
      <p:pic>
        <p:nvPicPr>
          <p:cNvPr id="155" name="Picture 6" descr="C:/Users/Administrator/Desktop/ppt模板/图片素材/插画/QQ截图20240310102542.pngQQ截图20240310102542"/>
          <p:cNvPicPr/>
          <p:nvPr/>
        </p:nvPicPr>
        <p:blipFill>
          <a:blip r:embed="rId3"/>
          <a:srcRect l="2897" r="2897"/>
          <a:stretch>
            <a:fillRect/>
          </a:stretch>
        </p:blipFill>
        <p:spPr>
          <a:xfrm>
            <a:off x="4376880" y="1606680"/>
            <a:ext cx="3394440" cy="2115000"/>
          </a:xfrm>
          <a:prstGeom prst="rect">
            <a:avLst/>
          </a:prstGeom>
          <a:ln w="0">
            <a:noFill/>
          </a:ln>
        </p:spPr>
      </p:pic>
      <p:pic>
        <p:nvPicPr>
          <p:cNvPr id="156" name="Picture 7" descr="C:/Users/Administrator/Desktop/ppt模板/图片素材/插画/QQ截图20240309205650.pngQQ截图20240309205650"/>
          <p:cNvPicPr/>
          <p:nvPr/>
        </p:nvPicPr>
        <p:blipFill>
          <a:blip r:embed="rId4"/>
          <a:srcRect t="19809" b="19809"/>
          <a:stretch>
            <a:fillRect/>
          </a:stretch>
        </p:blipFill>
        <p:spPr>
          <a:xfrm>
            <a:off x="7771680" y="3712680"/>
            <a:ext cx="3394440" cy="2143440"/>
          </a:xfrm>
          <a:prstGeom prst="rect">
            <a:avLst/>
          </a:prstGeom>
          <a:ln w="0">
            <a:noFill/>
          </a:ln>
        </p:spPr>
      </p:pic>
      <p:sp>
        <p:nvSpPr>
          <p:cNvPr id="157" name="content.1.title"/>
          <p:cNvSpPr/>
          <p:nvPr/>
        </p:nvSpPr>
        <p:spPr>
          <a:xfrm>
            <a:off x="1754640" y="188136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出血处理</a:t>
            </a:r>
            <a:endParaRPr lang="en-US" sz="2000" b="0" strike="noStrike" spc="-1">
              <a:solidFill>
                <a:srgbClr val="000000"/>
              </a:solidFill>
              <a:latin typeface="Arial"/>
            </a:endParaRPr>
          </a:p>
        </p:txBody>
      </p:sp>
      <p:sp>
        <p:nvSpPr>
          <p:cNvPr id="158" name="content.1.content"/>
          <p:cNvSpPr/>
          <p:nvPr/>
        </p:nvSpPr>
        <p:spPr>
          <a:xfrm>
            <a:off x="1225080" y="2340000"/>
            <a:ext cx="2982960" cy="12031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立即压迫止血</a:t>
            </a:r>
            <a:endParaRPr lang="en-US" sz="1600" b="0" strike="noStrike" spc="-1">
              <a:solidFill>
                <a:srgbClr val="000000"/>
              </a:solidFill>
              <a:latin typeface="Arial"/>
            </a:endParaRPr>
          </a:p>
          <a:p>
            <a:r>
              <a:rPr lang="zh-CN" sz="1600" b="0" strike="noStrike" spc="-1">
                <a:solidFill>
                  <a:schemeClr val="lt1"/>
                </a:solidFill>
                <a:latin typeface="微软雅黑"/>
                <a:ea typeface="微软雅黑"/>
              </a:rPr>
              <a:t>输血支持</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手术止血</a:t>
            </a:r>
            <a:endParaRPr lang="en-US" sz="1600" b="0" strike="noStrike" spc="-1">
              <a:solidFill>
                <a:srgbClr val="000000"/>
              </a:solidFill>
              <a:latin typeface="Arial"/>
            </a:endParaRPr>
          </a:p>
        </p:txBody>
      </p:sp>
      <p:sp>
        <p:nvSpPr>
          <p:cNvPr id="159" name="content.2.title"/>
          <p:cNvSpPr/>
          <p:nvPr/>
        </p:nvSpPr>
        <p:spPr>
          <a:xfrm>
            <a:off x="8442000" y="188136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声带损伤处理</a:t>
            </a:r>
            <a:endParaRPr lang="en-US" sz="2000" b="0" strike="noStrike" spc="-1">
              <a:solidFill>
                <a:srgbClr val="000000"/>
              </a:solidFill>
              <a:latin typeface="Arial"/>
            </a:endParaRPr>
          </a:p>
        </p:txBody>
      </p:sp>
      <p:sp>
        <p:nvSpPr>
          <p:cNvPr id="160" name="content.2.content"/>
          <p:cNvSpPr/>
          <p:nvPr/>
        </p:nvSpPr>
        <p:spPr>
          <a:xfrm>
            <a:off x="7971120" y="2340000"/>
            <a:ext cx="3036240" cy="12060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语音治疗</a:t>
            </a:r>
            <a:endParaRPr lang="en-US" sz="1600" b="0" strike="noStrike" spc="-1">
              <a:solidFill>
                <a:srgbClr val="000000"/>
              </a:solidFill>
              <a:latin typeface="Arial"/>
            </a:endParaRPr>
          </a:p>
          <a:p>
            <a:r>
              <a:rPr lang="zh-CN" sz="1600" b="0" strike="noStrike" spc="-1">
                <a:solidFill>
                  <a:schemeClr val="lt1"/>
                </a:solidFill>
                <a:latin typeface="微软雅黑"/>
                <a:ea typeface="微软雅黑"/>
              </a:rPr>
              <a:t>声带保护</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声带手术修复</a:t>
            </a:r>
            <a:endParaRPr lang="en-US" sz="1600" b="0" strike="noStrike" spc="-1">
              <a:solidFill>
                <a:srgbClr val="000000"/>
              </a:solidFill>
              <a:latin typeface="Arial"/>
            </a:endParaRPr>
          </a:p>
        </p:txBody>
      </p:sp>
      <p:sp>
        <p:nvSpPr>
          <p:cNvPr id="161" name="content.3.title"/>
          <p:cNvSpPr/>
          <p:nvPr/>
        </p:nvSpPr>
        <p:spPr>
          <a:xfrm>
            <a:off x="5093280" y="39549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声音嘶哑处理</a:t>
            </a:r>
            <a:endParaRPr lang="en-US" sz="2000" b="0" strike="noStrike" spc="-1">
              <a:solidFill>
                <a:srgbClr val="000000"/>
              </a:solidFill>
              <a:latin typeface="Arial"/>
            </a:endParaRPr>
          </a:p>
        </p:txBody>
      </p:sp>
      <p:sp>
        <p:nvSpPr>
          <p:cNvPr id="162" name="content.3.content"/>
          <p:cNvSpPr/>
          <p:nvPr/>
        </p:nvSpPr>
        <p:spPr>
          <a:xfrm>
            <a:off x="4578840" y="4413240"/>
            <a:ext cx="3085920" cy="11736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发音练习</a:t>
            </a:r>
            <a:endParaRPr lang="en-US" sz="1600" b="0" strike="noStrike" spc="-1">
              <a:solidFill>
                <a:srgbClr val="000000"/>
              </a:solidFill>
              <a:latin typeface="Arial"/>
            </a:endParaRPr>
          </a:p>
          <a:p>
            <a:r>
              <a:rPr lang="zh-CN" sz="1600" b="0" strike="noStrike" spc="-1">
                <a:solidFill>
                  <a:schemeClr val="lt1"/>
                </a:solidFill>
                <a:latin typeface="微软雅黑"/>
                <a:ea typeface="微软雅黑"/>
              </a:rPr>
              <a:t>喉咙保养</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声带保护</a:t>
            </a:r>
            <a:endParaRPr lang="en-US" sz="16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alphaModFix amt="78000"/>
          </a:blip>
          <a:stretch>
            <a:fillRect/>
          </a:stretch>
        </a:blipFill>
      </p:bgPr>
    </p:bg>
    <p:spTree>
      <p:nvGrpSpPr>
        <p:cNvPr id="1" name=""/>
        <p:cNvGrpSpPr/>
        <p:nvPr/>
      </p:nvGrpSpPr>
      <p:grpSpPr>
        <a:xfrm>
          <a:off x="0" y="0"/>
          <a:ext cx="0" cy="0"/>
        </a:xfrm>
      </p:grpSpPr>
      <p:sp>
        <p:nvSpPr>
          <p:cNvPr id="163" name="PlaceHolder 1"/>
          <p:cNvSpPr>
            <a:spLocks noGrp="1"/>
          </p:cNvSpPr>
          <p:nvPr>
            <p:ph type="title" idx="4294967295"/>
          </p:nvPr>
        </p:nvSpPr>
        <p:spPr>
          <a:xfrm>
            <a:off x="1035720" y="306000"/>
            <a:ext cx="790164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AF79DE"/>
                </a:solidFill>
                <a:latin typeface="Arial"/>
                <a:ea typeface="微软雅黑"/>
              </a:rPr>
              <a:t>扩展内容</a:t>
            </a:r>
            <a:endParaRPr lang="en-US" sz="3000" b="0" strike="noStrike" spc="-1">
              <a:solidFill>
                <a:schemeClr val="dk1"/>
              </a:solidFill>
              <a:latin typeface="Arial"/>
            </a:endParaRPr>
          </a:p>
        </p:txBody>
      </p:sp>
      <p:sp>
        <p:nvSpPr>
          <p:cNvPr id="164" name="content"/>
          <p:cNvSpPr/>
          <p:nvPr/>
        </p:nvSpPr>
        <p:spPr>
          <a:xfrm>
            <a:off x="780480" y="1709280"/>
            <a:ext cx="5725440" cy="24807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dk1"/>
                </a:solidFill>
                <a:latin typeface="微软雅黑"/>
                <a:ea typeface="微软雅黑"/>
              </a:rPr>
              <a:t>在甲亢手术后并发症的治疗过程中，医生需要根据患者的具体情况采取相应的治疗措施。保持患者的生命体征稳定，避免并发症的发生，是非常重要的。术中的细节处理和术后的护理工作，都需要医护人员的精心照料和观察，以确保患者能够顺利康复。</a:t>
            </a:r>
            <a:endParaRPr lang="en-US" sz="1800" b="0" strike="noStrike" spc="-1">
              <a:solidFill>
                <a:srgbClr val="000000"/>
              </a:solidFill>
              <a:latin typeface="Arial"/>
            </a:endParaRPr>
          </a:p>
        </p:txBody>
      </p:sp>
      <p:grpSp>
        <p:nvGrpSpPr>
          <p:cNvPr id="165" name="Group 15"/>
          <p:cNvGrpSpPr/>
          <p:nvPr/>
        </p:nvGrpSpPr>
        <p:grpSpPr>
          <a:xfrm>
            <a:off x="435960" y="378720"/>
            <a:ext cx="515160" cy="439560"/>
            <a:chOff x="435960" y="378720"/>
            <a:chExt cx="515160" cy="439560"/>
          </a:xfrm>
        </p:grpSpPr>
        <p:sp>
          <p:nvSpPr>
            <p:cNvPr id="166" name="AutoShape 16"/>
            <p:cNvSpPr/>
            <p:nvPr/>
          </p:nvSpPr>
          <p:spPr>
            <a:xfrm>
              <a:off x="435960" y="37872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67" name="AutoShape 17"/>
            <p:cNvSpPr/>
            <p:nvPr/>
          </p:nvSpPr>
          <p:spPr>
            <a:xfrm>
              <a:off x="555840" y="38520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68" name="AutoShape 18"/>
            <p:cNvSpPr/>
            <p:nvPr/>
          </p:nvSpPr>
          <p:spPr>
            <a:xfrm>
              <a:off x="669960" y="38700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69" name="AutoShape 19"/>
            <p:cNvSpPr/>
            <p:nvPr/>
          </p:nvSpPr>
          <p:spPr>
            <a:xfrm>
              <a:off x="780840" y="39600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70" name="AutoShape 20"/>
            <p:cNvSpPr/>
            <p:nvPr/>
          </p:nvSpPr>
          <p:spPr>
            <a:xfrm>
              <a:off x="885960" y="39204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71" name="AutoShape 21"/>
            <p:cNvSpPr/>
            <p:nvPr/>
          </p:nvSpPr>
          <p:spPr>
            <a:xfrm>
              <a:off x="435960" y="49644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72" name="AutoShape 22"/>
            <p:cNvSpPr/>
            <p:nvPr/>
          </p:nvSpPr>
          <p:spPr>
            <a:xfrm>
              <a:off x="555840" y="50328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73" name="AutoShape 23"/>
            <p:cNvSpPr/>
            <p:nvPr/>
          </p:nvSpPr>
          <p:spPr>
            <a:xfrm>
              <a:off x="669960" y="50472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74" name="AutoShape 24"/>
            <p:cNvSpPr/>
            <p:nvPr/>
          </p:nvSpPr>
          <p:spPr>
            <a:xfrm>
              <a:off x="780840" y="51372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75" name="AutoShape 25"/>
            <p:cNvSpPr/>
            <p:nvPr/>
          </p:nvSpPr>
          <p:spPr>
            <a:xfrm>
              <a:off x="885960" y="50976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76" name="AutoShape 26"/>
            <p:cNvSpPr/>
            <p:nvPr/>
          </p:nvSpPr>
          <p:spPr>
            <a:xfrm>
              <a:off x="435960" y="61452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77" name="AutoShape 27"/>
            <p:cNvSpPr/>
            <p:nvPr/>
          </p:nvSpPr>
          <p:spPr>
            <a:xfrm>
              <a:off x="555840" y="62100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78" name="AutoShape 28"/>
            <p:cNvSpPr/>
            <p:nvPr/>
          </p:nvSpPr>
          <p:spPr>
            <a:xfrm>
              <a:off x="669960" y="62280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79" name="AutoShape 29"/>
            <p:cNvSpPr/>
            <p:nvPr/>
          </p:nvSpPr>
          <p:spPr>
            <a:xfrm>
              <a:off x="780840" y="63144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80" name="AutoShape 30"/>
            <p:cNvSpPr/>
            <p:nvPr/>
          </p:nvSpPr>
          <p:spPr>
            <a:xfrm>
              <a:off x="885960" y="62748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81" name="AutoShape 31"/>
            <p:cNvSpPr/>
            <p:nvPr/>
          </p:nvSpPr>
          <p:spPr>
            <a:xfrm>
              <a:off x="435960" y="73224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82" name="AutoShape 32"/>
            <p:cNvSpPr/>
            <p:nvPr/>
          </p:nvSpPr>
          <p:spPr>
            <a:xfrm>
              <a:off x="555840" y="73872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83" name="AutoShape 33"/>
            <p:cNvSpPr/>
            <p:nvPr/>
          </p:nvSpPr>
          <p:spPr>
            <a:xfrm>
              <a:off x="669960" y="74052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84" name="AutoShape 34"/>
            <p:cNvSpPr/>
            <p:nvPr/>
          </p:nvSpPr>
          <p:spPr>
            <a:xfrm>
              <a:off x="780840" y="74952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85" name="AutoShape 35"/>
            <p:cNvSpPr/>
            <p:nvPr/>
          </p:nvSpPr>
          <p:spPr>
            <a:xfrm>
              <a:off x="885960" y="74520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86" name="Freeform 6"/>
          <p:cNvSpPr/>
          <p:nvPr/>
        </p:nvSpPr>
        <p:spPr>
          <a:xfrm>
            <a:off x="206100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87" name="Freeform 7"/>
          <p:cNvSpPr/>
          <p:nvPr/>
        </p:nvSpPr>
        <p:spPr>
          <a:xfrm>
            <a:off x="244116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88" name="Freeform 8"/>
          <p:cNvSpPr/>
          <p:nvPr/>
        </p:nvSpPr>
        <p:spPr>
          <a:xfrm>
            <a:off x="282168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89" name="Freeform 6"/>
          <p:cNvSpPr/>
          <p:nvPr/>
        </p:nvSpPr>
        <p:spPr>
          <a:xfrm>
            <a:off x="92484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90" name="Freeform 7"/>
          <p:cNvSpPr/>
          <p:nvPr/>
        </p:nvSpPr>
        <p:spPr>
          <a:xfrm>
            <a:off x="130536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91" name="Freeform 8"/>
          <p:cNvSpPr/>
          <p:nvPr/>
        </p:nvSpPr>
        <p:spPr>
          <a:xfrm>
            <a:off x="168552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92" name="Picture 2"/>
          <p:cNvSpPr/>
          <p:nvPr/>
        </p:nvSpPr>
        <p:spPr>
          <a:xfrm>
            <a:off x="6822720" y="3719160"/>
            <a:ext cx="2701440" cy="2698920"/>
          </a:xfrm>
          <a:prstGeom prst="diamond">
            <a:avLst/>
          </a:pr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93" name="Picture 3"/>
          <p:cNvSpPr/>
          <p:nvPr/>
        </p:nvSpPr>
        <p:spPr>
          <a:xfrm>
            <a:off x="7719120" y="1064880"/>
            <a:ext cx="3835800" cy="3832200"/>
          </a:xfrm>
          <a:prstGeom prst="diamond">
            <a:avLst/>
          </a:pr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94" name="PlaceHolder 1"/>
          <p:cNvSpPr>
            <a:spLocks noGrp="1"/>
          </p:cNvSpPr>
          <p:nvPr>
            <p:ph/>
          </p:nvPr>
        </p:nvSpPr>
        <p:spPr>
          <a:xfrm>
            <a:off x="3887640" y="184464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6600" b="1" strike="noStrike" spc="148">
                <a:solidFill>
                  <a:srgbClr val="AF79DE"/>
                </a:solidFill>
                <a:latin typeface="Arial"/>
                <a:ea typeface="微软雅黑"/>
              </a:rPr>
              <a:t>02</a:t>
            </a:r>
            <a:endParaRPr lang="en-US" sz="6600" b="0" strike="noStrike" spc="148">
              <a:solidFill>
                <a:schemeClr val="dk1">
                  <a:lumMod val="65000"/>
                  <a:lumOff val="35000"/>
                </a:schemeClr>
              </a:solidFill>
              <a:latin typeface="Arial"/>
            </a:endParaRPr>
          </a:p>
        </p:txBody>
      </p:sp>
      <p:sp>
        <p:nvSpPr>
          <p:cNvPr id="195" name="PlaceHolder 2"/>
          <p:cNvSpPr>
            <a:spLocks noGrp="1"/>
          </p:cNvSpPr>
          <p:nvPr>
            <p:ph type="title" idx="4294967295"/>
          </p:nvPr>
        </p:nvSpPr>
        <p:spPr>
          <a:xfrm>
            <a:off x="451440" y="387612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AF79DE"/>
                </a:solidFill>
                <a:latin typeface="Arial"/>
                <a:ea typeface="微软雅黑"/>
              </a:rPr>
              <a:t>第</a:t>
            </a:r>
            <a:r>
              <a:rPr lang="en-US" sz="4000" b="1" strike="noStrike" spc="299">
                <a:solidFill>
                  <a:srgbClr val="AF79DE"/>
                </a:solidFill>
                <a:latin typeface="Arial"/>
                <a:ea typeface="微软雅黑"/>
              </a:rPr>
              <a:t>2</a:t>
            </a:r>
            <a:r>
              <a:rPr lang="zh-CN" sz="4000" b="1" strike="noStrike" spc="299">
                <a:solidFill>
                  <a:srgbClr val="AF79DE"/>
                </a:solidFill>
                <a:latin typeface="Arial"/>
                <a:ea typeface="微软雅黑"/>
              </a:rPr>
              <a:t>章 甲亢手术后出血</a:t>
            </a:r>
            <a:endParaRPr lang="en-US" sz="4000" b="0" strike="noStrike" spc="-1">
              <a:solidFill>
                <a:schemeClr val="dk1"/>
              </a:solidFill>
              <a:latin typeface="Arial"/>
            </a:endParaRPr>
          </a:p>
        </p:txBody>
      </p:sp>
      <p:sp>
        <p:nvSpPr>
          <p:cNvPr id="19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97"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8" name="content.2.title"/>
          <p:cNvSpPr/>
          <p:nvPr/>
        </p:nvSpPr>
        <p:spPr>
          <a:xfrm>
            <a:off x="8392320" y="1557720"/>
            <a:ext cx="333036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zh-CN" sz="2000" b="1" strike="noStrike" spc="-1">
                <a:solidFill>
                  <a:srgbClr val="AF79DE"/>
                </a:solidFill>
                <a:latin typeface="微软雅黑"/>
                <a:ea typeface="微软雅黑"/>
              </a:rPr>
              <a:t>补充失血</a:t>
            </a:r>
            <a:endParaRPr lang="en-US" sz="2000" b="0" strike="noStrike" spc="-1">
              <a:solidFill>
                <a:srgbClr val="000000"/>
              </a:solidFill>
              <a:latin typeface="Arial"/>
            </a:endParaRPr>
          </a:p>
        </p:txBody>
      </p:sp>
      <p:sp>
        <p:nvSpPr>
          <p:cNvPr id="199" name="content.2.content"/>
          <p:cNvSpPr/>
          <p:nvPr/>
        </p:nvSpPr>
        <p:spPr>
          <a:xfrm>
            <a:off x="8392320" y="1891080"/>
            <a:ext cx="3078000" cy="16081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solidFill>
                <a:latin typeface="微软雅黑"/>
                <a:ea typeface="微软雅黑"/>
              </a:rPr>
              <a:t>输血补液保持稳定</a:t>
            </a:r>
            <a:endParaRPr lang="en-US" sz="1600" b="0" strike="noStrike" spc="-1">
              <a:solidFill>
                <a:srgbClr val="000000"/>
              </a:solidFill>
              <a:latin typeface="Arial"/>
            </a:endParaRPr>
          </a:p>
        </p:txBody>
      </p:sp>
      <p:sp>
        <p:nvSpPr>
          <p:cNvPr id="200"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1" name="content.3.title"/>
          <p:cNvSpPr/>
          <p:nvPr/>
        </p:nvSpPr>
        <p:spPr>
          <a:xfrm>
            <a:off x="1094760" y="4120560"/>
            <a:ext cx="330228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zh-CN" sz="2000" b="1" strike="noStrike" spc="-1">
                <a:solidFill>
                  <a:srgbClr val="AF79DE"/>
                </a:solidFill>
                <a:latin typeface="微软雅黑"/>
                <a:ea typeface="微软雅黑"/>
              </a:rPr>
              <a:t>纠正凝血功能障碍</a:t>
            </a:r>
            <a:endParaRPr lang="en-US" sz="2000" b="0" strike="noStrike" spc="-1">
              <a:solidFill>
                <a:srgbClr val="000000"/>
              </a:solidFill>
              <a:latin typeface="Arial"/>
            </a:endParaRPr>
          </a:p>
        </p:txBody>
      </p:sp>
      <p:sp>
        <p:nvSpPr>
          <p:cNvPr id="202" name="content.3.content"/>
          <p:cNvSpPr/>
          <p:nvPr/>
        </p:nvSpPr>
        <p:spPr>
          <a:xfrm>
            <a:off x="1094760" y="4453920"/>
            <a:ext cx="2929680" cy="156636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及时调整药物</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保证凝血正常</a:t>
            </a:r>
            <a:endParaRPr lang="en-US" sz="1600" b="0" strike="noStrike" spc="-1">
              <a:solidFill>
                <a:srgbClr val="000000"/>
              </a:solidFill>
              <a:latin typeface="Arial"/>
            </a:endParaRPr>
          </a:p>
        </p:txBody>
      </p:sp>
      <p:sp>
        <p:nvSpPr>
          <p:cNvPr id="203"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4" name="content.4.title"/>
          <p:cNvSpPr/>
          <p:nvPr/>
        </p:nvSpPr>
        <p:spPr>
          <a:xfrm>
            <a:off x="8392320" y="4109040"/>
            <a:ext cx="333036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zh-CN" sz="2000" b="1" strike="noStrike" spc="-1">
                <a:solidFill>
                  <a:srgbClr val="AF79DE"/>
                </a:solidFill>
                <a:latin typeface="微软雅黑"/>
                <a:ea typeface="微软雅黑"/>
              </a:rPr>
              <a:t>注意术后护理</a:t>
            </a:r>
            <a:endParaRPr lang="en-US" sz="2000" b="0" strike="noStrike" spc="-1">
              <a:solidFill>
                <a:srgbClr val="000000"/>
              </a:solidFill>
              <a:latin typeface="Arial"/>
            </a:endParaRPr>
          </a:p>
        </p:txBody>
      </p:sp>
      <p:sp>
        <p:nvSpPr>
          <p:cNvPr id="205" name="content.4.content"/>
          <p:cNvSpPr/>
          <p:nvPr/>
        </p:nvSpPr>
        <p:spPr>
          <a:xfrm>
            <a:off x="8392320" y="4453920"/>
            <a:ext cx="3078000" cy="17434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密切监测患者病情</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预防并发症</a:t>
            </a:r>
            <a:endParaRPr lang="en-US" sz="1600" b="0" strike="noStrike" spc="-1">
              <a:solidFill>
                <a:srgbClr val="000000"/>
              </a:solidFill>
              <a:latin typeface="Arial"/>
            </a:endParaRPr>
          </a:p>
        </p:txBody>
      </p:sp>
      <p:sp>
        <p:nvSpPr>
          <p:cNvPr id="206"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AF79DE"/>
                </a:solidFill>
                <a:latin typeface="Arial"/>
                <a:ea typeface="微软雅黑"/>
              </a:rPr>
              <a:t>甲亢手术后出血的处理</a:t>
            </a:r>
            <a:endParaRPr lang="en-US" sz="3000" b="0" strike="noStrike" spc="-1">
              <a:solidFill>
                <a:schemeClr val="dk1"/>
              </a:solidFill>
              <a:latin typeface="Arial"/>
            </a:endParaRPr>
          </a:p>
        </p:txBody>
      </p:sp>
      <p:sp>
        <p:nvSpPr>
          <p:cNvPr id="207"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8" name="content.1.title"/>
          <p:cNvSpPr/>
          <p:nvPr/>
        </p:nvSpPr>
        <p:spPr>
          <a:xfrm>
            <a:off x="1094760" y="1655280"/>
            <a:ext cx="330300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zh-CN" sz="2000" b="1" strike="noStrike" spc="-1">
                <a:solidFill>
                  <a:srgbClr val="AF79DE"/>
                </a:solidFill>
                <a:latin typeface="微软雅黑"/>
                <a:ea typeface="微软雅黑"/>
              </a:rPr>
              <a:t>及时处理出血灶</a:t>
            </a:r>
            <a:endParaRPr lang="en-US" sz="2000" b="0" strike="noStrike" spc="-1">
              <a:solidFill>
                <a:srgbClr val="000000"/>
              </a:solidFill>
              <a:latin typeface="Arial"/>
            </a:endParaRPr>
          </a:p>
        </p:txBody>
      </p:sp>
      <p:sp>
        <p:nvSpPr>
          <p:cNvPr id="209" name="content.1.content"/>
          <p:cNvSpPr/>
          <p:nvPr/>
        </p:nvSpPr>
        <p:spPr>
          <a:xfrm>
            <a:off x="1094760" y="2034720"/>
            <a:ext cx="2928960" cy="14652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确保止血措施到位</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避免进一步出血</a:t>
            </a:r>
            <a:endParaRPr lang="en-US" sz="1600" b="0" strike="noStrike" spc="-1">
              <a:solidFill>
                <a:srgbClr val="000000"/>
              </a:solidFill>
              <a:latin typeface="Arial"/>
            </a:endParaRPr>
          </a:p>
        </p:txBody>
      </p:sp>
      <p:grpSp>
        <p:nvGrpSpPr>
          <p:cNvPr id="210" name="Group 15"/>
          <p:cNvGrpSpPr/>
          <p:nvPr/>
        </p:nvGrpSpPr>
        <p:grpSpPr>
          <a:xfrm>
            <a:off x="435960" y="378720"/>
            <a:ext cx="515160" cy="439560"/>
            <a:chOff x="435960" y="378720"/>
            <a:chExt cx="515160" cy="439560"/>
          </a:xfrm>
        </p:grpSpPr>
        <p:sp>
          <p:nvSpPr>
            <p:cNvPr id="211" name="AutoShape 16"/>
            <p:cNvSpPr/>
            <p:nvPr/>
          </p:nvSpPr>
          <p:spPr>
            <a:xfrm>
              <a:off x="435960" y="3787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12" name="AutoShape 17"/>
            <p:cNvSpPr/>
            <p:nvPr/>
          </p:nvSpPr>
          <p:spPr>
            <a:xfrm>
              <a:off x="555840" y="3852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13" name="AutoShape 18"/>
            <p:cNvSpPr/>
            <p:nvPr/>
          </p:nvSpPr>
          <p:spPr>
            <a:xfrm>
              <a:off x="669960" y="3870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14" name="AutoShape 19"/>
            <p:cNvSpPr/>
            <p:nvPr/>
          </p:nvSpPr>
          <p:spPr>
            <a:xfrm>
              <a:off x="780840" y="39600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15" name="AutoShape 20"/>
            <p:cNvSpPr/>
            <p:nvPr/>
          </p:nvSpPr>
          <p:spPr>
            <a:xfrm>
              <a:off x="885960" y="39204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16" name="AutoShape 21"/>
            <p:cNvSpPr/>
            <p:nvPr/>
          </p:nvSpPr>
          <p:spPr>
            <a:xfrm>
              <a:off x="435960" y="4964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17" name="AutoShape 22"/>
            <p:cNvSpPr/>
            <p:nvPr/>
          </p:nvSpPr>
          <p:spPr>
            <a:xfrm>
              <a:off x="555840" y="50328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18" name="AutoShape 23"/>
            <p:cNvSpPr/>
            <p:nvPr/>
          </p:nvSpPr>
          <p:spPr>
            <a:xfrm>
              <a:off x="669960" y="5047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19" name="AutoShape 24"/>
            <p:cNvSpPr/>
            <p:nvPr/>
          </p:nvSpPr>
          <p:spPr>
            <a:xfrm>
              <a:off x="780840" y="5137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20" name="AutoShape 25"/>
            <p:cNvSpPr/>
            <p:nvPr/>
          </p:nvSpPr>
          <p:spPr>
            <a:xfrm>
              <a:off x="885960" y="50976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21" name="AutoShape 26"/>
            <p:cNvSpPr/>
            <p:nvPr/>
          </p:nvSpPr>
          <p:spPr>
            <a:xfrm>
              <a:off x="435960" y="6145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22" name="AutoShape 27"/>
            <p:cNvSpPr/>
            <p:nvPr/>
          </p:nvSpPr>
          <p:spPr>
            <a:xfrm>
              <a:off x="555840" y="6210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23" name="AutoShape 28"/>
            <p:cNvSpPr/>
            <p:nvPr/>
          </p:nvSpPr>
          <p:spPr>
            <a:xfrm>
              <a:off x="669960" y="6228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24" name="AutoShape 29"/>
            <p:cNvSpPr/>
            <p:nvPr/>
          </p:nvSpPr>
          <p:spPr>
            <a:xfrm>
              <a:off x="780840" y="63144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25" name="AutoShape 30"/>
            <p:cNvSpPr/>
            <p:nvPr/>
          </p:nvSpPr>
          <p:spPr>
            <a:xfrm>
              <a:off x="885960" y="62748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26" name="AutoShape 31"/>
            <p:cNvSpPr/>
            <p:nvPr/>
          </p:nvSpPr>
          <p:spPr>
            <a:xfrm>
              <a:off x="435960" y="7322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27" name="AutoShape 32"/>
            <p:cNvSpPr/>
            <p:nvPr/>
          </p:nvSpPr>
          <p:spPr>
            <a:xfrm>
              <a:off x="555840" y="73872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28" name="AutoShape 33"/>
            <p:cNvSpPr/>
            <p:nvPr/>
          </p:nvSpPr>
          <p:spPr>
            <a:xfrm>
              <a:off x="669960" y="7405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29" name="AutoShape 34"/>
            <p:cNvSpPr/>
            <p:nvPr/>
          </p:nvSpPr>
          <p:spPr>
            <a:xfrm>
              <a:off x="780840" y="7495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30" name="AutoShape 35"/>
            <p:cNvSpPr/>
            <p:nvPr/>
          </p:nvSpPr>
          <p:spPr>
            <a:xfrm>
              <a:off x="885960" y="74520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231" name="AutoShape 8"/>
          <p:cNvSpPr/>
          <p:nvPr/>
        </p:nvSpPr>
        <p:spPr>
          <a:xfrm>
            <a:off x="4397760" y="2570040"/>
            <a:ext cx="583920" cy="583920"/>
          </a:xfrm>
          <a:prstGeom prst="diamond">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32" name="AutoShape 9"/>
          <p:cNvSpPr/>
          <p:nvPr/>
        </p:nvSpPr>
        <p:spPr>
          <a:xfrm>
            <a:off x="7198560" y="2570040"/>
            <a:ext cx="583920" cy="588600"/>
          </a:xfrm>
          <a:prstGeom prst="diamond">
            <a:avLst/>
          </a:prstGeom>
          <a:solidFill>
            <a:srgbClr val="AF79DE"/>
          </a:solidFill>
          <a:ln w="3143">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33" name="AutoShape 10"/>
          <p:cNvSpPr/>
          <p:nvPr/>
        </p:nvSpPr>
        <p:spPr>
          <a:xfrm>
            <a:off x="4397760" y="4078080"/>
            <a:ext cx="583920" cy="583920"/>
          </a:xfrm>
          <a:prstGeom prst="diamond">
            <a:avLst/>
          </a:prstGeom>
          <a:solidFill>
            <a:srgbClr val="AF79DE"/>
          </a:solidFill>
          <a:ln w="3143">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34" name="AutoShape 11"/>
          <p:cNvSpPr/>
          <p:nvPr/>
        </p:nvSpPr>
        <p:spPr>
          <a:xfrm>
            <a:off x="7198560" y="4078080"/>
            <a:ext cx="583920" cy="583920"/>
          </a:xfrm>
          <a:prstGeom prst="diamond">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35" name="AutoShape 12"/>
          <p:cNvSpPr/>
          <p:nvPr/>
        </p:nvSpPr>
        <p:spPr>
          <a:xfrm>
            <a:off x="4397760" y="271188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2">
                    <a:lumMod val="20000"/>
                    <a:lumOff val="80000"/>
                  </a:schemeClr>
                </a:solidFill>
                <a:latin typeface="微软雅黑"/>
                <a:ea typeface="微软雅黑"/>
              </a:rPr>
              <a:t>01</a:t>
            </a:r>
            <a:endParaRPr lang="en-US" sz="1430" b="0" strike="noStrike" spc="-1">
              <a:solidFill>
                <a:srgbClr val="000000"/>
              </a:solidFill>
              <a:latin typeface="Arial"/>
            </a:endParaRPr>
          </a:p>
        </p:txBody>
      </p:sp>
      <p:sp>
        <p:nvSpPr>
          <p:cNvPr id="236" name="AutoShape 13"/>
          <p:cNvSpPr/>
          <p:nvPr/>
        </p:nvSpPr>
        <p:spPr>
          <a:xfrm>
            <a:off x="4397760" y="421236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3">
                    <a:lumMod val="20000"/>
                    <a:lumOff val="80000"/>
                  </a:schemeClr>
                </a:solidFill>
                <a:latin typeface="微软雅黑"/>
                <a:ea typeface="微软雅黑"/>
              </a:rPr>
              <a:t>03</a:t>
            </a:r>
            <a:endParaRPr lang="en-US" sz="1430" b="0" strike="noStrike" spc="-1">
              <a:solidFill>
                <a:srgbClr val="000000"/>
              </a:solidFill>
              <a:latin typeface="Arial"/>
            </a:endParaRPr>
          </a:p>
        </p:txBody>
      </p:sp>
      <p:sp>
        <p:nvSpPr>
          <p:cNvPr id="237" name="AutoShape 14"/>
          <p:cNvSpPr/>
          <p:nvPr/>
        </p:nvSpPr>
        <p:spPr>
          <a:xfrm>
            <a:off x="7198560" y="270252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3">
                    <a:lumMod val="20000"/>
                    <a:lumOff val="80000"/>
                  </a:schemeClr>
                </a:solidFill>
                <a:latin typeface="微软雅黑"/>
                <a:ea typeface="微软雅黑"/>
              </a:rPr>
              <a:t>02</a:t>
            </a:r>
            <a:endParaRPr lang="en-US" sz="1430" b="0" strike="noStrike" spc="-1">
              <a:solidFill>
                <a:srgbClr val="000000"/>
              </a:solidFill>
              <a:latin typeface="Arial"/>
            </a:endParaRPr>
          </a:p>
        </p:txBody>
      </p:sp>
      <p:sp>
        <p:nvSpPr>
          <p:cNvPr id="238" name="AutoShape 15"/>
          <p:cNvSpPr/>
          <p:nvPr/>
        </p:nvSpPr>
        <p:spPr>
          <a:xfrm>
            <a:off x="7198560" y="421236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2">
                    <a:lumMod val="20000"/>
                    <a:lumOff val="80000"/>
                  </a:schemeClr>
                </a:solidFill>
                <a:latin typeface="微软雅黑"/>
                <a:ea typeface="微软雅黑"/>
              </a:rPr>
              <a:t>04</a:t>
            </a:r>
            <a:endParaRPr lang="en-US" sz="1430" b="0" strike="noStrike" spc="-1">
              <a:solidFill>
                <a:srgbClr val="000000"/>
              </a:solidFill>
              <a:latin typeface="Arial"/>
            </a:endParaRPr>
          </a:p>
        </p:txBody>
      </p:sp>
      <p:sp>
        <p:nvSpPr>
          <p:cNvPr id="239" name="AutoShape 2"/>
          <p:cNvSpPr/>
          <p:nvPr/>
        </p:nvSpPr>
        <p:spPr>
          <a:xfrm>
            <a:off x="4876920" y="2507040"/>
            <a:ext cx="2424240" cy="236448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40" name="Picture 8"/>
          <p:cNvSpPr/>
          <p:nvPr/>
        </p:nvSpPr>
        <p:spPr>
          <a:xfrm>
            <a:off x="4964400" y="2569680"/>
            <a:ext cx="2282400" cy="2217600"/>
          </a:xfrm>
          <a:prstGeom prst="ellipse">
            <a:avLst/>
          </a:prstGeom>
          <a:blipFill rotWithShape="0">
            <a:blip r:embed="rId2">
              <a:alphaModFix amt="70000"/>
            </a:blip>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alphaModFix amt="78000"/>
          </a:blip>
          <a:stretch>
            <a:fillRect/>
          </a:stretch>
        </a:blipFill>
      </p:bgPr>
    </p:bg>
    <p:spTree>
      <p:nvGrpSpPr>
        <p:cNvPr id="1" name=""/>
        <p:cNvGrpSpPr/>
        <p:nvPr/>
      </p:nvGrpSpPr>
      <p:grpSpPr>
        <a:xfrm>
          <a:off x="0" y="0"/>
          <a:ext cx="0" cy="0"/>
        </a:xfrm>
      </p:grpSpPr>
      <p:sp>
        <p:nvSpPr>
          <p:cNvPr id="241" name="PlaceHolder 1"/>
          <p:cNvSpPr>
            <a:spLocks noGrp="1"/>
          </p:cNvSpPr>
          <p:nvPr>
            <p:ph type="title" idx="4294967295"/>
          </p:nvPr>
        </p:nvSpPr>
        <p:spPr>
          <a:xfrm>
            <a:off x="1035720" y="306000"/>
            <a:ext cx="790164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AF79DE"/>
                </a:solidFill>
                <a:latin typeface="Arial"/>
                <a:ea typeface="微软雅黑"/>
              </a:rPr>
              <a:t>结语</a:t>
            </a:r>
            <a:endParaRPr lang="en-US" sz="3000" b="0" strike="noStrike" spc="-1">
              <a:solidFill>
                <a:schemeClr val="dk1"/>
              </a:solidFill>
              <a:latin typeface="Arial"/>
            </a:endParaRPr>
          </a:p>
        </p:txBody>
      </p:sp>
      <p:sp>
        <p:nvSpPr>
          <p:cNvPr id="242" name="content"/>
          <p:cNvSpPr/>
          <p:nvPr/>
        </p:nvSpPr>
        <p:spPr>
          <a:xfrm>
            <a:off x="780480" y="1709280"/>
            <a:ext cx="5725440" cy="24807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dk1"/>
                </a:solidFill>
                <a:latin typeface="微软雅黑"/>
                <a:ea typeface="微软雅黑"/>
              </a:rPr>
              <a:t>甲亢手术后出血是一种临床常见的并发症，严重影响患者的术后恢复和生命安全。医务人员在术前应充分评估患者的手术风险，术中谨慎操作，术后及时处理出血灶和并发症，加强护理和监测，可有效预防和处理该并发症。</a:t>
            </a:r>
            <a:endParaRPr lang="en-US" sz="1800" b="0" strike="noStrike" spc="-1">
              <a:solidFill>
                <a:srgbClr val="000000"/>
              </a:solidFill>
              <a:latin typeface="Arial"/>
            </a:endParaRPr>
          </a:p>
        </p:txBody>
      </p:sp>
      <p:grpSp>
        <p:nvGrpSpPr>
          <p:cNvPr id="243" name="Group 15"/>
          <p:cNvGrpSpPr/>
          <p:nvPr/>
        </p:nvGrpSpPr>
        <p:grpSpPr>
          <a:xfrm>
            <a:off x="435960" y="378720"/>
            <a:ext cx="515160" cy="439560"/>
            <a:chOff x="435960" y="378720"/>
            <a:chExt cx="515160" cy="439560"/>
          </a:xfrm>
        </p:grpSpPr>
        <p:sp>
          <p:nvSpPr>
            <p:cNvPr id="244" name="AutoShape 16"/>
            <p:cNvSpPr/>
            <p:nvPr/>
          </p:nvSpPr>
          <p:spPr>
            <a:xfrm>
              <a:off x="435960" y="37872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45" name="AutoShape 17"/>
            <p:cNvSpPr/>
            <p:nvPr/>
          </p:nvSpPr>
          <p:spPr>
            <a:xfrm>
              <a:off x="555840" y="38520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46" name="AutoShape 18"/>
            <p:cNvSpPr/>
            <p:nvPr/>
          </p:nvSpPr>
          <p:spPr>
            <a:xfrm>
              <a:off x="669960" y="38700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47" name="AutoShape 19"/>
            <p:cNvSpPr/>
            <p:nvPr/>
          </p:nvSpPr>
          <p:spPr>
            <a:xfrm>
              <a:off x="780840" y="39600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48" name="AutoShape 20"/>
            <p:cNvSpPr/>
            <p:nvPr/>
          </p:nvSpPr>
          <p:spPr>
            <a:xfrm>
              <a:off x="885960" y="39204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49" name="AutoShape 21"/>
            <p:cNvSpPr/>
            <p:nvPr/>
          </p:nvSpPr>
          <p:spPr>
            <a:xfrm>
              <a:off x="435960" y="49644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50" name="AutoShape 22"/>
            <p:cNvSpPr/>
            <p:nvPr/>
          </p:nvSpPr>
          <p:spPr>
            <a:xfrm>
              <a:off x="555840" y="50328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51" name="AutoShape 23"/>
            <p:cNvSpPr/>
            <p:nvPr/>
          </p:nvSpPr>
          <p:spPr>
            <a:xfrm>
              <a:off x="669960" y="50472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52" name="AutoShape 24"/>
            <p:cNvSpPr/>
            <p:nvPr/>
          </p:nvSpPr>
          <p:spPr>
            <a:xfrm>
              <a:off x="780840" y="51372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53" name="AutoShape 25"/>
            <p:cNvSpPr/>
            <p:nvPr/>
          </p:nvSpPr>
          <p:spPr>
            <a:xfrm>
              <a:off x="885960" y="50976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54" name="AutoShape 26"/>
            <p:cNvSpPr/>
            <p:nvPr/>
          </p:nvSpPr>
          <p:spPr>
            <a:xfrm>
              <a:off x="435960" y="61452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55" name="AutoShape 27"/>
            <p:cNvSpPr/>
            <p:nvPr/>
          </p:nvSpPr>
          <p:spPr>
            <a:xfrm>
              <a:off x="555840" y="62100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56" name="AutoShape 28"/>
            <p:cNvSpPr/>
            <p:nvPr/>
          </p:nvSpPr>
          <p:spPr>
            <a:xfrm>
              <a:off x="669960" y="62280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57" name="AutoShape 29"/>
            <p:cNvSpPr/>
            <p:nvPr/>
          </p:nvSpPr>
          <p:spPr>
            <a:xfrm>
              <a:off x="780840" y="63144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58" name="AutoShape 30"/>
            <p:cNvSpPr/>
            <p:nvPr/>
          </p:nvSpPr>
          <p:spPr>
            <a:xfrm>
              <a:off x="885960" y="62748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59" name="AutoShape 31"/>
            <p:cNvSpPr/>
            <p:nvPr/>
          </p:nvSpPr>
          <p:spPr>
            <a:xfrm>
              <a:off x="435960" y="73224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60" name="AutoShape 32"/>
            <p:cNvSpPr/>
            <p:nvPr/>
          </p:nvSpPr>
          <p:spPr>
            <a:xfrm>
              <a:off x="555840" y="73872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61" name="AutoShape 33"/>
            <p:cNvSpPr/>
            <p:nvPr/>
          </p:nvSpPr>
          <p:spPr>
            <a:xfrm>
              <a:off x="669960" y="74052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62" name="AutoShape 34"/>
            <p:cNvSpPr/>
            <p:nvPr/>
          </p:nvSpPr>
          <p:spPr>
            <a:xfrm>
              <a:off x="780840" y="74952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63" name="AutoShape 35"/>
            <p:cNvSpPr/>
            <p:nvPr/>
          </p:nvSpPr>
          <p:spPr>
            <a:xfrm>
              <a:off x="885960" y="74520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264" name="Freeform 6"/>
          <p:cNvSpPr/>
          <p:nvPr/>
        </p:nvSpPr>
        <p:spPr>
          <a:xfrm>
            <a:off x="206100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65" name="Freeform 7"/>
          <p:cNvSpPr/>
          <p:nvPr/>
        </p:nvSpPr>
        <p:spPr>
          <a:xfrm>
            <a:off x="244116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66" name="Freeform 8"/>
          <p:cNvSpPr/>
          <p:nvPr/>
        </p:nvSpPr>
        <p:spPr>
          <a:xfrm>
            <a:off x="282168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67" name="Freeform 6"/>
          <p:cNvSpPr/>
          <p:nvPr/>
        </p:nvSpPr>
        <p:spPr>
          <a:xfrm>
            <a:off x="92484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68" name="Freeform 7"/>
          <p:cNvSpPr/>
          <p:nvPr/>
        </p:nvSpPr>
        <p:spPr>
          <a:xfrm>
            <a:off x="130536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69" name="Freeform 8"/>
          <p:cNvSpPr/>
          <p:nvPr/>
        </p:nvSpPr>
        <p:spPr>
          <a:xfrm>
            <a:off x="168552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70" name="Picture 2"/>
          <p:cNvSpPr/>
          <p:nvPr/>
        </p:nvSpPr>
        <p:spPr>
          <a:xfrm>
            <a:off x="6822720" y="3719160"/>
            <a:ext cx="2701440" cy="2698920"/>
          </a:xfrm>
          <a:prstGeom prst="diamond">
            <a:avLst/>
          </a:pr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71" name="Picture 3"/>
          <p:cNvSpPr/>
          <p:nvPr/>
        </p:nvSpPr>
        <p:spPr>
          <a:xfrm>
            <a:off x="7719120" y="1064880"/>
            <a:ext cx="3835800" cy="3832200"/>
          </a:xfrm>
          <a:prstGeom prst="diamond">
            <a:avLst/>
          </a:pr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72" name="PlaceHolder 1"/>
          <p:cNvSpPr>
            <a:spLocks noGrp="1"/>
          </p:cNvSpPr>
          <p:nvPr>
            <p:ph/>
          </p:nvPr>
        </p:nvSpPr>
        <p:spPr>
          <a:xfrm>
            <a:off x="3887640" y="184464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6600" b="1" strike="noStrike" spc="148">
                <a:solidFill>
                  <a:srgbClr val="AF79DE"/>
                </a:solidFill>
                <a:latin typeface="Arial"/>
                <a:ea typeface="微软雅黑"/>
              </a:rPr>
              <a:t>03</a:t>
            </a:r>
            <a:endParaRPr lang="en-US" sz="6600" b="0" strike="noStrike" spc="148">
              <a:solidFill>
                <a:schemeClr val="dk1">
                  <a:lumMod val="65000"/>
                  <a:lumOff val="35000"/>
                </a:schemeClr>
              </a:solidFill>
              <a:latin typeface="Arial"/>
            </a:endParaRPr>
          </a:p>
        </p:txBody>
      </p:sp>
      <p:sp>
        <p:nvSpPr>
          <p:cNvPr id="273" name="PlaceHolder 2"/>
          <p:cNvSpPr>
            <a:spLocks noGrp="1"/>
          </p:cNvSpPr>
          <p:nvPr>
            <p:ph type="title" idx="4294967295"/>
          </p:nvPr>
        </p:nvSpPr>
        <p:spPr>
          <a:xfrm>
            <a:off x="451440" y="387612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AF79DE"/>
                </a:solidFill>
                <a:latin typeface="Arial"/>
                <a:ea typeface="微软雅黑"/>
              </a:rPr>
              <a:t>第</a:t>
            </a:r>
            <a:r>
              <a:rPr lang="en-US" sz="4000" b="1" strike="noStrike" spc="299">
                <a:solidFill>
                  <a:srgbClr val="AF79DE"/>
                </a:solidFill>
                <a:latin typeface="Arial"/>
                <a:ea typeface="微软雅黑"/>
              </a:rPr>
              <a:t>3</a:t>
            </a:r>
            <a:r>
              <a:rPr lang="zh-CN" sz="4000" b="1" strike="noStrike" spc="299">
                <a:solidFill>
                  <a:srgbClr val="AF79DE"/>
                </a:solidFill>
                <a:latin typeface="Arial"/>
                <a:ea typeface="微软雅黑"/>
              </a:rPr>
              <a:t>章 甲亢手术后声带损伤</a:t>
            </a:r>
            <a:endParaRPr lang="en-US" sz="4000" b="0" strike="noStrike" spc="-1">
              <a:solidFill>
                <a:schemeClr val="dk1"/>
              </a:solidFill>
              <a:latin typeface="Arial"/>
            </a:endParaRPr>
          </a:p>
        </p:txBody>
      </p:sp>
      <p:sp>
        <p:nvSpPr>
          <p:cNvPr id="27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https://d.book118.com/067165025032006054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11</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11</vt:i4>
      </vt:variant>
    </vt:vector>
  </HeadingPairs>
  <TitlesOfParts>
    <vt:vector baseType="lpstr" size="19">
      <vt:lpstr>Arial</vt:lpstr>
      <vt:lpstr>Calibri</vt:lpstr>
      <vt:lpstr>微软雅黑</vt:lpstr>
      <vt:lpstr>Times New Roman</vt:lpstr>
      <vt:lpstr>Wingdings</vt:lpstr>
      <vt:lpstr>Symbol</vt:lpstr>
      <vt:lpstr>DejaVu Sans</vt:lpstr>
      <vt:lpstr>Office Theme</vt:lpstr>
      <vt:lpstr>2021甲亢术后的疾病查房</vt:lpstr>
      <vt:lpstr>目录</vt:lpstr>
      <vt:lpstr>第1章 甲亢术后并发症概述</vt:lpstr>
      <vt:lpstr> </vt:lpstr>
      <vt:lpstr>甲亢手术后并发症的处理</vt:lpstr>
      <vt:lpstr>扩展内容</vt:lpstr>
      <vt:lpstr>第2章 甲亢手术后出血</vt:lpstr>
      <vt:lpstr>甲亢手术后出血的处理</vt:lpstr>
      <vt:lpstr>结语</vt:lpstr>
      <vt:lpstr>第3章 甲亢手术后声带损伤</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2024-09-28T09:37:32.099</cp:lastPrinted>
  <dcterms:created xsi:type="dcterms:W3CDTF">2024-09-28T01:37:32Z</dcterms:created>
  <dcterms:modified xsi:type="dcterms:W3CDTF">2024-09-28T01:37:34Z</dcterms:modified>
</cp:coreProperties>
</file>