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42735-CD64-4893-8AEA-73949F4E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180A-44D8-40FE-AD81-5A09E081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5E9F6-77CD-4074-A17C-DC6CD86B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A422A-D0C5-4F51-AAB6-ED0B625CC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5F496-260F-400E-8CB2-18CDE8B7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E70DD-A1D6-4D30-96E6-EC207BC9B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5C0A9-EE48-42F5-8099-6DF66AE9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437D5-5033-418D-9DD1-3975CC1E6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29650-1F05-46C5-AB0F-2AC94816B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F5BF6-3B6F-4FE1-97D1-BB8C7860F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3173F-0AC5-4F16-B3BF-8B0958454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pn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03074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 title=""/>
          <p:cNvSpPr txBox="1"/>
          <p:nvPr/>
        </p:nvSpPr>
        <p:spPr>
          <a:xfrm>
            <a:off x="1400175" y="2362200"/>
            <a:ext cx="9117330" cy="1073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第22课 科技创新与发明实践</a:t>
            </a:r>
            <a:endParaRPr lang="en-US" sz="54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 title=""/>
          <p:cNvSpPr txBox="1"/>
          <p:nvPr/>
        </p:nvSpPr>
        <p:spPr>
          <a:xfrm>
            <a:off x="4699635" y="429386"/>
            <a:ext cx="2792730" cy="8248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课程背景与目标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科技创新基本原理与方法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实践活动设计与组织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动手实践：从想法到产品转化过程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成果展示与评价反馈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拓展延伸：将科技创新应用于日常生活</a:t>
            </a:r>
            <a:endParaRPr lang="en-US" sz="24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6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课程背景与目标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t="6648" b="66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科技创新与发明实践意义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培养学生科技创新意识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通过实践活动，激发学生对科技创新的兴趣和热情。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提高学生解决问题的能力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 title="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引导学生在发明实践中发现问题、分析问题、解决问题。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 title="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促进学生全面发展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 title="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科技创新与发明实践有助于培养学生的综合素质，包括创新思维、动手能力、团队协作等。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通过引导学生自主选题、设计方案、动手制作等过程，培养学生的创新思维和创新能力。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 title="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创新能力培养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 title="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学生在实践活动中需要亲自动手操作，从而锻炼和提高动手实践能力。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动手实践能力提升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 title="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 title="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 title="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科技创新与发明实践涉及多个学科领域，有助于学生将所学知识综合运用，提高跨学科知识应用能力。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跨学科知识应用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培养学生创新能力及动手实践能力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通过科技创新与发明实践课程，培养学生的创新精神、实践能力和科学素养。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预期成果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学生能够独立完成一项科技创新或发明作品，掌握一定的科技创新方法和技能，具备初步的创新意识和实践能力。同时，学生在团队合作、沟通交流等方面也能得到锻炼和提高。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 title="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 title="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 title=""/>
          <p:cNvPicPr>
            <a:picLocks noChangeAspect="1"/>
          </p:cNvPicPr>
          <p:nvPr/>
        </p:nvPicPr>
        <p:blipFill>
          <a:blip r:embed="rId2">
            <a:alphaModFix/>
          </a:blip>
          <a:srcRect l="21438" r="21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 title="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 title="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课程目标与预期成果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6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科技创新基本原理与方法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 title="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科技创新是指通过新的思维、新的发明或新的技术手段，创造出新的产品或服务，从而提高生产效率、改善生活品质或推动社会进步的过程。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科技创新定义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根据创新程度和影响范围，科技创新可分为渐进式创新和颠覆式创新。渐进式创新是指在现有技术基础上进行改进和优化，而颠覆式创新则是打破传统思维模式，创造出全新的产品或服务。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科技创新分类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科技创新定义及分类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 title="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鼓励自由联想，从多个角度思考问题，寻求多种可能的解决方案。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发散性思维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 title="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 title="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 title="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 title="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批判性思维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 title="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 title="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 title="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 title="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创造性思维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 title="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 title="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 title="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 title="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 title="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对问题进行深入分析，评估各种方案的优缺点，避免盲目接受表面信息。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 title="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鼓励尝试新的方法和途径，勇于挑战传统观念，以创新的方式解决问题。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 title="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 title="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 title="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创新思维训练技巧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31083" r="31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 title="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 title="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 title="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 title="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观察法</a:t>
            </a:r>
            <a:endParaRPr lang="en-US" sz="1100"/>
          </a:p>
        </p:txBody>
      </p:sp>
      <p:sp>
        <p:nvSpPr>
          <p:cNvPr id="17" name="AutoShape 17" title="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实验法</a:t>
            </a:r>
            <a:endParaRPr lang="en-US" sz="1100"/>
          </a:p>
        </p:txBody>
      </p:sp>
      <p:sp>
        <p:nvSpPr>
          <p:cNvPr id="18" name="AutoShape 18" title="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组合法</a:t>
            </a:r>
            <a:endParaRPr lang="en-US" sz="1100"/>
          </a:p>
        </p:txBody>
      </p:sp>
      <p:sp>
        <p:nvSpPr>
          <p:cNvPr id="19" name="AutoShape 19" title="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移植法</a:t>
            </a:r>
            <a:endParaRPr lang="en-US" sz="1100"/>
          </a:p>
        </p:txBody>
      </p:sp>
      <p:grpSp>
        <p:nvGrpSpPr>
          <p:cNvPr id="20" name="Group 20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发明创造基本方法论述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 title="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通过观察自然现象或社会现象，发现其中的问题和需求，从而提出新的发明创意。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将不同的技术或产品进行组合和集成，创造出具有新功能和特点的产品或服务。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通过科学实验验证理论假设或探索新的技术路线，为发明创造提供实践依据。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将某一领域的技术或方法应用到其他领域，实现技术的跨界融合和创新应用。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 title="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06" r="2740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 title="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知识产权概念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 title="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 title="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 title="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知识产权是指创新者对其智力成果享有的法律权利，包括专利权、商标权、著作权等。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知识产权保护意义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 title="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保护知识产权可以鼓励创新活动，促进技术转移和成果转化，推动经济高质量发展。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 title="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知识产权保护措施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 title="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 title="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 title="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 title="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加强知识产权法律法规宣传普及，提高公众的知识产权保护意识；加强知识产权执法力度，严厉打击侵权行为；完善知识产权管理制度，提高知识产权管理和保护能力。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知识产权保护意识培养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518900" y="10528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6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实践活动设计与组织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12285" r="122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 title="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 title="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围绕科技创新与发明实践，结合学生兴趣和实际需求，确定具有吸引力和挑战性的主题。</a:t>
            </a:r>
            <a:endParaRPr lang="en-US" sz="1100"/>
          </a:p>
        </p:txBody>
      </p:sp>
      <p:sp>
        <p:nvSpPr>
          <p:cNvPr id="8" name="AutoShape 8" title="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活动主题</a:t>
            </a:r>
            <a:endParaRPr lang="en-US" sz="1100"/>
          </a:p>
        </p:txBody>
      </p:sp>
      <p:sp>
        <p:nvSpPr>
          <p:cNvPr id="9" name="AutoShape 9" title="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制定详细的活动方案，包括活动目标、活动内容、实施步骤、评价标准等，确保活动的有序进行。</a:t>
            </a:r>
            <a:endParaRPr lang="en-US" sz="1100"/>
          </a:p>
        </p:txBody>
      </p:sp>
      <p:sp>
        <p:nvSpPr>
          <p:cNvPr id="10" name="AutoShape 10" title="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方案制定</a:t>
            </a:r>
            <a:endParaRPr lang="en-US" sz="1100"/>
          </a:p>
        </p:txBody>
      </p:sp>
      <p:grpSp>
        <p:nvGrpSpPr>
          <p:cNvPr id="11" name="Group 11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确定活动主题和方案制定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 title="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根据学生特长、兴趣等因素进行合理分组，确保每个小组都能有效参与活动。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明确小组成员的职责和任务，鼓励小组成员之间互相协作、互相支持，共同完成活动任务。</a:t>
            </a:r>
            <a:endParaRPr lang="en-US" sz="1100"/>
          </a:p>
        </p:txBody>
      </p:sp>
      <p:grpSp>
        <p:nvGrpSpPr>
          <p:cNvPr id="6" name="Group 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小组分工合作策略部署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 title="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分工合作</a:t>
            </a:r>
            <a:endParaRPr lang="en-US" sz="1100"/>
          </a:p>
        </p:txBody>
      </p:sp>
      <p:sp>
        <p:nvSpPr>
          <p:cNvPr id="29" name="AutoShape 29" title="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分组策略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 title="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 title="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 title="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 title="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 title="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资源筹备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积极筹备活动所需的器材、材料、场地等资源，确保活动的顺利进行。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预算安排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制定合理的活动预算，包括器材购置、材料消耗、场地租赁等费用，确保活动经费的合理使用。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资源筹备和预算安排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https://d.book118.com/068003074030006047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2024-09-28T09:39:51.689</cp:lastPrinted>
  <dcterms:created xsi:type="dcterms:W3CDTF">2024-09-28T01:39:51Z</dcterms:created>
  <dcterms:modified xsi:type="dcterms:W3CDTF">2024-09-28T01:39:53Z</dcterms:modified>
</cp:coreProperties>
</file>