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5888FD0-5D6F-4C6D-9952-EB283E46E85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C0618B-45A6-43D2-AC61-75F90A4CBC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985CCB-E050-4D56-A71B-E510B4BF7B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E2EF06-F4FA-41F2-8C0F-22B78045E6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2F21F7-171A-4505-A221-DFC9E16950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E3E8AA-86C2-4F1D-9D69-0264895C30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B2EF0E-4FE5-47D5-8EF7-6BD3DD5972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596B8C-9FBC-4A47-9854-16CFAD7D0C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FB5518-2B9B-4A3C-98A8-0AA2B7B349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641AC8-2996-4DD8-9B78-2E7DE6FEDF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963D00-7382-41D1-8BF7-C851E0DB89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4327EA-A826-4D31-86D1-0356CFC82C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87E3446-4185-4010-93DE-76DE75E855E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C7A1FAA-3A7F-4AD4-AB85-207A1664050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04021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企业礼仪培训的企业员工关系</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企业员工关系的重要性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企业礼仪对员工关系的影响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企业员工关系的提升策略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企业礼仪与员工关系的融合实践</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企业礼仪培训是指帮助企业员工提升专业素养和人际交往能力的培训活动。通过培训，员工可以学习如何在工作中展现专业形象和良好的人际关系，提高企业整体形象和声誉。</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企业礼仪培训的目的</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自我形象的塑造</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提高员工形象和自信心</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团队合作意识的培养</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增进员工间相互尊重和合作</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企业品牌形象的建设</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提升企业整体形象和声誉</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企业礼仪培训的影响</a:t>
            </a:r>
            <a:endParaRPr lang="en-US" sz="3500" b="0" strike="noStrike" spc="-1">
              <a:solidFill>
                <a:srgbClr val="000000"/>
              </a:solidFill>
              <a:latin typeface="Arial"/>
            </a:endParaRPr>
          </a:p>
        </p:txBody>
      </p:sp>
      <p:sp>
        <p:nvSpPr>
          <p:cNvPr id="9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企业礼仪培训可以增加员工的职业竞争力，帮助他们获得更多的机会和提升空间。同时，培训也可以促进企业的发展和成长，打造更加有竞争力的团队和组织。</a:t>
            </a:r>
            <a:endParaRPr lang="en-US" sz="2500" b="0" strike="noStrike" spc="-1">
              <a:solidFill>
                <a:srgbClr val="000000"/>
              </a:solidFill>
              <a:latin typeface="Arial"/>
            </a:endParaRPr>
          </a:p>
        </p:txBody>
      </p:sp>
      <p:sp>
        <p:nvSpPr>
          <p:cNvPr id="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企业礼仪培训的内容</a:t>
            </a:r>
            <a:endParaRPr lang="en-US" sz="3600" b="0" strike="noStrike" spc="-1">
              <a:solidFill>
                <a:schemeClr val="dk1"/>
              </a:solidFill>
              <a:latin typeface="Arial"/>
            </a:endParaRPr>
          </a:p>
        </p:txBody>
      </p:sp>
      <p:sp>
        <p:nvSpPr>
          <p:cNvPr id="9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行为举止规范</a:t>
            </a:r>
            <a:endParaRPr lang="en-US" sz="1500" b="0" strike="noStrike" spc="-1">
              <a:solidFill>
                <a:srgbClr val="000000"/>
              </a:solidFill>
              <a:latin typeface="Arial"/>
            </a:endParaRPr>
          </a:p>
        </p:txBody>
      </p:sp>
      <p:sp>
        <p:nvSpPr>
          <p:cNvPr id="9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礼仪礼仪规范</a:t>
            </a:r>
            <a:endParaRPr lang="en-US" sz="2200" b="0" strike="noStrike" spc="-1">
              <a:solidFill>
                <a:srgbClr val="000000"/>
              </a:solidFill>
              <a:latin typeface="Arial"/>
            </a:endParaRPr>
          </a:p>
        </p:txBody>
      </p:sp>
      <p:sp>
        <p:nvSpPr>
          <p:cNvPr id="10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有效沟通方法</a:t>
            </a:r>
            <a:endParaRPr lang="en-US" sz="1500" b="0" strike="noStrike" spc="-1">
              <a:solidFill>
                <a:srgbClr val="000000"/>
              </a:solidFill>
              <a:latin typeface="Arial"/>
            </a:endParaRPr>
          </a:p>
        </p:txBody>
      </p:sp>
      <p:sp>
        <p:nvSpPr>
          <p:cNvPr id="10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0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礼貌与尊重</a:t>
            </a:r>
            <a:endParaRPr lang="en-US" sz="1500" b="0" strike="noStrike" spc="-1">
              <a:solidFill>
                <a:srgbClr val="000000"/>
              </a:solidFill>
              <a:latin typeface="Arial"/>
            </a:endParaRPr>
          </a:p>
        </p:txBody>
      </p:sp>
      <p:sp>
        <p:nvSpPr>
          <p:cNvPr id="10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礼仪礼仪的意义</a:t>
            </a:r>
            <a:endParaRPr lang="en-US" sz="2200" b="0" strike="noStrike" spc="-1">
              <a:solidFill>
                <a:srgbClr val="000000"/>
              </a:solidFill>
              <a:latin typeface="Arial"/>
            </a:endParaRPr>
          </a:p>
        </p:txBody>
      </p:sp>
      <p:sp>
        <p:nvSpPr>
          <p:cNvPr id="10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企业礼仪培训的方法</a:t>
            </a:r>
            <a:endParaRPr lang="en-US" sz="3500" b="0" strike="noStrike" spc="-1">
              <a:solidFill>
                <a:srgbClr val="000000"/>
              </a:solidFill>
              <a:latin typeface="Arial"/>
            </a:endParaRPr>
          </a:p>
        </p:txBody>
      </p:sp>
      <p:sp>
        <p:nvSpPr>
          <p:cNvPr id="10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企业礼仪培训的方法多样化，包括培训课程、角色扮演和实地考察等。通过这些方法，员工能够更好地理解和掌握礼仪礼仪的要求，提高其执行能力和应对能力。</a:t>
            </a:r>
            <a:endParaRPr lang="en-US" sz="2500" b="0" strike="noStrike" spc="-1">
              <a:solidFill>
                <a:srgbClr val="000000"/>
              </a:solidFill>
              <a:latin typeface="Arial"/>
            </a:endParaRPr>
          </a:p>
        </p:txBody>
      </p:sp>
      <p:sp>
        <p:nvSpPr>
          <p:cNvPr id="10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企业礼仪培训的成效</a:t>
            </a:r>
            <a:endParaRPr lang="en-US" sz="3600" b="0" strike="noStrike" spc="-1">
              <a:solidFill>
                <a:schemeClr val="dk1"/>
              </a:solidFill>
              <a:latin typeface="Arial"/>
            </a:endParaRPr>
          </a:p>
        </p:txBody>
      </p:sp>
      <p:sp>
        <p:nvSpPr>
          <p:cNvPr id="11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全面提升职业素养</a:t>
            </a:r>
            <a:endParaRPr lang="en-US" sz="1500" b="0" strike="noStrike" spc="-1">
              <a:solidFill>
                <a:srgbClr val="000000"/>
              </a:solidFill>
              <a:latin typeface="Arial"/>
            </a:endParaRPr>
          </a:p>
        </p:txBody>
      </p:sp>
      <p:sp>
        <p:nvSpPr>
          <p:cNvPr id="11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提高员工综合素质和能力</a:t>
            </a:r>
            <a:endParaRPr lang="en-US" sz="2200" b="0" strike="noStrike" spc="-1">
              <a:solidFill>
                <a:srgbClr val="000000"/>
              </a:solidFill>
              <a:latin typeface="Arial"/>
            </a:endParaRPr>
          </a:p>
        </p:txBody>
      </p:sp>
      <p:sp>
        <p:nvSpPr>
          <p:cNvPr id="11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团队合作共赢</a:t>
            </a:r>
            <a:endParaRPr lang="en-US" sz="1500" b="0" strike="noStrike" spc="-1">
              <a:solidFill>
                <a:srgbClr val="000000"/>
              </a:solidFill>
              <a:latin typeface="Arial"/>
            </a:endParaRPr>
          </a:p>
        </p:txBody>
      </p:sp>
      <p:sp>
        <p:nvSpPr>
          <p:cNvPr id="11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增强企业内部团结和凝聚力</a:t>
            </a:r>
            <a:endParaRPr lang="en-US" sz="2200" b="0" strike="noStrike" spc="-1">
              <a:solidFill>
                <a:srgbClr val="000000"/>
              </a:solidFill>
              <a:latin typeface="Arial"/>
            </a:endParaRPr>
          </a:p>
        </p:txBody>
      </p:sp>
      <p:sp>
        <p:nvSpPr>
          <p:cNvPr id="11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企业员工关系的重要性</a:t>
            </a:r>
            <a:endParaRPr lang="en-US" sz="3600" b="0" strike="noStrike" spc="-1">
              <a:solidFill>
                <a:schemeClr val="dk1"/>
              </a:solidFill>
              <a:latin typeface="Arial"/>
            </a:endParaRPr>
          </a:p>
        </p:txBody>
      </p:sp>
      <p:sp>
        <p:nvSpPr>
          <p:cNvPr id="12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企业员工关系的定义</a:t>
            </a:r>
            <a:endParaRPr lang="en-US" sz="3600" b="0" strike="noStrike" spc="-1">
              <a:solidFill>
                <a:schemeClr val="dk1"/>
              </a:solidFill>
              <a:latin typeface="Arial"/>
            </a:endParaRPr>
          </a:p>
        </p:txBody>
      </p:sp>
      <p:sp>
        <p:nvSpPr>
          <p:cNvPr id="12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员工之间的协作关系</a:t>
            </a:r>
            <a:endParaRPr lang="en-US" sz="2000" b="0" strike="noStrike" spc="-1">
              <a:solidFill>
                <a:srgbClr val="000000"/>
              </a:solidFill>
              <a:latin typeface="Arial"/>
            </a:endParaRPr>
          </a:p>
        </p:txBody>
      </p:sp>
      <p:sp>
        <p:nvSpPr>
          <p:cNvPr id="12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协作关系</a:t>
            </a:r>
            <a:endParaRPr lang="en-US" sz="3000" b="0" strike="noStrike" spc="-1">
              <a:solidFill>
                <a:srgbClr val="000000"/>
              </a:solidFill>
              <a:latin typeface="Arial"/>
            </a:endParaRPr>
          </a:p>
        </p:txBody>
      </p:sp>
      <p:sp>
        <p:nvSpPr>
          <p:cNvPr id="12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2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2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员工之间的工作关系</a:t>
            </a:r>
            <a:endParaRPr lang="en-US" sz="2000" b="0" strike="noStrike" spc="-1">
              <a:solidFill>
                <a:srgbClr val="000000"/>
              </a:solidFill>
              <a:latin typeface="Arial"/>
            </a:endParaRPr>
          </a:p>
        </p:txBody>
      </p:sp>
      <p:sp>
        <p:nvSpPr>
          <p:cNvPr id="13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工作关系</a:t>
            </a:r>
            <a:endParaRPr lang="en-US" sz="3000" b="0" strike="noStrike" spc="-1">
              <a:solidFill>
                <a:srgbClr val="000000"/>
              </a:solidFill>
              <a:latin typeface="Arial"/>
            </a:endParaRPr>
          </a:p>
        </p:txBody>
      </p:sp>
      <p:sp>
        <p:nvSpPr>
          <p:cNvPr id="13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优良企业员工关系的特点</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员工之间相互尊重</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相互尊重</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员工之间有效沟通</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有效沟通</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员工团队合作</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员工共同发展</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共同发展</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平等和公正</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提倡公平竞争</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保障员工权益</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内部沟通</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促进信息流通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推动团队合作</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企业员工关系的建立</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健康的组织文化</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建立积极的工作氛围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营造良好的企业形象</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企业员工关系的维护</a:t>
            </a:r>
            <a:endParaRPr lang="en-US" sz="3600" b="0" strike="noStrike" spc="-1">
              <a:solidFill>
                <a:schemeClr val="dk1"/>
              </a:solidFill>
              <a:latin typeface="Arial"/>
            </a:endParaRPr>
          </a:p>
        </p:txBody>
      </p:sp>
      <p:sp>
        <p:nvSpPr>
          <p:cNvPr id="15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妥善处理内部矛盾和纠纷</a:t>
            </a:r>
            <a:endParaRPr lang="en-US" sz="2000" b="0" strike="noStrike" spc="-1">
              <a:solidFill>
                <a:srgbClr val="000000"/>
              </a:solidFill>
              <a:latin typeface="Arial"/>
            </a:endParaRPr>
          </a:p>
        </p:txBody>
      </p:sp>
      <p:sp>
        <p:nvSpPr>
          <p:cNvPr id="15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积极处理矛盾</a:t>
            </a:r>
            <a:endParaRPr lang="en-US" sz="3000" b="0" strike="noStrike" spc="-1">
              <a:solidFill>
                <a:srgbClr val="000000"/>
              </a:solidFill>
              <a:latin typeface="Arial"/>
            </a:endParaRPr>
          </a:p>
        </p:txBody>
      </p:sp>
      <p:sp>
        <p:nvSpPr>
          <p:cNvPr id="15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提供员工成长和发展机会</a:t>
            </a:r>
            <a:endParaRPr lang="en-US" sz="2000" b="0" strike="noStrike" spc="-1">
              <a:solidFill>
                <a:srgbClr val="000000"/>
              </a:solidFill>
              <a:latin typeface="Arial"/>
            </a:endParaRPr>
          </a:p>
        </p:txBody>
      </p:sp>
      <p:sp>
        <p:nvSpPr>
          <p:cNvPr id="15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员工发展机会</a:t>
            </a:r>
            <a:endParaRPr lang="en-US" sz="3000" b="0" strike="noStrike" spc="-1">
              <a:solidFill>
                <a:srgbClr val="000000"/>
              </a:solidFill>
              <a:latin typeface="Arial"/>
            </a:endParaRPr>
          </a:p>
        </p:txBody>
      </p:sp>
      <p:sp>
        <p:nvSpPr>
          <p:cNvPr id="16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鼓励员工积极参与决策和管理</a:t>
            </a:r>
            <a:endParaRPr lang="en-US" sz="2000" b="0" strike="noStrike" spc="-1">
              <a:solidFill>
                <a:srgbClr val="000000"/>
              </a:solidFill>
              <a:latin typeface="Arial"/>
            </a:endParaRPr>
          </a:p>
        </p:txBody>
      </p:sp>
      <p:sp>
        <p:nvSpPr>
          <p:cNvPr id="16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员工参与决策</a:t>
            </a:r>
            <a:endParaRPr lang="en-US" sz="3000" b="0" strike="noStrike" spc="-1">
              <a:solidFill>
                <a:srgbClr val="000000"/>
              </a:solidFill>
              <a:latin typeface="Arial"/>
            </a:endParaRPr>
          </a:p>
        </p:txBody>
      </p:sp>
      <p:sp>
        <p:nvSpPr>
          <p:cNvPr id="16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企业员工关系的危机处理</a:t>
            </a:r>
            <a:endParaRPr lang="en-US" sz="3600" b="0" strike="noStrike" spc="-1">
              <a:solidFill>
                <a:schemeClr val="dk1"/>
              </a:solidFill>
              <a:latin typeface="Arial"/>
            </a:endParaRPr>
          </a:p>
        </p:txBody>
      </p:sp>
      <p:sp>
        <p:nvSpPr>
          <p:cNvPr id="16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妥善处理员工投诉和抱怨</a:t>
            </a:r>
            <a:endParaRPr lang="en-US" sz="1500" b="0" strike="noStrike" spc="-1">
              <a:solidFill>
                <a:srgbClr val="000000"/>
              </a:solidFill>
              <a:latin typeface="Arial"/>
            </a:endParaRPr>
          </a:p>
        </p:txBody>
      </p:sp>
      <p:sp>
        <p:nvSpPr>
          <p:cNvPr id="16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处理员工投诉</a:t>
            </a:r>
            <a:endParaRPr lang="en-US" sz="2200" b="0" strike="noStrike" spc="-1">
              <a:solidFill>
                <a:srgbClr val="000000"/>
              </a:solidFill>
              <a:latin typeface="Arial"/>
            </a:endParaRPr>
          </a:p>
        </p:txBody>
      </p:sp>
      <p:sp>
        <p:nvSpPr>
          <p:cNvPr id="16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应对员工离职和变动</a:t>
            </a:r>
            <a:endParaRPr lang="en-US" sz="1500" b="0" strike="noStrike" spc="-1">
              <a:solidFill>
                <a:srgbClr val="000000"/>
              </a:solidFill>
              <a:latin typeface="Arial"/>
            </a:endParaRPr>
          </a:p>
        </p:txBody>
      </p:sp>
      <p:sp>
        <p:nvSpPr>
          <p:cNvPr id="16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员工离职处理</a:t>
            </a:r>
            <a:endParaRPr lang="en-US" sz="2200" b="0" strike="noStrike" spc="-1">
              <a:solidFill>
                <a:srgbClr val="000000"/>
              </a:solidFill>
              <a:latin typeface="Arial"/>
            </a:endParaRPr>
          </a:p>
        </p:txBody>
      </p:sp>
      <p:sp>
        <p:nvSpPr>
          <p:cNvPr id="16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有效处理员工冲突和危机事件</a:t>
            </a:r>
            <a:endParaRPr lang="en-US" sz="1500" b="0" strike="noStrike" spc="-1">
              <a:solidFill>
                <a:srgbClr val="000000"/>
              </a:solidFill>
              <a:latin typeface="Arial"/>
            </a:endParaRPr>
          </a:p>
        </p:txBody>
      </p:sp>
      <p:sp>
        <p:nvSpPr>
          <p:cNvPr id="17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处理危机事件</a:t>
            </a:r>
            <a:endParaRPr lang="en-US" sz="2200" b="0" strike="noStrike" spc="-1">
              <a:solidFill>
                <a:srgbClr val="000000"/>
              </a:solidFill>
              <a:latin typeface="Arial"/>
            </a:endParaRPr>
          </a:p>
        </p:txBody>
      </p:sp>
      <p:sp>
        <p:nvSpPr>
          <p:cNvPr id="17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企业礼仪对员工关系的影响</a:t>
            </a:r>
            <a:endParaRPr lang="en-US" sz="3600" b="0" strike="noStrike" spc="-1">
              <a:solidFill>
                <a:schemeClr val="dk1"/>
              </a:solidFill>
              <a:latin typeface="Arial"/>
            </a:endParaRPr>
          </a:p>
        </p:txBody>
      </p:sp>
      <p:sp>
        <p:nvSpPr>
          <p:cNvPr id="17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企业礼仪的作用</a:t>
            </a:r>
            <a:endParaRPr lang="en-US" sz="3500" b="0" strike="noStrike" spc="-1">
              <a:solidFill>
                <a:srgbClr val="000000"/>
              </a:solidFill>
              <a:latin typeface="Arial"/>
            </a:endParaRPr>
          </a:p>
        </p:txBody>
      </p:sp>
      <p:sp>
        <p:nvSpPr>
          <p:cNvPr id="17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企业礼仪能够增进员工之间的尊重和信任，这有助于促进团队合作和协作。同时，良好的企业礼仪也能够创造良好的工作氛围和企业文化，提高员工的工作满意度和忠诚度。</a:t>
            </a:r>
            <a:endParaRPr lang="en-US" sz="2500" b="0" strike="noStrike" spc="-1">
              <a:solidFill>
                <a:srgbClr val="000000"/>
              </a:solidFill>
              <a:latin typeface="Arial"/>
            </a:endParaRPr>
          </a:p>
        </p:txBody>
      </p:sp>
      <p:sp>
        <p:nvSpPr>
          <p:cNvPr id="17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企业礼仪的实践</a:t>
            </a:r>
            <a:endParaRPr lang="en-US" sz="3600" b="0" strike="noStrike" spc="-1">
              <a:solidFill>
                <a:schemeClr val="dk1"/>
              </a:solidFill>
              <a:latin typeface="Arial"/>
            </a:endParaRPr>
          </a:p>
        </p:txBody>
      </p:sp>
      <p:sp>
        <p:nvSpPr>
          <p:cNvPr id="18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在工作场合展示良好的形象和态度</a:t>
            </a:r>
            <a:endParaRPr lang="en-US" sz="2000" b="0" strike="noStrike" spc="-1">
              <a:solidFill>
                <a:srgbClr val="000000"/>
              </a:solidFill>
              <a:latin typeface="Arial"/>
            </a:endParaRPr>
          </a:p>
        </p:txBody>
      </p:sp>
      <p:sp>
        <p:nvSpPr>
          <p:cNvPr id="18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展现优雅的仪态</a:t>
            </a:r>
            <a:endParaRPr lang="en-US" sz="3000" b="0" strike="noStrike" spc="-1">
              <a:solidFill>
                <a:srgbClr val="000000"/>
              </a:solidFill>
              <a:latin typeface="Arial"/>
            </a:endParaRPr>
          </a:p>
        </p:txBody>
      </p:sp>
      <p:sp>
        <p:nvSpPr>
          <p:cNvPr id="18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合理利用资源，为公司创造更大价值</a:t>
            </a:r>
            <a:endParaRPr lang="en-US" sz="2000" b="0" strike="noStrike" spc="-1">
              <a:solidFill>
                <a:srgbClr val="000000"/>
              </a:solidFill>
              <a:latin typeface="Arial"/>
            </a:endParaRPr>
          </a:p>
        </p:txBody>
      </p:sp>
      <p:sp>
        <p:nvSpPr>
          <p:cNvPr id="18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珍惜工作机会和资源</a:t>
            </a:r>
            <a:endParaRPr lang="en-US" sz="3000" b="0" strike="noStrike" spc="-1">
              <a:solidFill>
                <a:srgbClr val="000000"/>
              </a:solidFill>
              <a:latin typeface="Arial"/>
            </a:endParaRPr>
          </a:p>
        </p:txBody>
      </p:sp>
      <p:sp>
        <p:nvSpPr>
          <p:cNvPr id="18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尊重他人的个人隐私和看法，避免冲突</a:t>
            </a:r>
            <a:endParaRPr lang="en-US" sz="2000" b="0" strike="noStrike" spc="-1">
              <a:solidFill>
                <a:srgbClr val="000000"/>
              </a:solidFill>
              <a:latin typeface="Arial"/>
            </a:endParaRPr>
          </a:p>
        </p:txBody>
      </p:sp>
      <p:sp>
        <p:nvSpPr>
          <p:cNvPr id="18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尊重他人的个人空间和意见</a:t>
            </a:r>
            <a:endParaRPr lang="en-US" sz="3000" b="0" strike="noStrike" spc="-1">
              <a:solidFill>
                <a:srgbClr val="000000"/>
              </a:solidFill>
              <a:latin typeface="Arial"/>
            </a:endParaRPr>
          </a:p>
        </p:txBody>
      </p:sp>
      <p:sp>
        <p:nvSpPr>
          <p:cNvPr id="18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企业礼仪的意义</a:t>
            </a:r>
            <a:endParaRPr lang="en-US" sz="3600" b="0" strike="noStrike" spc="-1">
              <a:solidFill>
                <a:schemeClr val="dk1"/>
              </a:solidFill>
              <a:latin typeface="Arial"/>
            </a:endParaRPr>
          </a:p>
        </p:txBody>
      </p:sp>
      <p:sp>
        <p:nvSpPr>
          <p:cNvPr id="19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展现专业能力和职场素养</a:t>
            </a:r>
            <a:endParaRPr lang="en-US" sz="1500" b="0" strike="noStrike" spc="-1">
              <a:solidFill>
                <a:srgbClr val="000000"/>
              </a:solidFill>
              <a:latin typeface="Arial"/>
            </a:endParaRPr>
          </a:p>
        </p:txBody>
      </p:sp>
      <p:sp>
        <p:nvSpPr>
          <p:cNvPr id="19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体现职业素养和综合素质</a:t>
            </a:r>
            <a:endParaRPr lang="en-US" sz="2200" b="0" strike="noStrike" spc="-1">
              <a:solidFill>
                <a:srgbClr val="000000"/>
              </a:solidFill>
              <a:latin typeface="Arial"/>
            </a:endParaRPr>
          </a:p>
        </p:txBody>
      </p:sp>
      <p:sp>
        <p:nvSpPr>
          <p:cNvPr id="19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为员工和企业赢得良好口碑和形象</a:t>
            </a:r>
            <a:endParaRPr lang="en-US" sz="1500" b="0" strike="noStrike" spc="-1">
              <a:solidFill>
                <a:srgbClr val="000000"/>
              </a:solidFill>
              <a:latin typeface="Arial"/>
            </a:endParaRPr>
          </a:p>
        </p:txBody>
      </p:sp>
      <p:sp>
        <p:nvSpPr>
          <p:cNvPr id="19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提升员工形象和企业形象</a:t>
            </a:r>
            <a:endParaRPr lang="en-US" sz="2200" b="0" strike="noStrike" spc="-1">
              <a:solidFill>
                <a:srgbClr val="000000"/>
              </a:solidFill>
              <a:latin typeface="Arial"/>
            </a:endParaRPr>
          </a:p>
        </p:txBody>
      </p:sp>
      <p:sp>
        <p:nvSpPr>
          <p:cNvPr id="19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提升企业在市场中的竞争力和影响力</a:t>
            </a:r>
            <a:endParaRPr lang="en-US" sz="1500" b="0" strike="noStrike" spc="-1">
              <a:solidFill>
                <a:srgbClr val="000000"/>
              </a:solidFill>
              <a:latin typeface="Arial"/>
            </a:endParaRPr>
          </a:p>
        </p:txBody>
      </p:sp>
      <p:sp>
        <p:nvSpPr>
          <p:cNvPr id="19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增加企业对外竞争力和优势</a:t>
            </a:r>
            <a:endParaRPr lang="en-US" sz="2200" b="0" strike="noStrike" spc="-1">
              <a:solidFill>
                <a:srgbClr val="000000"/>
              </a:solidFill>
              <a:latin typeface="Arial"/>
            </a:endParaRPr>
          </a:p>
        </p:txBody>
      </p:sp>
      <p:sp>
        <p:nvSpPr>
          <p:cNvPr id="19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跨文化交流中的礼仪误解</a:t>
            </a:r>
            <a:endParaRPr lang="en-US" sz="2200" b="0" strike="noStrike" spc="-1">
              <a:solidFill>
                <a:srgbClr val="000000"/>
              </a:solidFill>
              <a:latin typeface="Arial"/>
            </a:endParaRPr>
          </a:p>
        </p:txBody>
      </p:sp>
      <p:sp>
        <p:nvSpPr>
          <p:cNvPr id="20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在跨文化交流中，礼仪误解可能导致沟通失误和工作障碍</a:t>
            </a:r>
            <a:endParaRPr lang="en-US" sz="1500" b="0" strike="noStrike" spc="-1">
              <a:solidFill>
                <a:srgbClr val="000000"/>
              </a:solidFill>
              <a:latin typeface="Arial"/>
            </a:endParaRPr>
          </a:p>
        </p:txBody>
      </p:sp>
      <p:sp>
        <p:nvSpPr>
          <p:cNvPr id="2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企业文化与个人习惯的平衡</a:t>
            </a:r>
            <a:endParaRPr lang="en-US" sz="2200" b="0" strike="noStrike" spc="-1">
              <a:solidFill>
                <a:srgbClr val="000000"/>
              </a:solidFill>
              <a:latin typeface="Arial"/>
            </a:endParaRPr>
          </a:p>
        </p:txBody>
      </p:sp>
      <p:sp>
        <p:nvSpPr>
          <p:cNvPr id="20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企业文化要求和个人习惯之间的平衡是企业礼仪实践中的挑战之一</a:t>
            </a:r>
            <a:endParaRPr lang="en-US" sz="1500" b="0" strike="noStrike" spc="-1">
              <a:solidFill>
                <a:srgbClr val="000000"/>
              </a:solidFill>
              <a:latin typeface="Arial"/>
            </a:endParaRPr>
          </a:p>
        </p:txBody>
      </p:sp>
      <p:sp>
        <p:nvSpPr>
          <p:cNvPr id="2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企业礼仪的挑战</a:t>
            </a:r>
            <a:endParaRPr lang="en-US" sz="3600" b="0" strike="noStrike" spc="-1">
              <a:solidFill>
                <a:schemeClr val="dk1"/>
              </a:solidFill>
              <a:latin typeface="Arial"/>
            </a:endParaRPr>
          </a:p>
        </p:txBody>
      </p:sp>
      <p:sp>
        <p:nvSpPr>
          <p:cNvPr id="2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多元文化背景下的礼仪差异</a:t>
            </a:r>
            <a:endParaRPr lang="en-US" sz="2200" b="0" strike="noStrike" spc="-1">
              <a:solidFill>
                <a:srgbClr val="000000"/>
              </a:solidFill>
              <a:latin typeface="Arial"/>
            </a:endParaRPr>
          </a:p>
        </p:txBody>
      </p:sp>
      <p:sp>
        <p:nvSpPr>
          <p:cNvPr id="21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不同国家和地区的文化差异会影响到企业礼仪的实践和理解</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企业礼仪的实际应用</a:t>
            </a:r>
            <a:endParaRPr lang="en-US" sz="3600" b="0" strike="noStrike" spc="-1">
              <a:solidFill>
                <a:schemeClr val="dk1"/>
              </a:solidFill>
              <a:latin typeface="Arial"/>
            </a:endParaRPr>
          </a:p>
        </p:txBody>
      </p:sp>
      <p:sp>
        <p:nvSpPr>
          <p:cNvPr id="21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现代企业中，正确的企业礼仪已经成为一个成功的职业素养和个人修养的体现。员工通过遵守企业礼仪规范，不仅能够提升自身的形象和职业素养，同时也为公司带来更好的企业文化和内部氛围，促进企业的长期发展和成功。</a:t>
            </a:r>
            <a:endParaRPr lang="en-US" sz="2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企业员工关系的提升策略</a:t>
            </a:r>
            <a:endParaRPr lang="en-US" sz="3600" b="0" strike="noStrike" spc="-1">
              <a:solidFill>
                <a:schemeClr val="dk1"/>
              </a:solidFill>
              <a:latin typeface="Arial"/>
            </a:endParaRPr>
          </a:p>
        </p:txBody>
      </p:sp>
      <p:sp>
        <p:nvSpPr>
          <p:cNvPr id="2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建立良好的企业文化</a:t>
            </a:r>
            <a:endParaRPr lang="en-US" sz="3600" b="0" strike="noStrike" spc="-1">
              <a:solidFill>
                <a:schemeClr val="dk1"/>
              </a:solidFill>
              <a:latin typeface="Arial"/>
            </a:endParaRPr>
          </a:p>
        </p:txBody>
      </p:sp>
      <p:sp>
        <p:nvSpPr>
          <p:cNvPr id="21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建立企业价值观念</a:t>
            </a:r>
            <a:endParaRPr lang="en-US" sz="2000" b="0" strike="noStrike" spc="-1">
              <a:solidFill>
                <a:srgbClr val="000000"/>
              </a:solidFill>
              <a:latin typeface="Arial"/>
            </a:endParaRPr>
          </a:p>
        </p:txBody>
      </p:sp>
      <p:sp>
        <p:nvSpPr>
          <p:cNvPr id="21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培育企业核心价值观</a:t>
            </a:r>
            <a:endParaRPr lang="en-US" sz="3000" b="0" strike="noStrike" spc="-1">
              <a:solidFill>
                <a:srgbClr val="000000"/>
              </a:solidFill>
              <a:latin typeface="Arial"/>
            </a:endParaRPr>
          </a:p>
        </p:txBody>
      </p:sp>
      <p:sp>
        <p:nvSpPr>
          <p:cNvPr id="22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2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激励员工表现</a:t>
            </a:r>
            <a:endParaRPr lang="en-US" sz="2000" b="0" strike="noStrike" spc="-1">
              <a:solidFill>
                <a:srgbClr val="000000"/>
              </a:solidFill>
              <a:latin typeface="Arial"/>
            </a:endParaRPr>
          </a:p>
        </p:txBody>
      </p:sp>
      <p:sp>
        <p:nvSpPr>
          <p:cNvPr id="22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奖励表现优秀的员工</a:t>
            </a:r>
            <a:endParaRPr lang="en-US" sz="3000" b="0" strike="noStrike" spc="-1">
              <a:solidFill>
                <a:srgbClr val="000000"/>
              </a:solidFill>
              <a:latin typeface="Arial"/>
            </a:endParaRPr>
          </a:p>
        </p:txBody>
      </p:sp>
      <p:sp>
        <p:nvSpPr>
          <p:cNvPr id="22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塑造积极工作氛围</a:t>
            </a:r>
            <a:endParaRPr lang="en-US" sz="2000" b="0" strike="noStrike" spc="-1">
              <a:solidFill>
                <a:srgbClr val="000000"/>
              </a:solidFill>
              <a:latin typeface="Arial"/>
            </a:endParaRPr>
          </a:p>
        </p:txBody>
      </p:sp>
      <p:sp>
        <p:nvSpPr>
          <p:cNvPr id="22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倡导积极向上的工作态度</a:t>
            </a:r>
            <a:endParaRPr lang="en-US" sz="3000" b="0" strike="noStrike" spc="-1">
              <a:solidFill>
                <a:srgbClr val="000000"/>
              </a:solidFill>
              <a:latin typeface="Arial"/>
            </a:endParaRPr>
          </a:p>
        </p:txBody>
      </p:sp>
      <p:sp>
        <p:nvSpPr>
          <p:cNvPr id="22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https://d.book118.com/068004021011006050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153</Paragraphs>
  <Slides>24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企业礼仪培训的企业员工关系</vt:lpstr>
      <vt:lpstr>目录</vt:lpstr>
      <vt:lpstr>第1章 企业礼仪培训的重要性</vt:lpstr>
      <vt:lpstr> </vt:lpstr>
      <vt:lpstr>企业礼仪培训的目的</vt:lpstr>
      <vt:lpstr> </vt:lpstr>
      <vt:lpstr>企业礼仪培训的内容</vt:lpstr>
      <vt:lpstr> </vt:lpstr>
      <vt:lpstr>企业礼仪培训的成效</vt:lpstr>
      <vt:lpstr>第2章 企业员工关系的重要性</vt:lpstr>
      <vt:lpstr>企业员工关系的定义</vt:lpstr>
      <vt:lpstr>优良企业员工关系的特点</vt:lpstr>
      <vt:lpstr>企业员工关系的建立</vt:lpstr>
      <vt:lpstr>企业员工关系的维护</vt:lpstr>
      <vt:lpstr>企业员工关系的危机处理</vt:lpstr>
      <vt:lpstr>第3章 企业礼仪对员工关系的影响</vt:lpstr>
      <vt:lpstr> </vt:lpstr>
      <vt:lpstr>企业礼仪的实践</vt:lpstr>
      <vt:lpstr>企业礼仪的意义</vt:lpstr>
      <vt:lpstr>企业礼仪的挑战</vt:lpstr>
      <vt:lpstr>企业礼仪的实际应用</vt:lpstr>
      <vt:lpstr>第四章 企业员工关系的提升策略</vt:lpstr>
      <vt:lpstr>建立良好的企业文化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2024-09-29T14:47:18.703</cp:lastPrinted>
  <dcterms:created xsi:type="dcterms:W3CDTF">2024-09-29T06:47:18Z</dcterms:created>
  <dcterms:modified xsi:type="dcterms:W3CDTF">2024-09-29T06:47:20Z</dcterms:modified>
</cp:coreProperties>
</file>