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FEULU+LGUODS+MicrosoftYaHei-Bold"/>
      <p:regular r:id="rId15"/>
    </p:embeddedFont>
    <p:embeddedFont>
      <p:font typeface="IIWEMU+MS-UIGothic"/>
      <p:regular r:id="rId16"/>
    </p:embeddedFont>
    <p:embeddedFont>
      <p:font typeface="VGEFUT+DJLBNB+ArialMT"/>
      <p:regular r:id="rId17"/>
    </p:embeddedFont>
    <p:embeddedFont>
      <p:font typeface="PANSAH+JAKNHP+MicrosoftYaHei"/>
      <p:regular r:id="rId18"/>
    </p:embeddedFont>
    <p:embeddedFont>
      <p:font typeface="REHQNH+UKBGNE+Calibri-Light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CFE3C-8B31-416C-9B93-16D329207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7B27C-2098-4DC9-9D0E-389F3F231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29996-E294-44DF-86D1-9A03854B9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3E19A-7069-45C5-9359-853A6F8BA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E33D57-9EFE-402F-A025-989B9C632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A8D994-0294-433A-B130-BD5AF328C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9723CD-E480-4157-8DF3-DC8550EEC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EF013-361E-42E7-8BF6-1C8659151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84C02-8805-4D0C-9DC4-6607A2084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C5FFC-54D6-48DF-9A92-B11AAA001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97BB6-B86F-4D17-9C71-C4FEF65D0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10000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91205"/>
            <a:ext cx="5211998" cy="1605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334"/>
              </a:lnSpc>
              <a:spcBef>
                <a:spcPct val="0"/>
              </a:spcBef>
              <a:spcAft>
                <a:spcPct val="0"/>
              </a:spcAft>
            </a:pPr>
            <a:r>
              <a:rPr sz="3200" spc="20">
                <a:solidFill>
                  <a:srgbClr val="020000"/>
                </a:solidFill>
                <a:latin typeface="VFEULU+LGUODS+MicrosoftYaHei-Bold"/>
                <a:cs typeface="VFEULU+LGUODS+MicrosoftYaHei-Bold"/>
              </a:rPr>
              <a:t>eras</a:t>
            </a:r>
            <a:r>
              <a:rPr sz="3200" spc="20">
                <a:solidFill>
                  <a:srgbClr val="020000"/>
                </a:solidFill>
                <a:latin typeface="IIWEMU+MS-UIGothic"/>
                <a:cs typeface="IIWEMU+MS-UIGothic"/>
              </a:rPr>
              <a:t>模式下乳腺癌病人胰</a:t>
            </a:r>
          </a:p>
          <a:p>
            <a:pPr marL="0" marR="0">
              <a:lnSpc>
                <a:spcPts val="3200"/>
              </a:lnSpc>
              <a:spcBef>
                <a:spcPts val="1494"/>
              </a:spcBef>
              <a:spcAft>
                <a:spcPct val="0"/>
              </a:spcAft>
            </a:pPr>
            <a:r>
              <a:rPr sz="3200" spc="25">
                <a:solidFill>
                  <a:srgbClr val="020000"/>
                </a:solidFill>
                <a:latin typeface="SimSun"/>
                <a:cs typeface="SimSun"/>
              </a:rPr>
              <a:t>岛</a:t>
            </a:r>
            <a:r>
              <a:rPr sz="3200" spc="25">
                <a:solidFill>
                  <a:srgbClr val="020000"/>
                </a:solidFill>
                <a:latin typeface="IIWEMU+MS-UIGothic"/>
                <a:cs typeface="IIWEMU+MS-UIGothic"/>
              </a:rPr>
              <a:t>素抵抗研究</a:t>
            </a:r>
            <a:r>
              <a:rPr sz="3200" spc="25">
                <a:solidFill>
                  <a:srgbClr val="020000"/>
                </a:solidFill>
                <a:latin typeface="SimSun"/>
                <a:cs typeface="SimSun"/>
              </a:rPr>
              <a:t>护</a:t>
            </a:r>
            <a:r>
              <a:rPr sz="3200" spc="25">
                <a:solidFill>
                  <a:srgbClr val="020000"/>
                </a:solidFill>
                <a:latin typeface="IIWEMU+MS-UIGothic"/>
                <a:cs typeface="IIWEMU+MS-UIGothic"/>
              </a:rPr>
              <a:t>理</a:t>
            </a:r>
            <a:r>
              <a:rPr sz="3200" spc="21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200">
                <a:solidFill>
                  <a:srgbClr val="020000"/>
                </a:solidFill>
                <a:latin typeface="IIWEMU+MS-UIGothic"/>
                <a:cs typeface="IIWEM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IIWEMU+MS-UIGothic"/>
                <a:cs typeface="IIWEMU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1918874"/>
            <a:ext cx="1098677" cy="6555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VGEFUT+DJLBNB+ArialMT"/>
                <a:cs typeface="VGEFUT+DJLBNB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IIWEMU+MS-UIGothic"/>
                <a:cs typeface="IIWEMU+MS-UIGothic"/>
              </a:rPr>
              <a:t>引言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2474499"/>
            <a:ext cx="2144056" cy="6534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VGEFUT+DJLBNB+ArialMT"/>
                <a:cs typeface="VGEFUT+DJLBNB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0">
                <a:solidFill>
                  <a:srgbClr val="000000"/>
                </a:solidFill>
                <a:latin typeface="VFEULU+LGUODS+MicrosoftYaHei-Bold"/>
                <a:cs typeface="VFEULU+LGUODS+MicrosoftYaHei-Bold"/>
              </a:rPr>
              <a:t>Eras</a:t>
            </a:r>
            <a:r>
              <a:rPr sz="2000" spc="20">
                <a:solidFill>
                  <a:srgbClr val="000000"/>
                </a:solidFill>
                <a:latin typeface="IIWEMU+MS-UIGothic"/>
                <a:cs typeface="IIWEMU+MS-UIGothic"/>
              </a:rPr>
              <a:t>模式概述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08380" y="3030124"/>
            <a:ext cx="6172072" cy="17634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VGEFUT+DJLBNB+ArialMT"/>
                <a:cs typeface="VGEFUT+DJLBNB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IIWEMU+MS-UIGothic"/>
                <a:cs typeface="IIWEMU+MS-UIGothic"/>
              </a:rPr>
              <a:t>乳腺癌病人胰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2000" spc="25">
                <a:solidFill>
                  <a:srgbClr val="000000"/>
                </a:solidFill>
                <a:latin typeface="IIWEMU+MS-UIGothic"/>
                <a:cs typeface="IIWEMU+MS-UIGothic"/>
              </a:rPr>
              <a:t>素抵抗研究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VGEFUT+DJLBNB+ArialMT"/>
                <a:cs typeface="VGEFUT+DJLBNB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VFEULU+LGUODS+MicrosoftYaHei-Bold"/>
                <a:cs typeface="VFEULU+LGUODS+MicrosoftYaHei-Bold"/>
              </a:rPr>
              <a:t>Eras</a:t>
            </a:r>
            <a:r>
              <a:rPr sz="2000" spc="25">
                <a:solidFill>
                  <a:srgbClr val="000000"/>
                </a:solidFill>
                <a:latin typeface="IIWEMU+MS-UIGothic"/>
                <a:cs typeface="IIWEMU+MS-UIGothic"/>
              </a:rPr>
              <a:t>模式下乳腺癌病人胰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2000" spc="25">
                <a:solidFill>
                  <a:srgbClr val="000000"/>
                </a:solidFill>
                <a:latin typeface="IIWEMU+MS-UIGothic"/>
                <a:cs typeface="IIWEMU+MS-UIGothic"/>
              </a:rPr>
              <a:t>素抵抗的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000" spc="23">
                <a:solidFill>
                  <a:srgbClr val="000000"/>
                </a:solidFill>
                <a:latin typeface="IIWEMU+MS-UIGothic"/>
                <a:cs typeface="IIWEMU+MS-UIGothic"/>
              </a:rPr>
              <a:t>理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000000"/>
                </a:solidFill>
                <a:latin typeface="IIWEMU+MS-UIGothic"/>
                <a:cs typeface="IIWEMU+MS-UIGothic"/>
              </a:rPr>
              <a:t>践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VGEFUT+DJLBNB+ArialMT"/>
                <a:cs typeface="VGEFUT+DJLBNB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IIWEMU+MS-UIGothic"/>
                <a:cs typeface="IIWEMU+MS-UIGothic"/>
              </a:rPr>
              <a:t>案例分享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8380" y="4696364"/>
            <a:ext cx="1868487" cy="6540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VGEFUT+DJLBNB+ArialMT"/>
                <a:cs typeface="VGEFUT+DJLBNB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2000" spc="25">
                <a:solidFill>
                  <a:srgbClr val="000000"/>
                </a:solidFill>
                <a:latin typeface="IIWEMU+MS-UIGothic"/>
                <a:cs typeface="IIWEMU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15335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IIWEMU+MS-UIGothic"/>
                <a:cs typeface="IIWEMU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IIWEMU+MS-UIGothic"/>
                <a:cs typeface="IIWEMU+MS-UIGothic"/>
              </a:rPr>
              <a:t>研究背景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乳腺癌是全球女性最常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性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瘤，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病率和死亡率均居女性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瘤首位。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乳腺癌的治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手段包括手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、化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、放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和内分泌治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等，其中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是主要的治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方式之一。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术创伤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激反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致胰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素抵抗的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生，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而影响患者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的康复和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后。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IIWEMU+MS-UIGothic"/>
                <a:cs typeface="IIWEMU+MS-UIGothic"/>
              </a:rPr>
              <a:t>研究目的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29165" y="2971538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提出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PANSAH+JAKNHP+MicrosoftYaHei"/>
                <a:cs typeface="PANSAH+JAKNHP+MicrosoftYaHei"/>
              </a:rPr>
              <a:t>ERAS</a:t>
            </a: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模式下乳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腺癌病人胰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素抵抗的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理干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措施，以促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患者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康复。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91054" y="3142988"/>
            <a:ext cx="229665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000000"/>
                </a:solidFill>
                <a:latin typeface="PANSAH+JAKNHP+MicrosoftYaHei"/>
                <a:cs typeface="PANSAH+JAKNHP+MicrosoftYaHei"/>
              </a:rPr>
              <a:t>ERAS</a:t>
            </a: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模式下乳腺癌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36615" y="3142988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估</a:t>
            </a:r>
            <a:r>
              <a:rPr sz="1500">
                <a:solidFill>
                  <a:srgbClr val="000000"/>
                </a:solidFill>
                <a:latin typeface="PANSAH+JAKNHP+MicrosoftYaHei"/>
                <a:cs typeface="PANSAH+JAKNHP+MicrosoftYaHei"/>
              </a:rPr>
              <a:t>ERAS</a:t>
            </a: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模式下乳腺癌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病人胰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素抵抗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对术</a:t>
            </a: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后恢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复的影响。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91054" y="348588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病人胰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素抵抗的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生情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91054" y="382878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WEMU+MS-UIGothic"/>
                <a:cs typeface="IIWEMU+MS-UIGothic"/>
              </a:rPr>
              <a:t>况及其影响因素。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263019" cy="1123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PANSAH+JAKNHP+MicrosoftYaHei"/>
                <a:cs typeface="PANSAH+JAKNHP+MicrosoftYaHei"/>
              </a:rPr>
              <a:t>Eras</a:t>
            </a:r>
            <a:r>
              <a:rPr sz="3450">
                <a:solidFill>
                  <a:srgbClr val="000000"/>
                </a:solidFill>
                <a:latin typeface="IIWEMU+MS-UIGothic"/>
                <a:cs typeface="IIWEMU+MS-UIGothic"/>
              </a:rPr>
              <a:t>模式概述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6402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VFEULU+LGUODS+MicrosoftYaHei-Bold"/>
                <a:cs typeface="VFEULU+LGUODS+MicrosoftYaHei-Bold"/>
              </a:rPr>
              <a:t>Eras</a:t>
            </a:r>
            <a:r>
              <a:rPr sz="3000">
                <a:solidFill>
                  <a:srgbClr val="262626"/>
                </a:solidFill>
                <a:latin typeface="IIWEMU+MS-UIGothic"/>
                <a:cs typeface="IIWEMU+MS-UIGothic"/>
              </a:rPr>
              <a:t>模式的定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2795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ANSAH+JAKNHP+MicrosoftYaHei"/>
                <a:cs typeface="PANSAH+JAKNHP+MicrosoftYaHei"/>
              </a:rPr>
              <a:t>Eras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模式是一种新型的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理模式，旨在通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过优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化病人康复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程中的各个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，减少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41607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症，加速病人康复，提高病人生活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580871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ANSAH+JAKNHP+MicrosoftYaHei"/>
                <a:cs typeface="PANSAH+JAKNHP+MicrosoftYaHei"/>
              </a:rPr>
              <a:t>Eras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模式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多学科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作，包括医生、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士、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、康复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等多个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人士共同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参与病人的康复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划。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65436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ANSAH+JAKNHP+MicrosoftYaHei"/>
                <a:cs typeface="PANSAH+JAKNHP+MicrosoftYaHei"/>
              </a:rPr>
              <a:t>Eras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模式关注病人的整体状况，包括生理、心理和社会多个方面，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病人提供全方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位的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理服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39756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VFEULU+LGUODS+MicrosoftYaHei-Bold"/>
                <a:cs typeface="VFEULU+LGUODS+MicrosoftYaHei-Bold"/>
              </a:rPr>
              <a:t>Eras</a:t>
            </a:r>
            <a:r>
              <a:rPr sz="3000">
                <a:solidFill>
                  <a:srgbClr val="262626"/>
                </a:solidFill>
                <a:latin typeface="IIWEMU+MS-UIGothic"/>
                <a:cs typeface="IIWEMU+MS-UIGothic"/>
              </a:rPr>
              <a:t>模式在乳腺癌病人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262626"/>
                </a:solidFill>
                <a:latin typeface="IIWEMU+MS-UIGothic"/>
                <a:cs typeface="IIWEMU+MS-UIGothic"/>
              </a:rPr>
              <a:t>理中的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262626"/>
                </a:solidFill>
                <a:latin typeface="IIWEMU+MS-UIGothic"/>
                <a:cs typeface="IIWEMU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36422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ANSAH+JAKNHP+MicrosoftYaHei"/>
                <a:cs typeface="PANSAH+JAKNHP+MicrosoftYaHei"/>
              </a:rPr>
              <a:t>Eras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模式在乳腺癌病人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理中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用广泛，可以帮助病人更好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、化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等治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疗带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来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的各种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36422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ANSAH+JAKNHP+MicrosoftYaHei"/>
                <a:cs typeface="PANSAH+JAKNHP+MicrosoftYaHei"/>
              </a:rPr>
              <a:t>Eras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模式可以帮助乳腺癌病人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化康复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程，减少并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症，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加速康复，提高生活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ANSAH+JAKNHP+MicrosoftYaHei"/>
                <a:cs typeface="PANSAH+JAKNHP+MicrosoftYaHei"/>
              </a:rPr>
              <a:t>Eras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模式可以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乳腺癌病人提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供个性化的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理服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，根据病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人的具体情况制定个性化的康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IIWEMU+MS-UIGothic"/>
                <a:cs typeface="IIWEMU+MS-UIGothic"/>
              </a:rPr>
              <a:t>划。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916056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VFEULU+LGUODS+MicrosoftYaHei-Bold"/>
                <a:cs typeface="VFEULU+LGUODS+MicrosoftYaHei-Bold"/>
              </a:rPr>
              <a:t>Eras</a:t>
            </a:r>
            <a:r>
              <a:rPr sz="3000">
                <a:solidFill>
                  <a:srgbClr val="262626"/>
                </a:solidFill>
                <a:latin typeface="IIWEMU+MS-UIGothic"/>
                <a:cs typeface="IIWEMU+MS-UIGothic"/>
              </a:rPr>
              <a:t>模式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262626"/>
                </a:solidFill>
                <a:latin typeface="IIWEMU+MS-UIGothic"/>
                <a:cs typeface="IIWEMU+MS-UIGothic"/>
              </a:rPr>
              <a:t>乳腺癌病人胰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岛</a:t>
            </a:r>
            <a:r>
              <a:rPr sz="3000">
                <a:solidFill>
                  <a:srgbClr val="262626"/>
                </a:solidFill>
                <a:latin typeface="IIWEMU+MS-UIGothic"/>
                <a:cs typeface="IIWEMU+MS-UIGothic"/>
              </a:rPr>
              <a:t>素抵抗的影响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235572"/>
            <a:ext cx="349364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ANSAH+JAKNHP+MicrosoftYaHei"/>
                <a:cs typeface="PANSAH+JAKNHP+MicrosoftYaHei"/>
              </a:rPr>
              <a:t>Eras</a:t>
            </a: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模式可以通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过优</a:t>
            </a: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化乳腺癌病人的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养、运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等生活方式，改善病人的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素抵抗状况。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1459" y="2235572"/>
            <a:ext cx="3493647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ANSAH+JAKNHP+MicrosoftYaHei"/>
                <a:cs typeface="PANSAH+JAKNHP+MicrosoftYaHei"/>
              </a:rPr>
              <a:t>Eras</a:t>
            </a: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模式可以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乳腺癌病人提供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1459" y="257847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养指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，帮助病人合理控制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食，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减少高糖、高脂肪食物的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入量。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379333"/>
            <a:ext cx="349364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ANSAH+JAKNHP+MicrosoftYaHei"/>
                <a:cs typeface="PANSAH+JAKNHP+MicrosoftYaHei"/>
              </a:rPr>
              <a:t>Eras</a:t>
            </a: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模式可以帮助乳腺癌病人建立良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好的生活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，减少糖尿病等慢性疾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IIWEMU+MS-UIGothic"/>
                <a:cs typeface="IIWEM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6046470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IIWEMU+MS-UIGothic"/>
                <a:cs typeface="IIWEMU+MS-UIGothic"/>
              </a:rPr>
              <a:t>乳腺癌病人胰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3450">
                <a:solidFill>
                  <a:srgbClr val="000000"/>
                </a:solidFill>
                <a:latin typeface="IIWEMU+MS-UIGothic"/>
                <a:cs typeface="IIWEMU+MS-UIGothic"/>
              </a:rPr>
              <a:t>素抵抗研究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https://d.book118.com/068010000140006037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VFEULU+LGUODS+MicrosoftYaHei-Bold</vt:lpstr>
      <vt:lpstr>IIWEMU+MS-UIGothic</vt:lpstr>
      <vt:lpstr>SimSun</vt:lpstr>
      <vt:lpstr>VGEFUT+DJLBNB+ArialMT</vt:lpstr>
      <vt:lpstr>Times New Roman</vt:lpstr>
      <vt:lpstr>PANSAH+JAKNHP+MicrosoftYaHei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2024-09-18T00:44:41.055</cp:lastPrinted>
  <dcterms:created xsi:type="dcterms:W3CDTF">2024-09-17T16:44:41Z</dcterms:created>
  <dcterms:modified xsi:type="dcterms:W3CDTF">2024-09-17T16:44:42Z</dcterms:modified>
</cp:coreProperties>
</file>