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9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BF7E1B-0906-4F2D-9F71-E42BC42D6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CA5D3-424C-416C-A021-C77A3E61D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23421D-41DC-4BE8-88AE-81FEE850D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D1F993-54E5-4B19-82A1-7EC7A89D5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E27131-5DDD-437E-8751-24939C7A84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4CE5BA-3A1B-43A0-A5A2-FF9F4928AE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AD99C7-1889-4F35-8A52-F121ACF40B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F294E0-43EF-4E63-9C6F-F680F670D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FCA35-4289-4A15-9042-2C3B475ACA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67F73-A375-4ED4-AADB-590F88BD3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B77F0E-ED71-4024-BBFB-107BC7A85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17" Type="http://schemas.openxmlformats.org/officeDocument/2006/relationships/tags" Target="../tags/tag205.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tags" Target="../tags/tag221.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18" Type="http://schemas.openxmlformats.org/officeDocument/2006/relationships/tags" Target="../tags/tag238.xml" /><Relationship Id="rId19" Type="http://schemas.openxmlformats.org/officeDocument/2006/relationships/tags" Target="../tags/tag239.xml" /><Relationship Id="rId2" Type="http://schemas.openxmlformats.org/officeDocument/2006/relationships/tags" Target="../tags/tag222.xml" /><Relationship Id="rId20" Type="http://schemas.openxmlformats.org/officeDocument/2006/relationships/tags" Target="../tags/tag240.xml" /><Relationship Id="rId21" Type="http://schemas.openxmlformats.org/officeDocument/2006/relationships/tags" Target="../tags/tag241.xml" /><Relationship Id="rId22" Type="http://schemas.openxmlformats.org/officeDocument/2006/relationships/tags" Target="../tags/tag242.xml" /><Relationship Id="rId23" Type="http://schemas.openxmlformats.org/officeDocument/2006/relationships/tags" Target="../tags/tag243.xml" /><Relationship Id="rId24" Type="http://schemas.openxmlformats.org/officeDocument/2006/relationships/tags" Target="../tags/tag244.xml" /><Relationship Id="rId25" Type="http://schemas.openxmlformats.org/officeDocument/2006/relationships/tags" Target="../tags/tag245.xml" /><Relationship Id="rId26" Type="http://schemas.openxmlformats.org/officeDocument/2006/relationships/tags" Target="../tags/tag246.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tags" Target="../tags/tag257.xml" /><Relationship Id="rId13" Type="http://schemas.openxmlformats.org/officeDocument/2006/relationships/tags" Target="../tags/tag258.xml" /><Relationship Id="rId14" Type="http://schemas.openxmlformats.org/officeDocument/2006/relationships/tags" Target="../tags/tag259.xml" /><Relationship Id="rId15" Type="http://schemas.openxmlformats.org/officeDocument/2006/relationships/tags" Target="../tags/tag260.xml" /><Relationship Id="rId16" Type="http://schemas.openxmlformats.org/officeDocument/2006/relationships/tags" Target="../tags/tag261.xml" /><Relationship Id="rId17" Type="http://schemas.openxmlformats.org/officeDocument/2006/relationships/tags" Target="../tags/tag262.xml" /><Relationship Id="rId18" Type="http://schemas.openxmlformats.org/officeDocument/2006/relationships/tags" Target="../tags/tag263.xml" /><Relationship Id="rId19" Type="http://schemas.openxmlformats.org/officeDocument/2006/relationships/tags" Target="../tags/tag264.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tags" Target="../tags/tag278.xml" /><Relationship Id="rId13" Type="http://schemas.openxmlformats.org/officeDocument/2006/relationships/tags" Target="../tags/tag279.xml" /><Relationship Id="rId14" Type="http://schemas.openxmlformats.org/officeDocument/2006/relationships/tags" Target="../tags/tag280.xml" /><Relationship Id="rId15" Type="http://schemas.openxmlformats.org/officeDocument/2006/relationships/tags" Target="../tags/tag281.xml" /><Relationship Id="rId16" Type="http://schemas.openxmlformats.org/officeDocument/2006/relationships/tags" Target="../tags/tag282.xml" /><Relationship Id="rId17" Type="http://schemas.openxmlformats.org/officeDocument/2006/relationships/tags" Target="../tags/tag283.xml" /><Relationship Id="rId18" Type="http://schemas.openxmlformats.org/officeDocument/2006/relationships/tags" Target="../tags/tag284.xml" /><Relationship Id="rId19" Type="http://schemas.openxmlformats.org/officeDocument/2006/relationships/tags" Target="../tags/tag285.xml" /><Relationship Id="rId2" Type="http://schemas.openxmlformats.org/officeDocument/2006/relationships/tags" Target="../tags/tag268.xml" /><Relationship Id="rId20" Type="http://schemas.openxmlformats.org/officeDocument/2006/relationships/tags" Target="../tags/tag286.xml" /><Relationship Id="rId21" Type="http://schemas.openxmlformats.org/officeDocument/2006/relationships/tags" Target="../tags/tag287.xml" /><Relationship Id="rId22" Type="http://schemas.openxmlformats.org/officeDocument/2006/relationships/tags" Target="../tags/tag288.xml" /><Relationship Id="rId23" Type="http://schemas.openxmlformats.org/officeDocument/2006/relationships/tags" Target="../tags/tag289.xml" /><Relationship Id="rId24" Type="http://schemas.openxmlformats.org/officeDocument/2006/relationships/tags" Target="../tags/tag290.xml" /><Relationship Id="rId25" Type="http://schemas.openxmlformats.org/officeDocument/2006/relationships/tags" Target="../tags/tag291.xml" /><Relationship Id="rId26" Type="http://schemas.openxmlformats.org/officeDocument/2006/relationships/tags" Target="../tags/tag292.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tags" Target="../tags/tag271.xml" /><Relationship Id="rId6" Type="http://schemas.openxmlformats.org/officeDocument/2006/relationships/tags" Target="../tags/tag272.xml" /><Relationship Id="rId7" Type="http://schemas.openxmlformats.org/officeDocument/2006/relationships/tags" Target="../tags/tag273.xml" /><Relationship Id="rId8" Type="http://schemas.openxmlformats.org/officeDocument/2006/relationships/tags" Target="../tags/tag274.xml" /><Relationship Id="rId9" Type="http://schemas.openxmlformats.org/officeDocument/2006/relationships/tags" Target="../tags/tag27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1510114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呼吸器官和胸腔标本的激素水平异常护理查房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汇报人：_</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疾病相关知识</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疾病相关知识</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呼吸器官和胸腔标本的激素水平异常的定义和分类</a:t>
            </a:r>
            <a:endParaRPr lang="zh-CN" altLang="en-US"/>
          </a:p>
        </p:txBody>
      </p:sp>
      <p:sp>
        <p:nvSpPr>
          <p:cNvPr id="21" name="文本框 20"/>
          <p:cNvSpPr txBox="1"/>
          <p:nvPr>
            <p:custDataLst>
              <p:tags r:id="rId2"/>
            </p:custDataLst>
          </p:nvPr>
        </p:nvSpPr>
        <p:spPr>
          <a:xfrm>
            <a:off x="6781376"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rPr>
              <a:t>03</a:t>
            </a:r>
            <a:endPar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endParaRPr>
          </a:p>
        </p:txBody>
      </p:sp>
      <p:sp>
        <p:nvSpPr>
          <p:cNvPr id="26" name="文本框 25"/>
          <p:cNvSpPr txBox="1"/>
          <p:nvPr>
            <p:custDataLst>
              <p:tags r:id="rId3"/>
            </p:custDataLst>
          </p:nvPr>
        </p:nvSpPr>
        <p:spPr>
          <a:xfrm>
            <a:off x="6781376"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07</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179" name="文本框 178"/>
          <p:cNvSpPr txBox="1"/>
          <p:nvPr>
            <p:custDataLst>
              <p:tags r:id="rId4"/>
            </p:custDataLst>
          </p:nvPr>
        </p:nvSpPr>
        <p:spPr>
          <a:xfrm>
            <a:off x="6295211"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100" b="0">
                <a:latin typeface="+mn-ea"/>
                <a:ea typeface="+mn-ea"/>
                <a:sym typeface="+mn-ea"/>
              </a:rPr>
              <a:t>激素分泌过多：如甲状腺功能亢进、肾上腺皮质功能亢进等。</a:t>
            </a:r>
            <a:endParaRPr lang="zh-CN" altLang="en-US" sz="1100" b="0">
              <a:latin typeface="+mn-ea"/>
              <a:ea typeface="+mn-ea"/>
              <a:sym typeface="+mn-ea"/>
            </a:endParaRPr>
          </a:p>
        </p:txBody>
      </p:sp>
      <p:sp>
        <p:nvSpPr>
          <p:cNvPr id="181" name="文本框 180"/>
          <p:cNvSpPr txBox="1"/>
          <p:nvPr>
            <p:custDataLst>
              <p:tags r:id="rId5"/>
            </p:custDataLst>
          </p:nvPr>
        </p:nvSpPr>
        <p:spPr>
          <a:xfrm>
            <a:off x="6293911"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100" b="0">
                <a:latin typeface="+mn-ea"/>
                <a:ea typeface="+mn-ea"/>
                <a:sym typeface="+mn-ea"/>
              </a:rPr>
              <a:t>临床表现：呼吸器官和胸腔标本的激素水平异常可表现为呼吸困难、咳嗽、胸痛、气短等症状，严重者可导致呼吸衰竭、心力衰竭等并发症。</a:t>
            </a:r>
            <a:endParaRPr lang="zh-CN" altLang="en-US" sz="1100" b="0">
              <a:latin typeface="+mn-ea"/>
              <a:ea typeface="+mn-ea"/>
              <a:sym typeface="+mn-ea"/>
            </a:endParaRPr>
          </a:p>
        </p:txBody>
      </p:sp>
      <p:sp>
        <p:nvSpPr>
          <p:cNvPr id="19" name="文本框 18"/>
          <p:cNvSpPr txBox="1"/>
          <p:nvPr>
            <p:custDataLst>
              <p:tags r:id="rId6"/>
            </p:custDataLst>
          </p:nvPr>
        </p:nvSpPr>
        <p:spPr>
          <a:xfrm>
            <a:off x="1325015"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01</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24" name="文本框 23"/>
          <p:cNvSpPr txBox="1"/>
          <p:nvPr>
            <p:custDataLst>
              <p:tags r:id="rId7"/>
            </p:custDataLst>
          </p:nvPr>
        </p:nvSpPr>
        <p:spPr>
          <a:xfrm>
            <a:off x="1325015" y="3833720"/>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sym typeface="+mn-ea"/>
              </a:rPr>
              <a:t>05</a:t>
            </a:r>
            <a:endParaRPr lang="en-US" altLang="zh-CN" sz="6600">
              <a:gradFill>
                <a:gsLst>
                  <a:gs pos="67000">
                    <a:schemeClr val="accent5">
                      <a:alpha val="0"/>
                    </a:schemeClr>
                  </a:gs>
                  <a:gs pos="34000">
                    <a:schemeClr val="accent5"/>
                  </a:gs>
                </a:gsLst>
                <a:lin ang="5400000" scaled="1"/>
              </a:gradFill>
              <a:sym typeface="+mn-ea"/>
            </a:endParaRPr>
          </a:p>
        </p:txBody>
      </p:sp>
      <p:sp>
        <p:nvSpPr>
          <p:cNvPr id="177" name="文本框 176"/>
          <p:cNvSpPr txBox="1"/>
          <p:nvPr>
            <p:custDataLst>
              <p:tags r:id="rId8"/>
            </p:custDataLst>
          </p:nvPr>
        </p:nvSpPr>
        <p:spPr>
          <a:xfrm>
            <a:off x="838850" y="2254983"/>
            <a:ext cx="2330805" cy="1433930"/>
          </a:xfrm>
          <a:prstGeom prst="rect">
            <a:avLst/>
          </a:prstGeom>
          <a:noFill/>
        </p:spPr>
        <p:txBody>
          <a:bodyPr wrap="square" rtlCol="0">
            <a:normAutofit fontScale="6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定义：呼吸器官和胸腔标本的激素水平异常是指由于各种原因导致的呼吸器官和胸腔标本的激素水平异常，包括激素分泌过多、过少或激素受体异常等。</a:t>
            </a:r>
            <a:endParaRPr lang="zh-CN" altLang="en-US" b="0">
              <a:latin typeface="+mn-ea"/>
              <a:ea typeface="+mn-ea"/>
              <a:sym typeface="+mn-ea"/>
            </a:endParaRPr>
          </a:p>
        </p:txBody>
      </p:sp>
      <p:sp>
        <p:nvSpPr>
          <p:cNvPr id="182" name="文本框 181"/>
          <p:cNvSpPr txBox="1"/>
          <p:nvPr>
            <p:custDataLst>
              <p:tags r:id="rId9"/>
            </p:custDataLst>
          </p:nvPr>
        </p:nvSpPr>
        <p:spPr>
          <a:xfrm>
            <a:off x="838200"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100" b="0">
                <a:latin typeface="+mn-ea"/>
                <a:ea typeface="+mn-ea"/>
                <a:sym typeface="+mn-ea"/>
              </a:rPr>
              <a:t>激素受体异常：如雌激素受体异常、雄激素受体异常等。</a:t>
            </a:r>
            <a:endParaRPr lang="zh-CN" altLang="en-US" sz="1100" b="0">
              <a:latin typeface="+mn-ea"/>
              <a:ea typeface="+mn-ea"/>
              <a:sym typeface="+mn-ea"/>
            </a:endParaRPr>
          </a:p>
        </p:txBody>
      </p:sp>
      <p:sp>
        <p:nvSpPr>
          <p:cNvPr id="20" name="文本框 19"/>
          <p:cNvSpPr txBox="1"/>
          <p:nvPr>
            <p:custDataLst>
              <p:tags r:id="rId10"/>
            </p:custDataLst>
          </p:nvPr>
        </p:nvSpPr>
        <p:spPr>
          <a:xfrm>
            <a:off x="4053521"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02</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25" name="文本框 24"/>
          <p:cNvSpPr txBox="1"/>
          <p:nvPr>
            <p:custDataLst>
              <p:tags r:id="rId11"/>
            </p:custDataLst>
          </p:nvPr>
        </p:nvSpPr>
        <p:spPr>
          <a:xfrm>
            <a:off x="4053521"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endParaRPr>
          </a:p>
        </p:txBody>
      </p:sp>
      <p:sp>
        <p:nvSpPr>
          <p:cNvPr id="178" name="文本框 177"/>
          <p:cNvSpPr txBox="1"/>
          <p:nvPr>
            <p:custDataLst>
              <p:tags r:id="rId12"/>
            </p:custDataLst>
          </p:nvPr>
        </p:nvSpPr>
        <p:spPr>
          <a:xfrm>
            <a:off x="3566705"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100" b="0">
                <a:latin typeface="+mn-ea"/>
                <a:ea typeface="+mn-ea"/>
                <a:sym typeface="+mn-ea"/>
              </a:rPr>
              <a:t>分类：根据病因和病理生理机制，呼吸器官和胸腔标本的激素水平异常可以分为以下几类：</a:t>
            </a:r>
            <a:endParaRPr lang="zh-CN" altLang="en-US" sz="1100" b="0">
              <a:latin typeface="+mn-ea"/>
              <a:ea typeface="+mn-ea"/>
              <a:sym typeface="+mn-ea"/>
            </a:endParaRPr>
          </a:p>
        </p:txBody>
      </p:sp>
      <p:sp>
        <p:nvSpPr>
          <p:cNvPr id="183" name="文本框 182"/>
          <p:cNvSpPr txBox="1"/>
          <p:nvPr>
            <p:custDataLst>
              <p:tags r:id="rId13"/>
            </p:custDataLst>
          </p:nvPr>
        </p:nvSpPr>
        <p:spPr>
          <a:xfrm>
            <a:off x="3566055" y="4702709"/>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100" b="0">
                <a:latin typeface="+mn-ea"/>
                <a:ea typeface="+mn-ea"/>
                <a:sym typeface="+mn-ea"/>
              </a:rPr>
              <a:t>其他原因：如药物影响、环境污染等。</a:t>
            </a:r>
            <a:endParaRPr lang="zh-CN" altLang="en-US" sz="1100" b="0">
              <a:latin typeface="+mn-ea"/>
              <a:ea typeface="+mn-ea"/>
              <a:sym typeface="+mn-ea"/>
            </a:endParaRPr>
          </a:p>
        </p:txBody>
      </p:sp>
      <p:sp>
        <p:nvSpPr>
          <p:cNvPr id="22" name="文本框 21"/>
          <p:cNvSpPr txBox="1"/>
          <p:nvPr>
            <p:custDataLst>
              <p:tags r:id="rId14"/>
            </p:custDataLst>
          </p:nvPr>
        </p:nvSpPr>
        <p:spPr>
          <a:xfrm>
            <a:off x="9509232" y="1390545"/>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t>04</a:t>
            </a:r>
            <a:endParaRPr lang="zh-CN" altLang="en-US" sz="6600"/>
          </a:p>
        </p:txBody>
      </p:sp>
      <p:sp>
        <p:nvSpPr>
          <p:cNvPr id="27" name="文本框 26"/>
          <p:cNvSpPr txBox="1"/>
          <p:nvPr>
            <p:custDataLst>
              <p:tags r:id="rId15"/>
            </p:custDataLst>
          </p:nvPr>
        </p:nvSpPr>
        <p:spPr>
          <a:xfrm>
            <a:off x="9509232"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08</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180" name="文本框 179"/>
          <p:cNvSpPr txBox="1"/>
          <p:nvPr>
            <p:custDataLst>
              <p:tags r:id="rId16"/>
            </p:custDataLst>
          </p:nvPr>
        </p:nvSpPr>
        <p:spPr>
          <a:xfrm>
            <a:off x="9023066" y="2178939"/>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1100" b="0">
                <a:latin typeface="+mn-ea"/>
                <a:ea typeface="+mn-ea"/>
                <a:sym typeface="+mn-ea"/>
              </a:rPr>
              <a:t>激素分泌过少：如甲状腺功能减退、肾上腺皮质功能减退等。</a:t>
            </a:r>
            <a:endParaRPr lang="zh-CN" altLang="en-US" sz="1100" b="0">
              <a:latin typeface="+mn-ea"/>
              <a:ea typeface="+mn-ea"/>
              <a:sym typeface="+mn-ea"/>
            </a:endParaRPr>
          </a:p>
        </p:txBody>
      </p:sp>
      <p:sp>
        <p:nvSpPr>
          <p:cNvPr id="184" name="文本框 183"/>
          <p:cNvSpPr txBox="1"/>
          <p:nvPr>
            <p:custDataLst>
              <p:tags r:id="rId17"/>
            </p:custDataLst>
          </p:nvPr>
        </p:nvSpPr>
        <p:spPr>
          <a:xfrm>
            <a:off x="9021766" y="4717657"/>
            <a:ext cx="2332606" cy="1433930"/>
          </a:xfrm>
          <a:prstGeom prst="rect">
            <a:avLst/>
          </a:prstGeom>
          <a:noFill/>
        </p:spPr>
        <p:txBody>
          <a:bodyPr wrap="square" rtlCol="0">
            <a:normAutofit fontScale="6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诊断和治疗：呼吸器官和胸腔标本的激素水平异常需要根据临床表现、实验室检查和影像学检查等手段进行诊断，治疗方法包括药物治疗、手术治疗和生活方式调整等。</a:t>
            </a:r>
            <a:endParaRPr lang="zh-CN" altLang="en-US" b="0">
              <a:latin typeface="+mn-ea"/>
              <a:ea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t>呼吸器官和胸腔标本的激素水平异常的病因和病理生理</a:t>
            </a:r>
            <a:endParaRPr lang="zh-CN" altLang="en-US"/>
          </a:p>
        </p:txBody>
      </p:sp>
      <p:sp>
        <p:nvSpPr>
          <p:cNvPr id="4" name="任意多边形: 形状 2"/>
          <p:cNvSpPr/>
          <p:nvPr>
            <p:custDataLst>
              <p:tags r:id="rId2"/>
            </p:custDataLst>
          </p:nvPr>
        </p:nvSpPr>
        <p:spPr>
          <a:xfrm rot="10800000">
            <a:off x="2702202" y="3901273"/>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p:cNvSpPr/>
          <p:nvPr>
            <p:custDataLst>
              <p:tags r:id="rId3"/>
            </p:custDataLst>
          </p:nvPr>
        </p:nvSpPr>
        <p:spPr>
          <a:xfrm>
            <a:off x="2616368" y="4246436"/>
            <a:ext cx="171469" cy="17278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p:cNvSpPr txBox="1"/>
          <p:nvPr>
            <p:custDataLst>
              <p:tags r:id="rId4"/>
            </p:custDataLst>
          </p:nvPr>
        </p:nvSpPr>
        <p:spPr>
          <a:xfrm>
            <a:off x="2902482" y="4204432"/>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a:sym typeface="+mn-ea"/>
              </a:rPr>
              <a:t>诊断：实验室检查、影像学检查、肺功能检查等</a:t>
            </a:r>
            <a:endParaRPr lang="zh-CN" altLang="en-US" sz="1600" spc="150">
              <a:solidFill>
                <a:schemeClr val="tx1">
                  <a:lumMod val="75000"/>
                  <a:lumOff val="25000"/>
                </a:schemeClr>
              </a:solidFill>
              <a:latin typeface="Arial" pitchFamily="34" charset="0"/>
              <a:ea typeface="微软雅黑"/>
              <a:sym typeface="+mn-ea"/>
            </a:endParaRPr>
          </a:p>
        </p:txBody>
      </p:sp>
      <p:sp>
        <p:nvSpPr>
          <p:cNvPr id="57" name="任意多边形: 形状 56"/>
          <p:cNvSpPr/>
          <p:nvPr>
            <p:custDataLst>
              <p:tags r:id="rId5"/>
            </p:custDataLst>
          </p:nvPr>
        </p:nvSpPr>
        <p:spPr>
          <a:xfrm rot="10800000">
            <a:off x="6259755" y="3901273"/>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58" name="矩形 57"/>
          <p:cNvSpPr/>
          <p:nvPr>
            <p:custDataLst>
              <p:tags r:id="rId6"/>
            </p:custDataLst>
          </p:nvPr>
        </p:nvSpPr>
        <p:spPr>
          <a:xfrm>
            <a:off x="6173920" y="4246436"/>
            <a:ext cx="171469" cy="17278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7"/>
            </p:custDataLst>
          </p:nvPr>
        </p:nvSpPr>
        <p:spPr>
          <a:xfrm>
            <a:off x="6460034" y="4204432"/>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a:sym typeface="+mn-ea"/>
              </a:rPr>
              <a:t>治疗：药物治疗、生活调整、环境控制等</a:t>
            </a:r>
            <a:endParaRPr lang="zh-CN" altLang="en-US" sz="1600" spc="150">
              <a:solidFill>
                <a:schemeClr val="lt1">
                  <a:lumMod val="100000"/>
                </a:schemeClr>
              </a:solidFill>
              <a:latin typeface="Arial" pitchFamily="34" charset="0"/>
              <a:ea typeface="微软雅黑"/>
              <a:sym typeface="+mn-ea"/>
            </a:endParaRPr>
          </a:p>
        </p:txBody>
      </p:sp>
      <p:sp>
        <p:nvSpPr>
          <p:cNvPr id="65" name="任意多边形: 形状 64"/>
          <p:cNvSpPr/>
          <p:nvPr>
            <p:custDataLst>
              <p:tags r:id="rId8"/>
            </p:custDataLst>
          </p:nvPr>
        </p:nvSpPr>
        <p:spPr>
          <a:xfrm rot="10800000">
            <a:off x="923425" y="1501569"/>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9"/>
            </p:custDataLst>
          </p:nvPr>
        </p:nvSpPr>
        <p:spPr>
          <a:xfrm>
            <a:off x="838200" y="1846123"/>
            <a:ext cx="171469" cy="17278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0"/>
            </p:custDataLst>
          </p:nvPr>
        </p:nvSpPr>
        <p:spPr>
          <a:xfrm>
            <a:off x="1124314" y="1804119"/>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a:sym typeface="+mn-ea"/>
              </a:rPr>
              <a:t>病因：感染、过敏、环境污染、遗传因素等</a:t>
            </a:r>
            <a:endParaRPr lang="zh-CN" altLang="en-US" sz="16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11"/>
            </p:custDataLst>
          </p:nvPr>
        </p:nvSpPr>
        <p:spPr>
          <a:xfrm rot="10800000">
            <a:off x="4480978" y="1501569"/>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12"/>
            </p:custDataLst>
          </p:nvPr>
        </p:nvSpPr>
        <p:spPr>
          <a:xfrm>
            <a:off x="4395144" y="1846123"/>
            <a:ext cx="171469" cy="17278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13"/>
            </p:custDataLst>
          </p:nvPr>
        </p:nvSpPr>
        <p:spPr>
          <a:xfrm>
            <a:off x="4681258" y="1804119"/>
            <a:ext cx="2914426" cy="1209828"/>
          </a:xfrm>
          <a:prstGeom prst="rect">
            <a:avLst/>
          </a:prstGeom>
          <a:noFill/>
        </p:spPr>
        <p:txBody>
          <a:bodyPr vert="horz"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病理生理：激素水平异常导致呼吸器官和胸腔功能障碍，如气道狭窄、肺泡损伤等</a:t>
            </a:r>
            <a:endParaRPr lang="zh-CN" altLang="en-US"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14"/>
            </p:custDataLst>
          </p:nvPr>
        </p:nvSpPr>
        <p:spPr>
          <a:xfrm rot="10800000">
            <a:off x="8038531" y="1501569"/>
            <a:ext cx="3315329" cy="21393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15"/>
            </p:custDataLst>
          </p:nvPr>
        </p:nvSpPr>
        <p:spPr>
          <a:xfrm>
            <a:off x="8238811" y="1804119"/>
            <a:ext cx="2914426" cy="120982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600" spc="150">
                <a:solidFill>
                  <a:schemeClr val="lt1">
                    <a:lumMod val="100000"/>
                  </a:schemeClr>
                </a:solidFill>
                <a:latin typeface="Arial" pitchFamily="34" charset="0"/>
                <a:ea typeface="微软雅黑"/>
                <a:sym typeface="+mn-ea"/>
              </a:rPr>
              <a:t>临床表现：呼吸困难、咳嗽、胸痛、气喘等</a:t>
            </a:r>
            <a:endParaRPr lang="zh-CN" altLang="en-US" sz="1600" spc="150">
              <a:solidFill>
                <a:schemeClr val="lt1">
                  <a:lumMod val="100000"/>
                </a:schemeClr>
              </a:solidFill>
              <a:latin typeface="Arial" pitchFamily="34" charset="0"/>
              <a:ea typeface="微软雅黑"/>
              <a:sym typeface="+mn-ea"/>
            </a:endParaRPr>
          </a:p>
        </p:txBody>
      </p:sp>
      <p:sp>
        <p:nvSpPr>
          <p:cNvPr id="74" name="矩形 73"/>
          <p:cNvSpPr/>
          <p:nvPr>
            <p:custDataLst>
              <p:tags r:id="rId16"/>
            </p:custDataLst>
          </p:nvPr>
        </p:nvSpPr>
        <p:spPr>
          <a:xfrm>
            <a:off x="7952697" y="1846123"/>
            <a:ext cx="171469" cy="17278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t>呼吸器官和胸腔标本的激素水平异常的诊断方法和标准</a:t>
            </a:r>
            <a:endParaRPr lang="zh-CN" altLang="en-US"/>
          </a:p>
        </p:txBody>
      </p:sp>
      <p:sp>
        <p:nvSpPr>
          <p:cNvPr id="12" name="任意多边形: 形状 11"/>
          <p:cNvSpPr/>
          <p:nvPr>
            <p:custDataLst>
              <p:tags r:id="rId2"/>
            </p:custDataLst>
          </p:nvPr>
        </p:nvSpPr>
        <p:spPr>
          <a:xfrm>
            <a:off x="838200" y="2290530"/>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41079" y="2533620"/>
            <a:ext cx="4680234" cy="108263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0"/>
          <p:cNvSpPr txBox="1"/>
          <p:nvPr>
            <p:custDataLst>
              <p:tags r:id="rId4"/>
            </p:custDataLst>
          </p:nvPr>
        </p:nvSpPr>
        <p:spPr>
          <a:xfrm>
            <a:off x="1200093" y="2635364"/>
            <a:ext cx="4515128" cy="87975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latin typeface="+mn-ea"/>
                <a:sym typeface="+mn-ea"/>
              </a:rPr>
              <a:t>诊断方法：实验室检查、影像学检查、病理学检查等</a:t>
            </a:r>
            <a:endParaRPr lang="zh-CN" altLang="en-US" sz="1400" spc="150">
              <a:latin typeface="+mn-ea"/>
              <a:sym typeface="+mn-ea"/>
            </a:endParaRPr>
          </a:p>
        </p:txBody>
      </p:sp>
      <p:sp>
        <p:nvSpPr>
          <p:cNvPr id="18" name="标题 5"/>
          <p:cNvSpPr>
            <a:spLocks noGrp="1"/>
          </p:cNvSpPr>
          <p:nvPr>
            <p:custDataLst>
              <p:tags r:id="rId5"/>
            </p:custDataLst>
          </p:nvPr>
        </p:nvSpPr>
        <p:spPr>
          <a:xfrm>
            <a:off x="1041079" y="1892692"/>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838200" y="4349175"/>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矩形 21"/>
          <p:cNvSpPr/>
          <p:nvPr>
            <p:custDataLst>
              <p:tags r:id="rId7"/>
            </p:custDataLst>
          </p:nvPr>
        </p:nvSpPr>
        <p:spPr>
          <a:xfrm>
            <a:off x="1041079" y="4592265"/>
            <a:ext cx="4680234" cy="1082632"/>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文本框 10"/>
          <p:cNvSpPr txBox="1"/>
          <p:nvPr>
            <p:custDataLst>
              <p:tags r:id="rId8"/>
            </p:custDataLst>
          </p:nvPr>
        </p:nvSpPr>
        <p:spPr>
          <a:xfrm>
            <a:off x="1200093" y="4694009"/>
            <a:ext cx="4515128" cy="87975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latin typeface="+mn-ea"/>
                <a:sym typeface="+mn-ea"/>
              </a:rPr>
              <a:t>诊断流程：病史采集、体格检查、实验室检查、影像学检查、病理学检查等</a:t>
            </a:r>
            <a:endParaRPr lang="zh-CN" altLang="en-US" sz="1400" spc="150">
              <a:latin typeface="+mn-ea"/>
              <a:sym typeface="+mn-ea"/>
            </a:endParaRPr>
          </a:p>
        </p:txBody>
      </p:sp>
      <p:sp>
        <p:nvSpPr>
          <p:cNvPr id="26" name="标题 5"/>
          <p:cNvSpPr>
            <a:spLocks noGrp="1"/>
          </p:cNvSpPr>
          <p:nvPr>
            <p:custDataLst>
              <p:tags r:id="rId9"/>
            </p:custDataLst>
          </p:nvPr>
        </p:nvSpPr>
        <p:spPr>
          <a:xfrm>
            <a:off x="1041079" y="3951946"/>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36" name="任意多边形: 形状 35"/>
          <p:cNvSpPr/>
          <p:nvPr>
            <p:custDataLst>
              <p:tags r:id="rId10"/>
            </p:custDataLst>
          </p:nvPr>
        </p:nvSpPr>
        <p:spPr>
          <a:xfrm>
            <a:off x="6470078" y="2265551"/>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矩形 37"/>
          <p:cNvSpPr/>
          <p:nvPr>
            <p:custDataLst>
              <p:tags r:id="rId11"/>
            </p:custDataLst>
          </p:nvPr>
        </p:nvSpPr>
        <p:spPr>
          <a:xfrm>
            <a:off x="6673566" y="2508641"/>
            <a:ext cx="4680234" cy="1082632"/>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文本框 10"/>
          <p:cNvSpPr txBox="1"/>
          <p:nvPr>
            <p:custDataLst>
              <p:tags r:id="rId12"/>
            </p:custDataLst>
          </p:nvPr>
        </p:nvSpPr>
        <p:spPr>
          <a:xfrm>
            <a:off x="6832579" y="2610385"/>
            <a:ext cx="4515128" cy="87975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latin typeface="+mn-ea"/>
                <a:sym typeface="+mn-ea"/>
              </a:rPr>
              <a:t>激素水平异常标准：根据不同激素类型，设定正常参考值范围</a:t>
            </a:r>
            <a:endParaRPr lang="zh-CN" altLang="en-US" sz="1400" spc="150">
              <a:latin typeface="+mn-ea"/>
              <a:sym typeface="+mn-ea"/>
            </a:endParaRPr>
          </a:p>
        </p:txBody>
      </p:sp>
      <p:sp>
        <p:nvSpPr>
          <p:cNvPr id="42" name="标题 5"/>
          <p:cNvSpPr>
            <a:spLocks noGrp="1"/>
          </p:cNvSpPr>
          <p:nvPr>
            <p:custDataLst>
              <p:tags r:id="rId13"/>
            </p:custDataLst>
          </p:nvPr>
        </p:nvSpPr>
        <p:spPr>
          <a:xfrm>
            <a:off x="6673566" y="1867713"/>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4"/>
            </p:custDataLst>
          </p:nvPr>
        </p:nvSpPr>
        <p:spPr>
          <a:xfrm>
            <a:off x="6470078" y="4331507"/>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矩形 45"/>
          <p:cNvSpPr/>
          <p:nvPr>
            <p:custDataLst>
              <p:tags r:id="rId15"/>
            </p:custDataLst>
          </p:nvPr>
        </p:nvSpPr>
        <p:spPr>
          <a:xfrm>
            <a:off x="6673566" y="4574597"/>
            <a:ext cx="4680234" cy="1082632"/>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8" name="文本框 10"/>
          <p:cNvSpPr txBox="1"/>
          <p:nvPr>
            <p:custDataLst>
              <p:tags r:id="rId16"/>
            </p:custDataLst>
          </p:nvPr>
        </p:nvSpPr>
        <p:spPr>
          <a:xfrm>
            <a:off x="6832579" y="4676341"/>
            <a:ext cx="4515128" cy="879752"/>
          </a:xfrm>
          <a:prstGeom prst="rect">
            <a:avLst/>
          </a:prstGeom>
          <a:noFill/>
        </p:spPr>
        <p:txBody>
          <a:bodyPr vert="horz" wrap="square" lIns="90000" tIns="46800" rIns="90000" bIns="46800"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诊断依据：根据临床表现、实验室检查结果、影像学检查结果、病理学检查结果等综合判断</a:t>
            </a:r>
            <a:endParaRPr lang="zh-CN" altLang="en-US" spc="150">
              <a:latin typeface="+mn-ea"/>
              <a:sym typeface="+mn-ea"/>
            </a:endParaRPr>
          </a:p>
        </p:txBody>
      </p:sp>
      <p:sp>
        <p:nvSpPr>
          <p:cNvPr id="50" name="标题 5"/>
          <p:cNvSpPr>
            <a:spLocks noGrp="1"/>
          </p:cNvSpPr>
          <p:nvPr>
            <p:custDataLst>
              <p:tags r:id="rId17"/>
            </p:custDataLst>
          </p:nvPr>
        </p:nvSpPr>
        <p:spPr>
          <a:xfrm>
            <a:off x="6673566" y="3934278"/>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病例基本信息</a:t>
            </a:r>
            <a:endParaRPr lang="zh-CN" altLang="en-US"/>
          </a:p>
        </p:txBody>
      </p:sp>
      <p:sp>
        <p:nvSpPr>
          <p:cNvPr id="16" name="任意多边形 15"/>
          <p:cNvSpPr/>
          <p:nvPr>
            <p:custDataLst>
              <p:tags r:id="rId2"/>
            </p:custDataLst>
          </p:nvPr>
        </p:nvSpPr>
        <p:spPr>
          <a:xfrm flipH="1">
            <a:off x="838200" y="3814631"/>
            <a:ext cx="2480619" cy="826452"/>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925" h="1307">
                <a:moveTo>
                  <a:pt x="525" y="0"/>
                </a:moveTo>
                <a:lnTo>
                  <a:pt x="3400" y="0"/>
                </a:lnTo>
                <a:cubicBezTo>
                  <a:pt x="3690" y="0"/>
                  <a:pt x="3925" y="235"/>
                  <a:pt x="3925" y="525"/>
                </a:cubicBezTo>
                <a:cubicBezTo>
                  <a:pt x="3925" y="815"/>
                  <a:pt x="3690" y="1050"/>
                  <a:pt x="3400" y="1050"/>
                </a:cubicBezTo>
                <a:lnTo>
                  <a:pt x="1039" y="1050"/>
                </a:lnTo>
                <a:lnTo>
                  <a:pt x="782" y="1307"/>
                </a:lnTo>
                <a:lnTo>
                  <a:pt x="782" y="1050"/>
                </a:lnTo>
                <a:lnTo>
                  <a:pt x="525" y="1050"/>
                </a:lnTo>
                <a:cubicBezTo>
                  <a:pt x="235" y="1050"/>
                  <a:pt x="0" y="815"/>
                  <a:pt x="0" y="525"/>
                </a:cubicBezTo>
                <a:cubicBezTo>
                  <a:pt x="0" y="235"/>
                  <a:pt x="235" y="0"/>
                  <a:pt x="525" y="0"/>
                </a:cubicBezTo>
                <a:close/>
              </a:path>
            </a:pathLst>
          </a:custGeom>
          <a:solidFill>
            <a:schemeClr val="bg1">
              <a:alpha val="6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44145" rIns="107950"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en-US" altLang="zh-CN" sz="1000" b="1" spc="100">
                <a:solidFill>
                  <a:schemeClr val="accent1">
                    <a:alpha val="70000"/>
                  </a:schemeClr>
                </a:solidFill>
                <a:uFillTx/>
                <a:latin typeface="+mj-ea"/>
                <a:ea typeface="+mj-ea"/>
                <a:sym typeface="+mn-ea"/>
              </a:rPr>
              <a:t>性别：男</a:t>
            </a:r>
            <a:endParaRPr lang="en-US" altLang="zh-CN" sz="1000" b="1" spc="100">
              <a:solidFill>
                <a:schemeClr val="accent1">
                  <a:alpha val="70000"/>
                </a:schemeClr>
              </a:solidFill>
              <a:uFillTx/>
              <a:latin typeface="+mj-ea"/>
              <a:ea typeface="+mj-ea"/>
              <a:sym typeface="+mn-ea"/>
            </a:endParaRPr>
          </a:p>
        </p:txBody>
      </p:sp>
      <p:sp>
        <p:nvSpPr>
          <p:cNvPr id="15" name="任意多边形 14"/>
          <p:cNvSpPr/>
          <p:nvPr>
            <p:custDataLst>
              <p:tags r:id="rId3"/>
            </p:custDataLst>
          </p:nvPr>
        </p:nvSpPr>
        <p:spPr>
          <a:xfrm flipH="1">
            <a:off x="8238957" y="4013814"/>
            <a:ext cx="2480619" cy="826452"/>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925" h="1307">
                <a:moveTo>
                  <a:pt x="525" y="0"/>
                </a:moveTo>
                <a:lnTo>
                  <a:pt x="3400" y="0"/>
                </a:lnTo>
                <a:cubicBezTo>
                  <a:pt x="3690" y="0"/>
                  <a:pt x="3925" y="235"/>
                  <a:pt x="3925" y="525"/>
                </a:cubicBezTo>
                <a:cubicBezTo>
                  <a:pt x="3925" y="815"/>
                  <a:pt x="3690" y="1050"/>
                  <a:pt x="3400" y="1050"/>
                </a:cubicBezTo>
                <a:lnTo>
                  <a:pt x="1039" y="1050"/>
                </a:lnTo>
                <a:lnTo>
                  <a:pt x="782" y="1307"/>
                </a:lnTo>
                <a:lnTo>
                  <a:pt x="782" y="1050"/>
                </a:lnTo>
                <a:lnTo>
                  <a:pt x="525" y="1050"/>
                </a:lnTo>
                <a:cubicBezTo>
                  <a:pt x="235" y="1050"/>
                  <a:pt x="0" y="815"/>
                  <a:pt x="0" y="525"/>
                </a:cubicBezTo>
                <a:cubicBezTo>
                  <a:pt x="0" y="235"/>
                  <a:pt x="235" y="0"/>
                  <a:pt x="525" y="0"/>
                </a:cubicBezTo>
                <a:close/>
              </a:path>
            </a:pathLst>
          </a:custGeom>
          <a:solidFill>
            <a:schemeClr val="bg1">
              <a:alpha val="6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79705" rIns="107950"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80000"/>
                  </a:schemeClr>
                </a:solidFill>
                <a:uFillTx/>
                <a:latin typeface="+mj-ea"/>
                <a:ea typeface="+mj-ea"/>
                <a:sym typeface="+mn-ea"/>
              </a:rPr>
              <a:t>职业：公司职员</a:t>
            </a:r>
            <a:endParaRPr lang="zh-CN" altLang="en-US" sz="1000" b="1" spc="100">
              <a:solidFill>
                <a:schemeClr val="accent1">
                  <a:alpha val="80000"/>
                </a:schemeClr>
              </a:solidFill>
              <a:uFillTx/>
              <a:latin typeface="+mj-ea"/>
              <a:ea typeface="+mj-ea"/>
              <a:sym typeface="+mn-ea"/>
            </a:endParaRPr>
          </a:p>
        </p:txBody>
      </p:sp>
      <p:sp>
        <p:nvSpPr>
          <p:cNvPr id="9" name="任意多边形 8"/>
          <p:cNvSpPr/>
          <p:nvPr>
            <p:custDataLst>
              <p:tags r:id="rId4"/>
            </p:custDataLst>
          </p:nvPr>
        </p:nvSpPr>
        <p:spPr>
          <a:xfrm flipH="1">
            <a:off x="3738052" y="2379248"/>
            <a:ext cx="2590644" cy="61019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rgbClr val="FFFFFF">
              <a:alpha val="4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44145" rIns="107950" bIns="179705" numCol="1" spcCol="0" rtlCol="0" fromWordArt="0" anchor="t"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50000"/>
                  </a:schemeClr>
                </a:solidFill>
                <a:uFillTx/>
                <a:latin typeface="+mj-ea"/>
                <a:ea typeface="+mj-ea"/>
                <a:sym typeface="+mn-ea"/>
              </a:rPr>
              <a:t>家族史：无特殊</a:t>
            </a:r>
            <a:endParaRPr lang="zh-CN" altLang="en-US" sz="1000" b="1" spc="100">
              <a:solidFill>
                <a:schemeClr val="accent1">
                  <a:alpha val="50000"/>
                </a:schemeClr>
              </a:solidFill>
              <a:uFillTx/>
              <a:latin typeface="+mj-ea"/>
              <a:ea typeface="+mj-ea"/>
              <a:sym typeface="+mn-ea"/>
            </a:endParaRPr>
          </a:p>
        </p:txBody>
      </p:sp>
      <p:sp>
        <p:nvSpPr>
          <p:cNvPr id="4" name="任意多边形 3"/>
          <p:cNvSpPr/>
          <p:nvPr>
            <p:custDataLst>
              <p:tags r:id="rId5"/>
            </p:custDataLst>
          </p:nvPr>
        </p:nvSpPr>
        <p:spPr>
          <a:xfrm>
            <a:off x="3480695" y="3059632"/>
            <a:ext cx="5548038" cy="1455617"/>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gradFill>
            <a:gsLst>
              <a:gs pos="72000">
                <a:schemeClr val="accent1"/>
              </a:gs>
              <a:gs pos="0">
                <a:schemeClr val="accent1">
                  <a:lumMod val="90000"/>
                  <a:lumOff val="10000"/>
                </a:schemeClr>
              </a:gs>
            </a:gsLst>
            <a:path path="circle">
              <a:fillToRect r="100000" b="100000"/>
            </a:path>
            <a:tileRect l="-100000" t="-100000"/>
          </a:gradFill>
          <a:ln>
            <a:gradFill>
              <a:gsLst>
                <a:gs pos="0">
                  <a:srgbClr val="FFFFFF"/>
                </a:gs>
                <a:gs pos="100000">
                  <a:srgbClr val="FFFFFF"/>
                </a:gs>
                <a:gs pos="50000">
                  <a:schemeClr val="accent1">
                    <a:lumMod val="30000"/>
                    <a:lumOff val="70000"/>
                  </a:schemeClr>
                </a:gs>
              </a:gsLst>
              <a:lin ang="0" scaled="0"/>
            </a:gradFill>
          </a:ln>
          <a:effectLst>
            <a:outerShdw blurRad="63500" dist="50800" dir="5400000" algn="t" rotWithShape="0">
              <a:schemeClr val="accent1">
                <a:lumMod val="7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360045" tIns="144145" rIns="360045"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00000"/>
              </a:lnSpc>
              <a:buClrTx/>
              <a:buSzTx/>
              <a:buFontTx/>
            </a:pPr>
            <a:r>
              <a:rPr lang="zh-CN" altLang="en-US" sz="1000" b="1" spc="100">
                <a:solidFill>
                  <a:srgbClr val="FFFFFF"/>
                </a:solidFill>
                <a:effectLst>
                  <a:outerShdw blurRad="50800" dist="38100" dir="5400000" algn="t" rotWithShape="0">
                    <a:schemeClr val="accent1">
                      <a:lumMod val="50000"/>
                      <a:alpha val="40000"/>
                    </a:schemeClr>
                  </a:outerShdw>
                </a:effectLst>
                <a:uFillTx/>
                <a:latin typeface="+mj-ea"/>
                <a:ea typeface="+mj-ea"/>
                <a:sym typeface="+mn-ea"/>
              </a:rPr>
              <a:t>患者姓名：张三</a:t>
            </a:r>
            <a:endParaRPr lang="zh-CN" altLang="en-US" sz="1000" b="1" spc="100">
              <a:solidFill>
                <a:srgbClr val="FFFFFF"/>
              </a:solidFill>
              <a:effectLst>
                <a:outerShdw blurRad="50800" dist="38100" dir="5400000" algn="t" rotWithShape="0">
                  <a:schemeClr val="accent1">
                    <a:lumMod val="50000"/>
                    <a:alpha val="40000"/>
                  </a:schemeClr>
                </a:outerShdw>
              </a:effectLst>
              <a:uFillTx/>
              <a:latin typeface="+mj-ea"/>
              <a:ea typeface="+mj-ea"/>
              <a:sym typeface="+mn-ea"/>
            </a:endParaRPr>
          </a:p>
        </p:txBody>
      </p:sp>
      <p:sp>
        <p:nvSpPr>
          <p:cNvPr id="41" name="任意多边形 40"/>
          <p:cNvSpPr/>
          <p:nvPr>
            <p:custDataLst>
              <p:tags r:id="rId6"/>
            </p:custDataLst>
          </p:nvPr>
        </p:nvSpPr>
        <p:spPr>
          <a:xfrm>
            <a:off x="6727695" y="1927766"/>
            <a:ext cx="3879327" cy="1015517"/>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135" h="1606">
                <a:moveTo>
                  <a:pt x="559" y="0"/>
                </a:moveTo>
                <a:lnTo>
                  <a:pt x="5577" y="0"/>
                </a:lnTo>
                <a:cubicBezTo>
                  <a:pt x="5885" y="0"/>
                  <a:pt x="6135" y="250"/>
                  <a:pt x="6135" y="559"/>
                </a:cubicBezTo>
                <a:cubicBezTo>
                  <a:pt x="6135" y="867"/>
                  <a:pt x="5885" y="1117"/>
                  <a:pt x="5577" y="1117"/>
                </a:cubicBezTo>
                <a:lnTo>
                  <a:pt x="1817" y="1117"/>
                </a:lnTo>
                <a:lnTo>
                  <a:pt x="1328" y="1606"/>
                </a:lnTo>
                <a:lnTo>
                  <a:pt x="1328" y="1117"/>
                </a:lnTo>
                <a:lnTo>
                  <a:pt x="559" y="1117"/>
                </a:lnTo>
                <a:cubicBezTo>
                  <a:pt x="250" y="1117"/>
                  <a:pt x="0" y="867"/>
                  <a:pt x="0" y="559"/>
                </a:cubicBezTo>
                <a:cubicBezTo>
                  <a:pt x="0" y="250"/>
                  <a:pt x="250" y="0"/>
                  <a:pt x="559" y="0"/>
                </a:cubicBezTo>
                <a:close/>
              </a:path>
            </a:pathLst>
          </a:custGeom>
          <a:solidFill>
            <a:schemeClr val="bg1">
              <a:alpha val="7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36195" rIns="107950" bIns="32385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80000"/>
                  </a:schemeClr>
                </a:solidFill>
                <a:uFillTx/>
                <a:latin typeface="+mj-ea"/>
                <a:ea typeface="+mj-ea"/>
                <a:sym typeface="+mn-ea"/>
              </a:rPr>
              <a:t>年龄：35岁</a:t>
            </a:r>
            <a:endParaRPr lang="zh-CN" altLang="en-US" sz="1000" b="1" spc="100">
              <a:solidFill>
                <a:schemeClr val="accent1">
                  <a:alpha val="80000"/>
                </a:schemeClr>
              </a:solidFill>
              <a:uFillTx/>
              <a:latin typeface="+mj-ea"/>
              <a:ea typeface="+mj-ea"/>
              <a:sym typeface="+mn-ea"/>
            </a:endParaRPr>
          </a:p>
        </p:txBody>
      </p:sp>
      <p:sp>
        <p:nvSpPr>
          <p:cNvPr id="17" name="任意多边形 16"/>
          <p:cNvSpPr/>
          <p:nvPr>
            <p:custDataLst>
              <p:tags r:id="rId7"/>
            </p:custDataLst>
          </p:nvPr>
        </p:nvSpPr>
        <p:spPr>
          <a:xfrm>
            <a:off x="2739608" y="1571766"/>
            <a:ext cx="2763270" cy="78535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chemeClr val="bg1">
              <a:alpha val="70000"/>
            </a:schemeClr>
          </a:solidFill>
          <a:ln>
            <a:gradFill>
              <a:gsLst>
                <a:gs pos="0">
                  <a:schemeClr val="accent1">
                    <a:lumMod val="20000"/>
                    <a:lumOff val="80000"/>
                  </a:schemeClr>
                </a:gs>
                <a:gs pos="100000">
                  <a:schemeClr val="accent1">
                    <a:lumMod val="20000"/>
                    <a:lumOff val="80000"/>
                  </a:schemeClr>
                </a:gs>
                <a:gs pos="50000">
                  <a:schemeClr val="accent1">
                    <a:alpha val="50000"/>
                  </a:schemeClr>
                </a:gs>
              </a:gsLst>
              <a:lin ang="0" scaled="0"/>
            </a:gradFill>
          </a:ln>
          <a:effectLst>
            <a:outerShdw blurRad="63500" dist="508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2520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60000"/>
                  </a:schemeClr>
                </a:solidFill>
                <a:uFillTx/>
                <a:latin typeface="+mj-ea"/>
                <a:ea typeface="+mj-ea"/>
                <a:sym typeface="+mn-ea"/>
              </a:rPr>
              <a:t>现病史：近期感冒，咳嗽加重，伴有胸闷、呼吸困难</a:t>
            </a:r>
            <a:endParaRPr lang="zh-CN" altLang="en-US" sz="1000" b="1" spc="100">
              <a:solidFill>
                <a:schemeClr val="accent1">
                  <a:alpha val="60000"/>
                </a:schemeClr>
              </a:solidFill>
              <a:uFillTx/>
              <a:latin typeface="+mj-ea"/>
              <a:ea typeface="+mj-ea"/>
              <a:sym typeface="+mn-ea"/>
            </a:endParaRPr>
          </a:p>
        </p:txBody>
      </p:sp>
      <p:sp>
        <p:nvSpPr>
          <p:cNvPr id="52" name="任意多边形 51"/>
          <p:cNvSpPr/>
          <p:nvPr>
            <p:custDataLst>
              <p:tags r:id="rId8"/>
            </p:custDataLst>
          </p:nvPr>
        </p:nvSpPr>
        <p:spPr>
          <a:xfrm>
            <a:off x="1459145" y="2715014"/>
            <a:ext cx="1917216" cy="63485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2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17970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50000"/>
                  </a:schemeClr>
                </a:solidFill>
                <a:uFillTx/>
                <a:latin typeface="+mj-ea"/>
                <a:ea typeface="+mj-ea"/>
                <a:sym typeface="+mn-ea"/>
              </a:rPr>
              <a:t>既往史：无特殊</a:t>
            </a:r>
            <a:endParaRPr lang="zh-CN" altLang="en-US" sz="1000" b="1" spc="100">
              <a:solidFill>
                <a:schemeClr val="accent1">
                  <a:alpha val="50000"/>
                </a:schemeClr>
              </a:solidFill>
              <a:uFillTx/>
              <a:latin typeface="+mj-ea"/>
              <a:ea typeface="+mj-ea"/>
              <a:sym typeface="+mn-ea"/>
            </a:endParaRPr>
          </a:p>
        </p:txBody>
      </p:sp>
      <p:sp>
        <p:nvSpPr>
          <p:cNvPr id="44" name="任意多边形 43"/>
          <p:cNvSpPr/>
          <p:nvPr>
            <p:custDataLst>
              <p:tags r:id="rId9"/>
            </p:custDataLst>
          </p:nvPr>
        </p:nvSpPr>
        <p:spPr>
          <a:xfrm>
            <a:off x="8802992" y="5217764"/>
            <a:ext cx="1917216" cy="63485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2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21590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50000"/>
                  </a:schemeClr>
                </a:solidFill>
                <a:uFillTx/>
                <a:latin typeface="+mj-ea"/>
                <a:ea typeface="+mj-ea"/>
                <a:sym typeface="+mn-ea"/>
              </a:rPr>
              <a:t>诊断：呼吸器官和胸腔标本的激素水平异常</a:t>
            </a:r>
            <a:endParaRPr lang="zh-CN" altLang="en-US" sz="1000" b="1" spc="100">
              <a:solidFill>
                <a:schemeClr val="accent1">
                  <a:alpha val="50000"/>
                </a:schemeClr>
              </a:solidFill>
              <a:uFillTx/>
              <a:latin typeface="+mj-ea"/>
              <a:ea typeface="+mj-ea"/>
              <a:sym typeface="+mn-ea"/>
            </a:endParaRPr>
          </a:p>
        </p:txBody>
      </p:sp>
      <p:sp>
        <p:nvSpPr>
          <p:cNvPr id="22" name="任意多边形 21"/>
          <p:cNvSpPr/>
          <p:nvPr>
            <p:custDataLst>
              <p:tags r:id="rId10"/>
            </p:custDataLst>
          </p:nvPr>
        </p:nvSpPr>
        <p:spPr>
          <a:xfrm>
            <a:off x="9545344" y="3107056"/>
            <a:ext cx="1808456" cy="624107"/>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2860" h="985">
                <a:moveTo>
                  <a:pt x="398" y="0"/>
                </a:moveTo>
                <a:lnTo>
                  <a:pt x="2463" y="0"/>
                </a:lnTo>
                <a:cubicBezTo>
                  <a:pt x="2682" y="0"/>
                  <a:pt x="2860" y="178"/>
                  <a:pt x="2860" y="398"/>
                </a:cubicBezTo>
                <a:cubicBezTo>
                  <a:pt x="2860" y="617"/>
                  <a:pt x="2682" y="795"/>
                  <a:pt x="2463" y="795"/>
                </a:cubicBezTo>
                <a:lnTo>
                  <a:pt x="774" y="795"/>
                </a:lnTo>
                <a:lnTo>
                  <a:pt x="582" y="987"/>
                </a:lnTo>
                <a:lnTo>
                  <a:pt x="582" y="795"/>
                </a:lnTo>
                <a:lnTo>
                  <a:pt x="398" y="795"/>
                </a:lnTo>
                <a:cubicBezTo>
                  <a:pt x="178" y="795"/>
                  <a:pt x="0" y="617"/>
                  <a:pt x="0" y="398"/>
                </a:cubicBezTo>
                <a:cubicBezTo>
                  <a:pt x="0" y="178"/>
                  <a:pt x="178" y="0"/>
                  <a:pt x="398" y="0"/>
                </a:cubicBezTo>
                <a:close/>
              </a:path>
            </a:pathLst>
          </a:custGeom>
          <a:solidFill>
            <a:srgbClr val="FFFFFF">
              <a:alpha val="2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17970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50000"/>
                  </a:schemeClr>
                </a:solidFill>
                <a:uFillTx/>
                <a:latin typeface="+mj-ea"/>
                <a:ea typeface="+mj-ea"/>
                <a:sym typeface="+mn-ea"/>
              </a:rPr>
              <a:t>体格检查：呼吸音粗，双肺可闻及湿啰音</a:t>
            </a:r>
            <a:endParaRPr lang="zh-CN" altLang="en-US" sz="1000" b="1" spc="100">
              <a:solidFill>
                <a:schemeClr val="accent1">
                  <a:alpha val="50000"/>
                </a:schemeClr>
              </a:solidFill>
              <a:uFillTx/>
              <a:latin typeface="+mj-ea"/>
              <a:ea typeface="+mj-ea"/>
              <a:sym typeface="+mn-ea"/>
            </a:endParaRPr>
          </a:p>
        </p:txBody>
      </p:sp>
      <p:sp>
        <p:nvSpPr>
          <p:cNvPr id="7" name="任意多边形 6"/>
          <p:cNvSpPr/>
          <p:nvPr>
            <p:custDataLst>
              <p:tags r:id="rId11"/>
            </p:custDataLst>
          </p:nvPr>
        </p:nvSpPr>
        <p:spPr>
          <a:xfrm>
            <a:off x="2992538" y="4733402"/>
            <a:ext cx="1917216" cy="63485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40000"/>
            </a:srgbClr>
          </a:solidFill>
          <a:ln>
            <a:gradFill>
              <a:gsLst>
                <a:gs pos="0">
                  <a:schemeClr val="accent1">
                    <a:lumMod val="20000"/>
                    <a:lumOff val="80000"/>
                  </a:schemeClr>
                </a:gs>
                <a:gs pos="100000">
                  <a:schemeClr val="accent1">
                    <a:lumMod val="20000"/>
                    <a:lumOff val="80000"/>
                  </a:schemeClr>
                </a:gs>
                <a:gs pos="50000">
                  <a:schemeClr val="accent1">
                    <a:alpha val="50000"/>
                  </a:schemeClr>
                </a:gs>
              </a:gsLst>
              <a:lin ang="0" scaled="0"/>
            </a:gradFill>
          </a:ln>
          <a:effectLst>
            <a:outerShdw blurRad="63500" dist="508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215900" numCol="1" spcCol="0" rtlCol="0" fromWordArt="0" anchor="ctr" anchorCtr="0" forceAA="0" compatLnSpc="1">
            <a:normAutofit fontScale="7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400" b="1" spc="100">
                <a:solidFill>
                  <a:schemeClr val="accent1">
                    <a:alpha val="60000"/>
                  </a:schemeClr>
                </a:solidFill>
                <a:uFillTx/>
                <a:latin typeface="+mj-ea"/>
                <a:ea typeface="+mj-ea"/>
                <a:sym typeface="+mn-ea"/>
              </a:rPr>
              <a:t>实验室检查：血常规、生化、心电图等检查未见明显异常</a:t>
            </a:r>
            <a:endParaRPr lang="zh-CN" altLang="en-US" sz="1400" b="1" spc="100">
              <a:solidFill>
                <a:schemeClr val="accent1">
                  <a:alpha val="60000"/>
                </a:schemeClr>
              </a:solidFill>
              <a:uFillTx/>
              <a:latin typeface="+mj-ea"/>
              <a:ea typeface="+mj-ea"/>
              <a:sym typeface="+mn-ea"/>
            </a:endParaRPr>
          </a:p>
        </p:txBody>
      </p:sp>
      <p:sp>
        <p:nvSpPr>
          <p:cNvPr id="53" name="任意多边形 52"/>
          <p:cNvSpPr/>
          <p:nvPr>
            <p:custDataLst>
              <p:tags r:id="rId12"/>
            </p:custDataLst>
          </p:nvPr>
        </p:nvSpPr>
        <p:spPr>
          <a:xfrm>
            <a:off x="3831637" y="5217764"/>
            <a:ext cx="2985216" cy="752469"/>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721" h="1190">
                <a:moveTo>
                  <a:pt x="445" y="0"/>
                </a:moveTo>
                <a:lnTo>
                  <a:pt x="4276" y="0"/>
                </a:lnTo>
                <a:cubicBezTo>
                  <a:pt x="4522" y="0"/>
                  <a:pt x="4721" y="199"/>
                  <a:pt x="4721" y="445"/>
                </a:cubicBezTo>
                <a:cubicBezTo>
                  <a:pt x="4721" y="691"/>
                  <a:pt x="4522" y="890"/>
                  <a:pt x="4276" y="890"/>
                </a:cubicBezTo>
                <a:lnTo>
                  <a:pt x="1213" y="890"/>
                </a:lnTo>
                <a:lnTo>
                  <a:pt x="913" y="1190"/>
                </a:lnTo>
                <a:lnTo>
                  <a:pt x="913" y="890"/>
                </a:lnTo>
                <a:lnTo>
                  <a:pt x="445" y="890"/>
                </a:lnTo>
                <a:cubicBezTo>
                  <a:pt x="199" y="890"/>
                  <a:pt x="0" y="691"/>
                  <a:pt x="0" y="445"/>
                </a:cubicBezTo>
                <a:cubicBezTo>
                  <a:pt x="0" y="199"/>
                  <a:pt x="199" y="0"/>
                  <a:pt x="445" y="0"/>
                </a:cubicBezTo>
                <a:close/>
              </a:path>
            </a:pathLst>
          </a:custGeom>
          <a:solidFill>
            <a:schemeClr val="bg1">
              <a:alpha val="6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07950" rIns="107950"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80000"/>
                  </a:schemeClr>
                </a:solidFill>
                <a:uFillTx/>
                <a:latin typeface="+mj-ea"/>
                <a:ea typeface="+mj-ea"/>
                <a:sym typeface="+mn-ea"/>
              </a:rPr>
              <a:t>主诉：呼吸困难、胸闷、咳嗽</a:t>
            </a:r>
            <a:endParaRPr lang="zh-CN" altLang="en-US" sz="1000" b="1" spc="100">
              <a:solidFill>
                <a:schemeClr val="accent1">
                  <a:alpha val="80000"/>
                </a:schemeClr>
              </a:solidFill>
              <a:uFillTx/>
              <a:latin typeface="+mj-ea"/>
              <a:ea typeface="+mj-ea"/>
              <a:sym typeface="+mn-ea"/>
            </a:endParaRPr>
          </a:p>
        </p:txBody>
      </p:sp>
      <p:sp>
        <p:nvSpPr>
          <p:cNvPr id="10" name="任意多边形 9"/>
          <p:cNvSpPr/>
          <p:nvPr>
            <p:custDataLst>
              <p:tags r:id="rId13"/>
            </p:custDataLst>
          </p:nvPr>
        </p:nvSpPr>
        <p:spPr>
          <a:xfrm flipH="1">
            <a:off x="5648312" y="4561409"/>
            <a:ext cx="2590644" cy="61019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rgbClr val="FFFFFF">
              <a:alpha val="4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44145" rIns="107950" bIns="179705" numCol="1" spcCol="0" rtlCol="0" fromWordArt="0" anchor="t" anchorCtr="0" forceAA="0" compatLnSpc="1">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50000"/>
                  </a:schemeClr>
                </a:solidFill>
                <a:uFillTx/>
                <a:latin typeface="+mj-ea"/>
                <a:ea typeface="+mj-ea"/>
                <a:sym typeface="+mn-ea"/>
              </a:rPr>
              <a:t>影像学检查：胸部CT显示双肺纹理增粗，有炎症表现</a:t>
            </a:r>
            <a:endParaRPr lang="zh-CN" altLang="en-US" sz="1000" b="1" spc="100">
              <a:solidFill>
                <a:schemeClr val="accent1">
                  <a:alpha val="50000"/>
                </a:schemeClr>
              </a:solidFill>
              <a:uFillTx/>
              <a:latin typeface="+mj-ea"/>
              <a:ea typeface="+mj-ea"/>
              <a:sym typeface="+mn-ea"/>
            </a:endParaRPr>
          </a:p>
        </p:txBody>
      </p:sp>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病例症状及体征描述</a:t>
            </a:r>
            <a:endParaRPr lang="zh-CN" altLang="en-US"/>
          </a:p>
        </p:txBody>
      </p:sp>
      <p:cxnSp>
        <p:nvCxnSpPr>
          <p:cNvPr id="184" name="直接箭头连接符 183"/>
          <p:cNvCxnSpPr/>
          <p:nvPr>
            <p:custDataLst>
              <p:tags r:id="rId2"/>
            </p:custDataLst>
          </p:nvPr>
        </p:nvCxnSpPr>
        <p:spPr>
          <a:xfrm>
            <a:off x="917927" y="3543807"/>
            <a:ext cx="10348353"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3071161" y="2604465"/>
            <a:ext cx="599" cy="88239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2049095" y="2089535"/>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主诉：呼吸困难、胸闷、咳嗽等</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88754" y="3232691"/>
            <a:ext cx="3597" cy="25237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470884" y="2735146"/>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既往史：是否有类似症状、相关疾病史等</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10543" y="2223812"/>
            <a:ext cx="3597" cy="12576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892673" y="1724468"/>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实验室检查：血常规、生化指标、影像学检查等</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332333" y="3061847"/>
            <a:ext cx="3597" cy="49694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314462" y="2561304"/>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治疗方案：药物治疗、生活调整、康复锻炼等</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859068" y="3558794"/>
            <a:ext cx="599" cy="17384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838200" y="3968819"/>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患者基本信息：年龄、性别、职业等</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82056" y="3539012"/>
            <a:ext cx="3597" cy="105743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259989" y="4827236"/>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现病史：发病时间、持续时间、加重或缓解因素等</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01447" y="3583971"/>
            <a:ext cx="0" cy="52871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81778" y="4389635"/>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体格检查：呼吸频率、心率、血压等</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122637" y="3539012"/>
            <a:ext cx="1798" cy="138893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03567" y="5159333"/>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诊断：根据病史、体征、实验室检查等综合判断</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300881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4282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849999"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27178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796125"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2233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39104"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060893"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病例辅助检查及诊断结果</a:t>
            </a:r>
            <a:endParaRPr lang="zh-CN" altLang="en-US"/>
          </a:p>
        </p:txBody>
      </p:sp>
      <p:sp>
        <p:nvSpPr>
          <p:cNvPr id="4"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患者基本信息：年龄、性别、职业等</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病史：既往病史、家族史等</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体格检查：呼吸系统、心血管系统等检查结果</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实验室检查：血常规、生化指标等</a:t>
            </a:r>
            <a:endParaRPr lang="zh-CN" altLang="en-US" sz="2000" spc="150">
              <a:solidFill>
                <a:schemeClr val="tx1">
                  <a:lumMod val="85000"/>
                  <a:lumOff val="15000"/>
                </a:schemeClr>
              </a:solidFill>
              <a:latin typeface="+mn-ea"/>
              <a:sym typeface="+mn-ea"/>
            </a:endParaRPr>
          </a:p>
        </p:txBody>
      </p:sp>
      <p:sp>
        <p:nvSpPr>
          <p:cNvPr id="65"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6"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影像学检查：X光片、CT等</a:t>
            </a:r>
            <a:endParaRPr lang="zh-CN" altLang="en-US" sz="2000" spc="150">
              <a:solidFill>
                <a:schemeClr val="tx1">
                  <a:lumMod val="85000"/>
                  <a:lumOff val="15000"/>
                </a:schemeClr>
              </a:solidFill>
              <a:latin typeface="+mn-ea"/>
              <a:sym typeface="+mn-ea"/>
            </a:endParaRPr>
          </a:p>
        </p:txBody>
      </p:sp>
      <p:sp>
        <p:nvSpPr>
          <p:cNvPr id="68" name="矩形 67"/>
          <p:cNvSpPr/>
          <p:nvPr>
            <p:custDataLst>
              <p:tags r:id="rId17"/>
            </p:custDataLst>
          </p:nvPr>
        </p:nvSpPr>
        <p:spPr>
          <a:xfrm>
            <a:off x="6638935" y="4588784"/>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9" name="矩形 68"/>
          <p:cNvSpPr/>
          <p:nvPr>
            <p:custDataLst>
              <p:tags r:id="rId18"/>
            </p:custDataLst>
          </p:nvPr>
        </p:nvSpPr>
        <p:spPr>
          <a:xfrm>
            <a:off x="6289686" y="4588784"/>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文本框 69"/>
          <p:cNvSpPr txBox="1"/>
          <p:nvPr>
            <p:custDataLst>
              <p:tags r:id="rId19"/>
            </p:custDataLst>
          </p:nvPr>
        </p:nvSpPr>
        <p:spPr>
          <a:xfrm>
            <a:off x="6819094"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诊断结果：呼吸器官和胸腔标本的激素水平异常护理查房的诊断结果</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呼吸困难</a:t>
            </a:r>
            <a:endParaRPr lang="zh-CN" altLang="en-US"/>
          </a:p>
        </p:txBody>
      </p:sp>
      <p:sp>
        <p:nvSpPr>
          <p:cNvPr id="17" name="任意多边形 16"/>
          <p:cNvSpPr/>
          <p:nvPr>
            <p:custDataLst>
              <p:tags r:id="rId2"/>
            </p:custDataLst>
          </p:nvPr>
        </p:nvSpPr>
        <p:spPr>
          <a:xfrm>
            <a:off x="905983" y="2109083"/>
            <a:ext cx="2255378" cy="3505944"/>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 name="圆角矩形 14"/>
          <p:cNvSpPr/>
          <p:nvPr>
            <p:custDataLst>
              <p:tags r:id="rId3"/>
            </p:custDataLst>
          </p:nvPr>
        </p:nvSpPr>
        <p:spPr>
          <a:xfrm>
            <a:off x="838200" y="1927717"/>
            <a:ext cx="2232824" cy="3576717"/>
          </a:xfrm>
          <a:prstGeom prst="roundRect">
            <a:avLst>
              <a:gd name="adj" fmla="val 5447"/>
            </a:avLst>
          </a:prstGeom>
          <a:solidFill>
            <a:schemeClr val="bg1"/>
          </a:solidFill>
          <a:ln>
            <a:noFill/>
          </a:ln>
          <a:effectLst>
            <a:outerShdw blurRad="304800" dist="76200" dir="2700000" algn="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 name="文本框 4"/>
          <p:cNvSpPr txBox="1"/>
          <p:nvPr>
            <p:custDataLst>
              <p:tags r:id="rId4"/>
            </p:custDataLst>
          </p:nvPr>
        </p:nvSpPr>
        <p:spPr>
          <a:xfrm>
            <a:off x="965218" y="3004924"/>
            <a:ext cx="1979288" cy="24062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病因：呼吸器官和胸腔标本的激素水平异常</a:t>
            </a:r>
            <a:endParaRPr lang="zh-CN" altLang="en-US" sz="2000">
              <a:solidFill>
                <a:schemeClr val="tx1"/>
              </a:solidFill>
              <a:uFillTx/>
              <a:latin typeface="+mn-ea"/>
            </a:endParaRPr>
          </a:p>
        </p:txBody>
      </p:sp>
      <p:sp>
        <p:nvSpPr>
          <p:cNvPr id="6" name="圆角矩形 28"/>
          <p:cNvSpPr/>
          <p:nvPr>
            <p:custDataLst>
              <p:tags r:id="rId5"/>
            </p:custDataLst>
          </p:nvPr>
        </p:nvSpPr>
        <p:spPr>
          <a:xfrm>
            <a:off x="838200" y="1927717"/>
            <a:ext cx="2232824" cy="389636"/>
          </a:xfrm>
          <a:prstGeom prst="roundRect">
            <a:avLst>
              <a:gd name="adj" fmla="val 5447"/>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椭圆 6"/>
          <p:cNvSpPr/>
          <p:nvPr>
            <p:custDataLst>
              <p:tags r:id="rId6"/>
            </p:custDataLst>
          </p:nvPr>
        </p:nvSpPr>
        <p:spPr>
          <a:xfrm>
            <a:off x="1865334" y="2027255"/>
            <a:ext cx="178875" cy="17887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圆角矩形 12"/>
          <p:cNvSpPr/>
          <p:nvPr>
            <p:custDataLst>
              <p:tags r:id="rId7"/>
            </p:custDataLst>
          </p:nvPr>
        </p:nvSpPr>
        <p:spPr>
          <a:xfrm>
            <a:off x="1040940" y="2498686"/>
            <a:ext cx="472851" cy="380303"/>
          </a:xfrm>
          <a:prstGeom prst="roundRect">
            <a:avLst/>
          </a:prstGeom>
          <a:solidFill>
            <a:schemeClr val="accent1"/>
          </a:solidFill>
          <a:ln>
            <a:noFill/>
          </a:ln>
          <a:effectLst>
            <a:outerShdw blurRad="114300" dist="25400" dir="2700000" sx="94000" sy="94000" algn="ctr" rotWithShape="0">
              <a:schemeClr val="accent1">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01</a:t>
            </a:r>
            <a:endParaRPr lang="en-US" altLang="zh-CN" b="1">
              <a:latin typeface="+mn-ea"/>
            </a:endParaRPr>
          </a:p>
        </p:txBody>
      </p:sp>
      <p:sp>
        <p:nvSpPr>
          <p:cNvPr id="18" name="任意多边形 17"/>
          <p:cNvSpPr/>
          <p:nvPr>
            <p:custDataLst>
              <p:tags r:id="rId8"/>
            </p:custDataLst>
          </p:nvPr>
        </p:nvSpPr>
        <p:spPr>
          <a:xfrm>
            <a:off x="3650909" y="2109083"/>
            <a:ext cx="2255378" cy="3505944"/>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2">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圆角矩形 32"/>
          <p:cNvSpPr/>
          <p:nvPr>
            <p:custDataLst>
              <p:tags r:id="rId9"/>
            </p:custDataLst>
          </p:nvPr>
        </p:nvSpPr>
        <p:spPr>
          <a:xfrm>
            <a:off x="3575187" y="1927717"/>
            <a:ext cx="2232824" cy="3576717"/>
          </a:xfrm>
          <a:prstGeom prst="roundRect">
            <a:avLst>
              <a:gd name="adj" fmla="val 5447"/>
            </a:avLst>
          </a:prstGeom>
          <a:solidFill>
            <a:schemeClr val="bg1"/>
          </a:solidFill>
          <a:ln>
            <a:noFill/>
          </a:ln>
          <a:effectLst>
            <a:outerShdw blurRad="304800" dist="76200" dir="2700000" algn="l" rotWithShape="0">
              <a:schemeClr val="accent2">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 name="文本框 9"/>
          <p:cNvSpPr txBox="1"/>
          <p:nvPr>
            <p:custDataLst>
              <p:tags r:id="rId10"/>
            </p:custDataLst>
          </p:nvPr>
        </p:nvSpPr>
        <p:spPr>
          <a:xfrm>
            <a:off x="3702205" y="3004924"/>
            <a:ext cx="1979288" cy="24062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症状：呼吸急促、胸闷、气短等</a:t>
            </a:r>
            <a:endParaRPr lang="zh-CN" altLang="en-US" sz="2000">
              <a:solidFill>
                <a:schemeClr val="tx1"/>
              </a:solidFill>
              <a:uFillTx/>
              <a:latin typeface="+mn-ea"/>
            </a:endParaRPr>
          </a:p>
        </p:txBody>
      </p:sp>
      <p:sp>
        <p:nvSpPr>
          <p:cNvPr id="11" name="圆角矩形 34"/>
          <p:cNvSpPr/>
          <p:nvPr>
            <p:custDataLst>
              <p:tags r:id="rId11"/>
            </p:custDataLst>
          </p:nvPr>
        </p:nvSpPr>
        <p:spPr>
          <a:xfrm>
            <a:off x="3575187" y="1927717"/>
            <a:ext cx="2232824" cy="389636"/>
          </a:xfrm>
          <a:prstGeom prst="roundRect">
            <a:avLst>
              <a:gd name="adj" fmla="val 5447"/>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椭圆 11"/>
          <p:cNvSpPr/>
          <p:nvPr>
            <p:custDataLst>
              <p:tags r:id="rId12"/>
            </p:custDataLst>
          </p:nvPr>
        </p:nvSpPr>
        <p:spPr>
          <a:xfrm>
            <a:off x="4601710" y="2027255"/>
            <a:ext cx="178875" cy="17887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圆角矩形 36"/>
          <p:cNvSpPr/>
          <p:nvPr>
            <p:custDataLst>
              <p:tags r:id="rId13"/>
            </p:custDataLst>
          </p:nvPr>
        </p:nvSpPr>
        <p:spPr>
          <a:xfrm>
            <a:off x="3777316" y="2498686"/>
            <a:ext cx="472073" cy="379525"/>
          </a:xfrm>
          <a:prstGeom prst="roundRect">
            <a:avLst/>
          </a:prstGeom>
          <a:solidFill>
            <a:schemeClr val="accent2"/>
          </a:solidFill>
          <a:ln>
            <a:noFill/>
          </a:ln>
          <a:effectLst>
            <a:outerShdw blurRad="114300" dist="25400" dir="2700000" sx="94000" sy="94000" algn="ctr" rotWithShape="0">
              <a:schemeClr val="accent2">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02</a:t>
            </a:r>
            <a:endParaRPr lang="en-US" altLang="zh-CN" b="1">
              <a:latin typeface="+mn-ea"/>
            </a:endParaRPr>
          </a:p>
        </p:txBody>
      </p:sp>
      <p:sp>
        <p:nvSpPr>
          <p:cNvPr id="19" name="任意多边形 18"/>
          <p:cNvSpPr/>
          <p:nvPr>
            <p:custDataLst>
              <p:tags r:id="rId14"/>
            </p:custDataLst>
          </p:nvPr>
        </p:nvSpPr>
        <p:spPr>
          <a:xfrm>
            <a:off x="6377515" y="2109083"/>
            <a:ext cx="2255378" cy="3505944"/>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3">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4" name="圆角矩形 37"/>
          <p:cNvSpPr/>
          <p:nvPr>
            <p:custDataLst>
              <p:tags r:id="rId15"/>
            </p:custDataLst>
          </p:nvPr>
        </p:nvSpPr>
        <p:spPr>
          <a:xfrm>
            <a:off x="6297518" y="1927717"/>
            <a:ext cx="2232824" cy="3576717"/>
          </a:xfrm>
          <a:prstGeom prst="roundRect">
            <a:avLst>
              <a:gd name="adj" fmla="val 5447"/>
            </a:avLst>
          </a:prstGeom>
          <a:solidFill>
            <a:schemeClr val="bg1"/>
          </a:solidFill>
          <a:ln>
            <a:noFill/>
          </a:ln>
          <a:effectLst>
            <a:outerShdw blurRad="304800" dist="76200" dir="2700000" algn="l" rotWithShape="0">
              <a:schemeClr val="accent3">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5" name="文本框 14"/>
          <p:cNvSpPr txBox="1"/>
          <p:nvPr>
            <p:custDataLst>
              <p:tags r:id="rId16"/>
            </p:custDataLst>
          </p:nvPr>
        </p:nvSpPr>
        <p:spPr>
          <a:xfrm>
            <a:off x="6423926" y="3004924"/>
            <a:ext cx="1979288" cy="24062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护理措施：保持呼吸道通畅，吸氧，使用支气管扩张剂等</a:t>
            </a:r>
            <a:endParaRPr lang="zh-CN" altLang="en-US" sz="2000">
              <a:solidFill>
                <a:schemeClr val="tx1"/>
              </a:solidFill>
              <a:uFillTx/>
              <a:latin typeface="+mn-ea"/>
            </a:endParaRPr>
          </a:p>
        </p:txBody>
      </p:sp>
      <p:sp>
        <p:nvSpPr>
          <p:cNvPr id="16" name="圆角矩形 40"/>
          <p:cNvSpPr/>
          <p:nvPr>
            <p:custDataLst>
              <p:tags r:id="rId17"/>
            </p:custDataLst>
          </p:nvPr>
        </p:nvSpPr>
        <p:spPr>
          <a:xfrm>
            <a:off x="6297518" y="1927717"/>
            <a:ext cx="2232824" cy="389636"/>
          </a:xfrm>
          <a:prstGeom prst="roundRect">
            <a:avLst>
              <a:gd name="adj" fmla="val 5447"/>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0" name="椭圆 19"/>
          <p:cNvSpPr/>
          <p:nvPr>
            <p:custDataLst>
              <p:tags r:id="rId18"/>
            </p:custDataLst>
          </p:nvPr>
        </p:nvSpPr>
        <p:spPr>
          <a:xfrm>
            <a:off x="7324041" y="2027255"/>
            <a:ext cx="178875" cy="17887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1" name="圆角矩形 42"/>
          <p:cNvSpPr/>
          <p:nvPr>
            <p:custDataLst>
              <p:tags r:id="rId19"/>
            </p:custDataLst>
          </p:nvPr>
        </p:nvSpPr>
        <p:spPr>
          <a:xfrm>
            <a:off x="6499648" y="2498686"/>
            <a:ext cx="472073" cy="379525"/>
          </a:xfrm>
          <a:prstGeom prst="roundRect">
            <a:avLst/>
          </a:prstGeom>
          <a:solidFill>
            <a:schemeClr val="accent3"/>
          </a:solidFill>
          <a:ln>
            <a:noFill/>
          </a:ln>
          <a:effectLst>
            <a:outerShdw blurRad="114300" dist="25400" dir="2700000" sx="94000" sy="94000" algn="ctr" rotWithShape="0">
              <a:schemeClr val="accent3">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03</a:t>
            </a:r>
            <a:endParaRPr lang="en-US" altLang="zh-CN" b="1">
              <a:latin typeface="+mn-ea"/>
            </a:endParaRPr>
          </a:p>
        </p:txBody>
      </p:sp>
      <p:sp>
        <p:nvSpPr>
          <p:cNvPr id="66" name="任意多边形 65"/>
          <p:cNvSpPr/>
          <p:nvPr>
            <p:custDataLst>
              <p:tags r:id="rId20"/>
            </p:custDataLst>
          </p:nvPr>
        </p:nvSpPr>
        <p:spPr>
          <a:xfrm>
            <a:off x="9099236" y="2109083"/>
            <a:ext cx="2255378" cy="3505944"/>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4">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67" name="圆角矩形 37"/>
          <p:cNvSpPr/>
          <p:nvPr>
            <p:custDataLst>
              <p:tags r:id="rId21"/>
            </p:custDataLst>
          </p:nvPr>
        </p:nvSpPr>
        <p:spPr>
          <a:xfrm>
            <a:off x="9019239" y="1927717"/>
            <a:ext cx="2232824" cy="3576717"/>
          </a:xfrm>
          <a:prstGeom prst="roundRect">
            <a:avLst>
              <a:gd name="adj" fmla="val 5447"/>
            </a:avLst>
          </a:prstGeom>
          <a:solidFill>
            <a:schemeClr val="bg1"/>
          </a:solidFill>
          <a:ln>
            <a:noFill/>
          </a:ln>
          <a:effectLst>
            <a:outerShdw blurRad="304800" dist="76200" dir="2700000" algn="l" rotWithShape="0">
              <a:schemeClr val="accent4">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68" name="文本框 67"/>
          <p:cNvSpPr txBox="1"/>
          <p:nvPr>
            <p:custDataLst>
              <p:tags r:id="rId22"/>
            </p:custDataLst>
          </p:nvPr>
        </p:nvSpPr>
        <p:spPr>
          <a:xfrm>
            <a:off x="9146257" y="3004924"/>
            <a:ext cx="1979288" cy="24062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预防措施：避免接触刺激性气体，保持良好的生活习惯，定期体检等</a:t>
            </a:r>
            <a:endParaRPr lang="zh-CN" altLang="en-US" sz="2000">
              <a:solidFill>
                <a:schemeClr val="tx1"/>
              </a:solidFill>
              <a:uFillTx/>
              <a:latin typeface="+mn-ea"/>
            </a:endParaRPr>
          </a:p>
        </p:txBody>
      </p:sp>
      <p:sp>
        <p:nvSpPr>
          <p:cNvPr id="69" name="圆角矩形 40"/>
          <p:cNvSpPr/>
          <p:nvPr>
            <p:custDataLst>
              <p:tags r:id="rId23"/>
            </p:custDataLst>
          </p:nvPr>
        </p:nvSpPr>
        <p:spPr>
          <a:xfrm>
            <a:off x="9019239" y="1927717"/>
            <a:ext cx="2232824" cy="389636"/>
          </a:xfrm>
          <a:prstGeom prst="roundRect">
            <a:avLst>
              <a:gd name="adj" fmla="val 5447"/>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0" name="椭圆 69"/>
          <p:cNvSpPr/>
          <p:nvPr>
            <p:custDataLst>
              <p:tags r:id="rId24"/>
            </p:custDataLst>
          </p:nvPr>
        </p:nvSpPr>
        <p:spPr>
          <a:xfrm>
            <a:off x="10045762" y="2027255"/>
            <a:ext cx="178875" cy="17887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1" name="圆角矩形 42"/>
          <p:cNvSpPr/>
          <p:nvPr>
            <p:custDataLst>
              <p:tags r:id="rId25"/>
            </p:custDataLst>
          </p:nvPr>
        </p:nvSpPr>
        <p:spPr>
          <a:xfrm>
            <a:off x="9221368" y="2498686"/>
            <a:ext cx="472073" cy="379525"/>
          </a:xfrm>
          <a:prstGeom prst="roundRect">
            <a:avLst/>
          </a:prstGeom>
          <a:solidFill>
            <a:schemeClr val="accent4"/>
          </a:solidFill>
          <a:ln>
            <a:noFill/>
          </a:ln>
          <a:effectLst>
            <a:outerShdw blurRad="114300" dist="25400" dir="2700000" sx="94000" sy="94000" algn="ctr" rotWithShape="0">
              <a:schemeClr val="accent4">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b="1">
                <a:latin typeface="+mn-ea"/>
              </a:rPr>
              <a:t>04</a:t>
            </a:r>
            <a:endParaRPr lang="en-US" altLang="zh-CN" b="1">
              <a:latin typeface="+mn-ea"/>
            </a:endParaRPr>
          </a:p>
        </p:txBody>
      </p:sp>
    </p:spTree>
    <p:custDataLst>
      <p:tags r:id="rId2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https://d.book118.com/068015101142006037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8_1"/>
  <p:tag name="KSO_WM_UNIT_INDEX" val="1_8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8_1"/>
  <p:tag name="KSO_WM_UNIT_INDEX" val="1_8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TEMPLATE_CATEGORY" val="custom"/>
  <p:tag name="KSO_WM_TEMPLATE_INDEX" val="20230979"/>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4*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4*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4*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4*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4*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4*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4*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0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3_1"/>
  <p:tag name="KSO_WM_UNIT_INDEX" val="1_3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21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4_1"/>
  <p:tag name="KSO_WM_UNIT_INDEX" val="1_4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21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8_1"/>
  <p:tag name="KSO_WM_UNIT_INDEX" val="1_8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13"/>
</p:tagLst>
</file>

<file path=ppt/tags/tag21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0932_1*l_h_a*1_1_1"/>
  <p:tag name="KSO_WM_UNIT_INDEX" val="1_1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单击此处添加项标题内容"/>
  <p:tag name="KSO_WM_UNIT_SHADOW_SCHEMECOLOR_INDEX" val="5"/>
  <p:tag name="KSO_WM_UNIT_TEXT_SHADOW_SCHEMECOLOR_INDEX" val="5"/>
  <p:tag name="KSO_WM_UNIT_TYPE" val="l_h_a"/>
  <p:tag name="KSO_WM_UNIT_USESOURCEFORMAT_APPLY" val="0"/>
  <p:tag name="KSO_WM_UNIT_VALUE" val="39"/>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2_1"/>
  <p:tag name="KSO_WM_UNIT_INDEX" val="1_2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单击此处添加项标题内容"/>
  <p:tag name="KSO_WM_UNIT_SHADOW_SCHEMECOLOR_INDEX" val="5"/>
  <p:tag name="KSO_WM_UNIT_TEXT_FILL_FORE_SCHEMECOLOR_INDEX" val="5"/>
  <p:tag name="KSO_WM_UNIT_TEXT_FILL_TYPE" val="1"/>
  <p:tag name="KSO_WM_UNIT_TYPE" val="l_h_a"/>
  <p:tag name="KSO_WM_UNIT_USESOURCEFORMAT_APPLY" val="0"/>
  <p:tag name="KSO_WM_UNIT_VALUE" val="32"/>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6_1"/>
  <p:tag name="KSO_WM_UNIT_INDEX" val="1_6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单击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24"/>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7_1"/>
  <p:tag name="KSO_WM_UNIT_INDEX" val="1_7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标题"/>
  <p:tag name="KSO_WM_UNIT_SHADOW_SCHEMECOLOR_INDEX" val="5"/>
  <p:tag name="KSO_WM_UNIT_TEXT_FILL_FORE_SCHEMECOLOR_INDEX" val="5"/>
  <p:tag name="KSO_WM_UNIT_TEXT_FILL_TYPE" val="1"/>
  <p:tag name="KSO_WM_UNIT_TYPE" val="l_h_a"/>
  <p:tag name="KSO_WM_UNIT_USESOURCEFORMAT_APPLY" val="0"/>
  <p:tag name="KSO_WM_UNIT_VALUE" val="18"/>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2_1"/>
  <p:tag name="KSO_WM_UNIT_INDEX" val="1_12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9_1"/>
  <p:tag name="KSO_WM_UNIT_INDEX" val="1_9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标题"/>
  <p:tag name="KSO_WM_UNIT_SHADOW_SCHEMECOLOR_INDEX" val="5"/>
  <p:tag name="KSO_WM_UNIT_TEXT_FILL_FORE_SCHEMECOLOR_INDEX" val="5"/>
  <p:tag name="KSO_WM_UNIT_TEXT_FILL_TYPE" val="1"/>
  <p:tag name="KSO_WM_UNIT_TYPE" val="l_h_a"/>
  <p:tag name="KSO_WM_UNIT_USESOURCEFORMAT_APPLY" val="0"/>
  <p:tag name="KSO_WM_UNIT_VALUE" val="18"/>
</p:tagLst>
</file>

<file path=ppt/tags/tag21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0_1"/>
  <p:tag name="KSO_WM_UNIT_INDEX" val="1_10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21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5_1"/>
  <p:tag name="KSO_WM_UNIT_INDEX" val="1_5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项标题内容"/>
  <p:tag name="KSO_WM_UNIT_SHADOW_SCHEMECOLOR_INDEX" val="5"/>
  <p:tag name="KSO_WM_UNIT_TEXT_FILL_FORE_SCHEMECOLOR_INDEX" val="5"/>
  <p:tag name="KSO_WM_UNIT_TEXT_FILL_TYPE" val="1"/>
  <p:tag name="KSO_WM_UNIT_TYPE" val="l_h_a"/>
  <p:tag name="KSO_WM_UNIT_USESOURCEFORMAT_APPLY" val="0"/>
  <p:tag name="KSO_WM_UNIT_VALUE" val="12"/>
</p:tagLst>
</file>

<file path=ppt/tags/tag22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1_1"/>
  <p:tag name="KSO_WM_UNIT_INDEX" val="1_11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13"/>
</p:tagLst>
</file>

<file path=ppt/tags/tag221.xml><?xml version="1.0" encoding="utf-8"?>
<p:tagLst xmlns:p="http://schemas.openxmlformats.org/presentationml/2006/main">
  <p:tag name="KSO_WM_TEMPLATE_CATEGORY" val="custom"/>
  <p:tag name="KSO_WM_TEMPLATE_INDEX" val="20230979"/>
</p:tagLst>
</file>

<file path=ppt/tags/tag22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20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20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20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20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6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1"/>
  <p:tag name="KSO_WM_UNIT_INDEX" val="1_1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1"/>
  <p:tag name="KSO_WM_UNIT_INDEX" val="1_2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1"/>
  <p:tag name="KSO_WM_UNIT_INDEX" val="1_3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1"/>
  <p:tag name="KSO_WM_UNIT_INDEX" val="1_4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292.xml><?xml version="1.0" encoding="utf-8"?>
<p:tagLst xmlns:p="http://schemas.openxmlformats.org/presentationml/2006/main">
  <p:tag name="KSO_WM_TEMPLATE_CATEGORY" val="custom"/>
  <p:tag name="KSO_WM_TEMPLATE_INDEX" val="20230979"/>
</p:tagLst>
</file>

<file path=ppt/tags/tag29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呼吸器官和胸腔标本的激素水平异常护理查房</vt:lpstr>
      <vt:lpstr>目录</vt:lpstr>
      <vt:lpstr>疾病相关知识</vt:lpstr>
      <vt:lpstr>呼吸器官和胸腔标本的激素水平异常的定义和分类</vt:lpstr>
      <vt:lpstr>呼吸器官和胸腔标本的激素水平异常的病因和病理生理</vt:lpstr>
      <vt:lpstr>呼吸器官和胸腔标本的激素水平异常的诊断方法和标准</vt:lpstr>
      <vt:lpstr>病例汇报</vt:lpstr>
      <vt:lpstr>病例基本信息</vt:lpstr>
      <vt:lpstr>病例症状及体征描述</vt:lpstr>
      <vt:lpstr>病例辅助检查及诊断结果</vt:lpstr>
      <vt:lpstr>护理诊断</vt:lpstr>
      <vt:lpstr>呼吸困难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2024-09-18T01:29:12.972</cp:lastPrinted>
  <dcterms:created xsi:type="dcterms:W3CDTF">2024-09-17T17:29:12Z</dcterms:created>
  <dcterms:modified xsi:type="dcterms:W3CDTF">2024-09-17T17:29:15Z</dcterms:modified>
</cp:coreProperties>
</file>