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AEF423-4A9F-445D-AD84-EAB474881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3D6A9-EBFC-4EAD-9618-8A0B4E527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933B80-1493-4E99-887F-818C0076F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AFAAE4-4260-4D64-A8FA-60F342DEA9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7F9E85-45A8-4F67-972B-1C7C008ABE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68C1B2-B1F3-4A60-9D96-2A2D7757BA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3259AE-0FF3-4985-AE08-B559AAB502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6DE15-8BFF-405E-8928-FEAC4FF0F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884D8-0EE8-4DB6-A204-C3400341F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0BA6D-1F74-40E3-BB43-0C898963F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50770-E217-4845-AA5E-6742E50546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20073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与责任共成长主题班会\n## 1.责任意识的定义与重要性\n### 1.1责任意识的含义及其在个人成长中的作用\n### 1.2责任意识对个人品质的影响\n### 1.3社会责任意识在当代青少年中的重要性\n## 2.我与责任共成长的经历分享\n### 2.1分享个人在成长过程中与责任共成长的经历\n### 2.2家长、老师和同学眼中的我与责任共成长\n### 2.3分享个人在承担责任过程中学到的经验和教训\n## 3.如何培养自己的责任意识\n### 3.1从家庭、学校和社会三个层面培养责任意识\n### 3.2提高自我要求，主动承担责任\n### 3.3学会反思，不断调整自己的责任观念\n## 4.责任共成长在学习和生活中的应用\n### 4.1如何在学习中体现责任共成长\n### 4.2如何在生活中践行责任共成长\n### 4.3如何在集体活动中展现责任共成长\n## 5.责任共成长的未来展望\n### 5.1个人责任意识的不断提升对未来发展的影响\n### 5.2责任共成长在社会发展中的重要作用\n### 5.3为责任共成长的未来努力的方向和目标\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我与责任共成长主题班会</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责任意识的定义与重要性</a:t>
            </a:r>
            <a:endParaRPr/>
          </a:p>
        </p:txBody>
      </p:sp>
      <p:sp>
        <p:nvSpPr>
          <p:cNvPr id="13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grpSp>
        <p:nvGrpSpPr>
          <p:cNvPr id="17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6" name=""/>
            <p:cNvGrpSpPr/>
            <p:nvPr/>
          </p:nvGrpSpPr>
          <p:grpSpPr>
            <a:xfrm>
              <a:off x="685801" y="3146904"/>
              <a:ext cx="4207178" cy="3287791"/>
              <a:chOff x="685801" y="3146904"/>
              <a:chExt cx="4207178" cy="3287791"/>
            </a:xfrm>
          </p:grpSpPr>
          <p:sp>
            <p:nvSpPr>
              <p:cNvPr id="17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责任意识是指个体对自己的行为及其后果承担责任的心理状态</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对自己的行为负责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对自己的决策负责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对自己的承诺负责</a:t>
                </a:r>
                <a:endParaRPr/>
              </a:p>
            </p:txBody>
          </p:sp>
        </p:grpSp>
        <p:grpSp>
          <p:nvGrpSpPr>
            <p:cNvPr id="179" name=""/>
            <p:cNvGrpSpPr/>
            <p:nvPr/>
          </p:nvGrpSpPr>
          <p:grpSpPr>
            <a:xfrm>
              <a:off x="4408278" y="3146904"/>
              <a:ext cx="3798485" cy="3287791"/>
              <a:chOff x="4408278" y="3146904"/>
              <a:chExt cx="3798485" cy="3287791"/>
            </a:xfrm>
          </p:grpSpPr>
          <p:sp>
            <p:nvSpPr>
              <p:cNvPr id="18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责任意识对个人成长具有促进作用</a:t>
                </a:r>
                <a:endParaRPr kumimoji="1" lang="en-US" altLang="zh-CN" sz="1800" b="1">
                  <a:solidFill>
                    <a:schemeClr val="bg1"/>
                  </a:solidFill>
                  <a:latin typeface="+mj-ea"/>
                  <a:ea typeface="+mj-ea"/>
                </a:endParaRPr>
              </a:p>
            </p:txBody>
          </p:sp>
          <p:sp>
            <p:nvSpPr>
              <p:cNvPr id="18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培养良好的行为习惯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增强自我管理能力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提高抗压能力</a:t>
                </a:r>
                <a:endParaRPr/>
              </a:p>
            </p:txBody>
          </p:sp>
        </p:grpSp>
        <p:grpSp>
          <p:nvGrpSpPr>
            <p:cNvPr id="182" name=""/>
            <p:cNvGrpSpPr/>
            <p:nvPr/>
          </p:nvGrpSpPr>
          <p:grpSpPr>
            <a:xfrm>
              <a:off x="7707715" y="3146904"/>
              <a:ext cx="3798485" cy="3287791"/>
              <a:chOff x="7707715" y="3146904"/>
              <a:chExt cx="3798485" cy="3287791"/>
            </a:xfrm>
          </p:grpSpPr>
          <p:sp>
            <p:nvSpPr>
              <p:cNvPr id="18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责任意识有助于个人形成积极的人生态度</a:t>
                </a:r>
                <a:endParaRPr kumimoji="1" lang="en-US" altLang="zh-CN" sz="1800" b="1">
                  <a:solidFill>
                    <a:schemeClr val="bg1"/>
                  </a:solidFill>
                  <a:latin typeface="+mj-ea"/>
                  <a:ea typeface="+mj-ea"/>
                </a:endParaRPr>
              </a:p>
            </p:txBody>
          </p:sp>
          <p:sp>
            <p:nvSpPr>
              <p:cNvPr id="18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诚信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敬业</a:t>
                </a:r>
                <a:endParaRPr/>
              </a:p>
            </p:txBody>
          </p:sp>
        </p:grpSp>
      </p:grpSp>
      <p:sp>
        <p:nvSpPr>
          <p:cNvPr id="18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责任意识的含义及其在个人成长中的作用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pic>
        <p:nvPicPr>
          <p:cNvPr id="187"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88"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89" name="Group 2"/>
            <p:cNvGrpSpPr/>
            <p:nvPr/>
          </p:nvGrpSpPr>
          <p:grpSpPr>
            <a:xfrm>
              <a:off x="5982796" y="3116804"/>
              <a:ext cx="5783287" cy="1610798"/>
              <a:chOff x="5982796" y="3116804"/>
              <a:chExt cx="5783287" cy="1610798"/>
            </a:xfrm>
          </p:grpSpPr>
          <p:sp>
            <p:nvSpPr>
              <p:cNvPr id="190"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责任意识有助于培养个人的诚信品质</a:t>
                </a:r>
                <a:endParaRPr/>
              </a:p>
            </p:txBody>
          </p:sp>
          <p:sp>
            <p:nvSpPr>
              <p:cNvPr id="191"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遵守承诺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诚实守信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不欺骗他人</a:t>
                </a:r>
                <a:endParaRPr/>
              </a:p>
            </p:txBody>
          </p:sp>
        </p:grpSp>
        <p:grpSp>
          <p:nvGrpSpPr>
            <p:cNvPr id="192" name="Group 5"/>
            <p:cNvGrpSpPr/>
            <p:nvPr/>
          </p:nvGrpSpPr>
          <p:grpSpPr>
            <a:xfrm>
              <a:off x="5982796" y="4769459"/>
              <a:ext cx="5783287" cy="1610798"/>
              <a:chOff x="5982796" y="4769459"/>
              <a:chExt cx="5783287" cy="1610798"/>
            </a:xfrm>
          </p:grpSpPr>
          <p:sp>
            <p:nvSpPr>
              <p:cNvPr id="193"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责任意识有助于培养个人的团队精神</a:t>
                </a:r>
                <a:endParaRPr/>
              </a:p>
            </p:txBody>
          </p:sp>
          <p:sp>
            <p:nvSpPr>
              <p:cNvPr id="194"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善于合作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乐于助人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共同进步</a:t>
                </a:r>
                <a:endParaRPr/>
              </a:p>
            </p:txBody>
          </p:sp>
        </p:grpSp>
        <p:grpSp>
          <p:nvGrpSpPr>
            <p:cNvPr id="195" name="Group 407"/>
            <p:cNvGrpSpPr/>
            <p:nvPr/>
          </p:nvGrpSpPr>
          <p:grpSpPr>
            <a:xfrm>
              <a:off x="5982796" y="1468163"/>
              <a:ext cx="5700871" cy="1610798"/>
              <a:chOff x="5982796" y="1468163"/>
              <a:chExt cx="5700871" cy="1610798"/>
            </a:xfrm>
          </p:grpSpPr>
          <p:sp>
            <p:nvSpPr>
              <p:cNvPr id="196"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责任意识有助于培养个人的自律能力</a:t>
                </a:r>
                <a:endParaRPr/>
              </a:p>
            </p:txBody>
          </p:sp>
          <p:sp>
            <p:nvSpPr>
              <p:cNvPr id="197"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自我管理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自我约束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自我反省</a:t>
                </a:r>
                <a:endParaRPr/>
              </a:p>
            </p:txBody>
          </p:sp>
        </p:grpSp>
      </p:gr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责任意识对个人品质的影响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grpSp>
        <p:nvGrpSpPr>
          <p:cNvPr id="200"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01" name=""/>
            <p:cNvGrpSpPr/>
            <p:nvPr/>
          </p:nvGrpSpPr>
          <p:grpSpPr>
            <a:xfrm>
              <a:off x="996217" y="2144759"/>
              <a:ext cx="2880000" cy="4458640"/>
              <a:chOff x="996217" y="2144759"/>
              <a:chExt cx="2880000" cy="4458640"/>
            </a:xfrm>
          </p:grpSpPr>
          <p:sp>
            <p:nvSpPr>
              <p:cNvPr id="202"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社会责任意识是指个体对自己在社会中的角色和行为承担责任的心理状态</a:t>
                </a:r>
                <a:endParaRPr kumimoji="1" lang="en-US" altLang="zh-CN" sz="2200" b="1">
                  <a:solidFill>
                    <a:schemeClr val="bg1"/>
                  </a:solidFill>
                  <a:latin typeface="+mj-ea"/>
                  <a:ea typeface="+mj-ea"/>
                </a:endParaRPr>
              </a:p>
            </p:txBody>
          </p:sp>
          <p:sp>
            <p:nvSpPr>
              <p:cNvPr id="203"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对家庭负责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对学校负责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对社会负责</a:t>
                </a:r>
                <a:endParaRPr/>
              </a:p>
            </p:txBody>
          </p:sp>
          <p:sp>
            <p:nvSpPr>
              <p:cNvPr id="204"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5" name=""/>
            <p:cNvGrpSpPr/>
            <p:nvPr/>
          </p:nvGrpSpPr>
          <p:grpSpPr>
            <a:xfrm>
              <a:off x="4656000" y="2144759"/>
              <a:ext cx="2880000" cy="4458640"/>
              <a:chOff x="4656000" y="2144759"/>
              <a:chExt cx="2880000" cy="4458640"/>
            </a:xfrm>
          </p:grpSpPr>
          <p:sp>
            <p:nvSpPr>
              <p:cNvPr id="206"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社会责任意识对当代青少年的成长具有重要意义</a:t>
                </a:r>
                <a:endParaRPr kumimoji="1" lang="en-US" altLang="zh-CN" sz="22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培养良好的公民素质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提高社会适应能力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促进社会和谐发展</a:t>
                </a:r>
                <a:endParaRPr/>
              </a:p>
            </p:txBody>
          </p:sp>
          <p:sp>
            <p:nvSpPr>
              <p:cNvPr id="208"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09" name=""/>
            <p:cNvGrpSpPr/>
            <p:nvPr/>
          </p:nvGrpSpPr>
          <p:grpSpPr>
            <a:xfrm>
              <a:off x="8315783" y="2144759"/>
              <a:ext cx="2880000" cy="4458640"/>
              <a:chOff x="8315783" y="2144759"/>
              <a:chExt cx="2880000" cy="4458640"/>
            </a:xfrm>
          </p:grpSpPr>
          <p:sp>
            <p:nvSpPr>
              <p:cNvPr id="210"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社会责任意识有助于青少年树立正确的价值观</a:t>
                </a:r>
                <a:endParaRPr kumimoji="1" lang="en-US" altLang="zh-CN" sz="2200" b="1">
                  <a:solidFill>
                    <a:schemeClr val="bg1"/>
                  </a:solidFill>
                  <a:latin typeface="+mj-ea"/>
                  <a:ea typeface="+mj-ea"/>
                </a:endParaRPr>
              </a:p>
            </p:txBody>
          </p:sp>
          <p:sp>
            <p:nvSpPr>
              <p:cNvPr id="211"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关爱他人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奉献社会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实现自我价值</a:t>
                </a:r>
                <a:endParaRPr/>
              </a:p>
            </p:txBody>
          </p:sp>
          <p:sp>
            <p:nvSpPr>
              <p:cNvPr id="212"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1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社会责任意识在当代青少年中的重要性</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4" name="" descr="{&quot;isTemplate&quot;:true,&quot;type&quot;:2}"/>
        <p:cNvGrpSpPr/>
        <p:nvPr/>
      </p:nvGrpSpPr>
      <p:grpSpPr>
        <a:xfrm>
          <a:off x="0" y="0"/>
          <a:ext cx="0" cy="0"/>
        </a:xfrm>
      </p:grpSpPr>
      <p:sp>
        <p:nvSpPr>
          <p:cNvPr id="215"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我与责任共成长的经历分享</a:t>
            </a:r>
            <a:endParaRPr/>
          </a:p>
        </p:txBody>
      </p:sp>
      <p:sp>
        <p:nvSpPr>
          <p:cNvPr id="216"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3}"/>
        <p:cNvGrpSpPr/>
        <p:nvPr/>
      </p:nvGrpSpPr>
      <p:grpSpPr>
        <a:xfrm>
          <a:off x="0" y="0"/>
          <a:ext cx="0" cy="0"/>
        </a:xfrm>
      </p:grpSpPr>
      <p:grpSp>
        <p:nvGrpSpPr>
          <p:cNvPr id="21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19" name=""/>
            <p:cNvGrpSpPr/>
            <p:nvPr/>
          </p:nvGrpSpPr>
          <p:grpSpPr>
            <a:xfrm>
              <a:off x="4252327" y="1207692"/>
              <a:ext cx="8485777" cy="1440001"/>
              <a:chOff x="4252327" y="1207692"/>
              <a:chExt cx="8485777" cy="1440001"/>
            </a:xfrm>
          </p:grpSpPr>
          <p:sp>
            <p:nvSpPr>
              <p:cNvPr id="22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分享自己在学习、生活和工作中承担责任的经历</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学习成绩的提升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兴趣爱好的培养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社会实践的经历</a:t>
                </a:r>
                <a:endParaRPr/>
              </a:p>
            </p:txBody>
          </p:sp>
          <p:pic>
            <p:nvPicPr>
              <p:cNvPr id="22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24" name=""/>
            <p:cNvGrpSpPr/>
            <p:nvPr/>
          </p:nvGrpSpPr>
          <p:grpSpPr>
            <a:xfrm>
              <a:off x="4252325" y="2998393"/>
              <a:ext cx="8485779" cy="1440000"/>
              <a:chOff x="4252325" y="2998393"/>
              <a:chExt cx="8485779" cy="1440000"/>
            </a:xfrm>
          </p:grpSpPr>
          <p:sp>
            <p:nvSpPr>
              <p:cNvPr id="22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分享自己在承担责任过程中遇到的困难和挑战</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时间管理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精力分配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人际关系处理</a:t>
                </a:r>
                <a:endParaRPr/>
              </a:p>
            </p:txBody>
          </p:sp>
          <p:pic>
            <p:nvPicPr>
              <p:cNvPr id="22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9" name=""/>
            <p:cNvGrpSpPr/>
            <p:nvPr/>
          </p:nvGrpSpPr>
          <p:grpSpPr>
            <a:xfrm>
              <a:off x="4252323" y="4789093"/>
              <a:ext cx="8485781" cy="1440002"/>
              <a:chOff x="4252323" y="4789093"/>
              <a:chExt cx="8485781" cy="1440002"/>
            </a:xfrm>
          </p:grpSpPr>
          <p:sp>
            <p:nvSpPr>
              <p:cNvPr id="23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分享自己在承担责任过程中获得的成长和收获</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自我认知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能力提升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人际关系建立</a:t>
                </a:r>
                <a:endParaRPr/>
              </a:p>
            </p:txBody>
          </p:sp>
          <p:pic>
            <p:nvPicPr>
              <p:cNvPr id="23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3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分享个人在成长过程中与责任共成长的经历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5" name="" descr="{&quot;isTemplate&quot;:true,&quot;type&quot;:3}"/>
        <p:cNvGrpSpPr/>
        <p:nvPr/>
      </p:nvGrpSpPr>
      <p:grpSpPr>
        <a:xfrm>
          <a:off x="0" y="0"/>
          <a:ext cx="0" cy="0"/>
        </a:xfrm>
      </p:grpSpPr>
      <p:grpSp>
        <p:nvGrpSpPr>
          <p:cNvPr id="23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7" name="Group 9"/>
            <p:cNvGrpSpPr/>
            <p:nvPr/>
          </p:nvGrpSpPr>
          <p:grpSpPr>
            <a:xfrm>
              <a:off x="5982796" y="1521950"/>
              <a:ext cx="5687135" cy="1523479"/>
              <a:chOff x="5982796" y="1521950"/>
              <a:chExt cx="5687135" cy="1523479"/>
            </a:xfrm>
          </p:grpSpPr>
          <p:sp>
            <p:nvSpPr>
              <p:cNvPr id="23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家长眼中的我与责任共成长</a:t>
                </a:r>
                <a:endParaRPr/>
              </a:p>
            </p:txBody>
          </p:sp>
          <p:sp>
            <p:nvSpPr>
              <p:cNvPr id="23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学习成绩的提高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行为的自律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家庭责任的承担</a:t>
                </a:r>
                <a:endParaRPr/>
              </a:p>
            </p:txBody>
          </p:sp>
        </p:grpSp>
        <p:grpSp>
          <p:nvGrpSpPr>
            <p:cNvPr id="240" name="Group 2"/>
            <p:cNvGrpSpPr/>
            <p:nvPr/>
          </p:nvGrpSpPr>
          <p:grpSpPr>
            <a:xfrm>
              <a:off x="5982796" y="3170591"/>
              <a:ext cx="5783287" cy="1523479"/>
              <a:chOff x="5982796" y="3170591"/>
              <a:chExt cx="5783287" cy="1523479"/>
            </a:xfrm>
          </p:grpSpPr>
          <p:sp>
            <p:nvSpPr>
              <p:cNvPr id="24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老师眼中的我与责任共成长</a:t>
                </a:r>
                <a:endParaRPr/>
              </a:p>
            </p:txBody>
          </p:sp>
          <p:sp>
            <p:nvSpPr>
              <p:cNvPr id="24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课堂参与的积极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课外活动的参与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学术研究的投入</a:t>
                </a:r>
                <a:endParaRPr/>
              </a:p>
            </p:txBody>
          </p:sp>
        </p:grpSp>
        <p:grpSp>
          <p:nvGrpSpPr>
            <p:cNvPr id="243" name="Group 5"/>
            <p:cNvGrpSpPr/>
            <p:nvPr/>
          </p:nvGrpSpPr>
          <p:grpSpPr>
            <a:xfrm>
              <a:off x="5982796" y="4823246"/>
              <a:ext cx="5783287" cy="1523479"/>
              <a:chOff x="5982796" y="4823246"/>
              <a:chExt cx="5783287" cy="1523479"/>
            </a:xfrm>
          </p:grpSpPr>
          <p:sp>
            <p:nvSpPr>
              <p:cNvPr id="24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同学眼中的我与责任共成长</a:t>
                </a:r>
                <a:endParaRPr/>
              </a:p>
            </p:txBody>
          </p:sp>
          <p:sp>
            <p:nvSpPr>
              <p:cNvPr id="24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团队合作的支持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友谊的珍视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人际关系的处理</a:t>
                </a:r>
                <a:endParaRPr/>
              </a:p>
            </p:txBody>
          </p:sp>
        </p:grpSp>
      </p:grpSp>
      <p:pic>
        <p:nvPicPr>
          <p:cNvPr id="24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家长、老师和同学眼中的我与责任共成长</a:t>
            </a:r>
            <a:endParaRPr lang="en-US" altLang="zh-CN" sz="2800" b="1">
              <a:latin typeface="+mj-ea"/>
              <a:ea typeface="+mj-ea"/>
            </a:endParaRPr>
          </a:p>
        </p:txBody>
      </p:sp>
      <p:sp>
        <p:nvSpPr>
          <p:cNvPr id="24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pic>
        <p:nvPicPr>
          <p:cNvPr id="25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4" name="Group 598"/>
            <p:cNvGrpSpPr/>
            <p:nvPr/>
          </p:nvGrpSpPr>
          <p:grpSpPr>
            <a:xfrm>
              <a:off x="763829" y="1414808"/>
              <a:ext cx="6972294" cy="2337649"/>
              <a:chOff x="763829" y="1414808"/>
              <a:chExt cx="6972294" cy="2337649"/>
            </a:xfrm>
          </p:grpSpPr>
          <p:sp>
            <p:nvSpPr>
              <p:cNvPr id="25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分享自己在承担责任过程中学到的成功经验</a:t>
                </a:r>
                <a:endParaRPr/>
              </a:p>
            </p:txBody>
          </p:sp>
          <p:sp>
            <p:nvSpPr>
              <p:cNvPr id="25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目标明确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时间管理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坚持不懈</a:t>
                </a:r>
                <a:endParaRPr/>
              </a:p>
            </p:txBody>
          </p:sp>
          <p:sp>
            <p:nvSpPr>
              <p:cNvPr id="25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1" name="Group 591"/>
            <p:cNvGrpSpPr/>
            <p:nvPr/>
          </p:nvGrpSpPr>
          <p:grpSpPr>
            <a:xfrm>
              <a:off x="689593" y="3949139"/>
              <a:ext cx="7078256" cy="2128975"/>
              <a:chOff x="689593" y="3949139"/>
              <a:chExt cx="7078256" cy="2128975"/>
            </a:xfrm>
          </p:grpSpPr>
          <p:sp>
            <p:nvSpPr>
              <p:cNvPr id="26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分享自己在承担责任过程中学到的教训</a:t>
                </a:r>
                <a:endParaRPr/>
              </a:p>
            </p:txBody>
          </p:sp>
          <p:sp>
            <p:nvSpPr>
              <p:cNvPr id="26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适度分担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善于求助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保持平衡</a:t>
                </a:r>
                <a:endParaRPr/>
              </a:p>
            </p:txBody>
          </p:sp>
          <p:sp>
            <p:nvSpPr>
              <p:cNvPr id="26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分享个人在承担责任过程中学到的经验和教训</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如何培养自己的责任意识</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2"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3" name="组合 4"/>
            <p:cNvGrpSpPr/>
            <p:nvPr/>
          </p:nvGrpSpPr>
          <p:grpSpPr>
            <a:xfrm>
              <a:off x="660396" y="1892786"/>
              <a:ext cx="5622867" cy="1446014"/>
              <a:chOff x="571500" y="1815543"/>
              <a:chExt cx="5622867" cy="1446014"/>
            </a:xfrm>
          </p:grpSpPr>
          <p:sp>
            <p:nvSpPr>
              <p:cNvPr id="1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家庭层面的培养</a:t>
                </a:r>
                <a:endParaRPr lang="en-US" b="1">
                  <a:solidFill>
                    <a:schemeClr val="accent1">
                      <a:alpha val="100000"/>
                    </a:schemeClr>
                  </a:solidFill>
                  <a:latin typeface="微软雅黑"/>
                  <a:ea typeface="微软雅黑"/>
                </a:endParaRPr>
              </a:p>
            </p:txBody>
          </p:sp>
          <p:sp>
            <p:nvSpPr>
              <p:cNvPr id="15"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家长的榜样作用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家庭规则的制定与遵守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家庭责任的承担</a:t>
                </a:r>
                <a:endParaRPr/>
              </a:p>
            </p:txBody>
          </p:sp>
          <p:sp>
            <p:nvSpPr>
              <p:cNvPr id="16"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 name="组合 8"/>
            <p:cNvGrpSpPr/>
            <p:nvPr/>
          </p:nvGrpSpPr>
          <p:grpSpPr>
            <a:xfrm>
              <a:off x="660396" y="3478749"/>
              <a:ext cx="5622868" cy="1446014"/>
              <a:chOff x="571500" y="1815543"/>
              <a:chExt cx="5622868" cy="1446014"/>
            </a:xfrm>
          </p:grpSpPr>
          <p:sp>
            <p:nvSpPr>
              <p:cNvPr id="1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学校层面的培养</a:t>
                </a:r>
                <a:endParaRPr lang="en-US" b="1">
                  <a:solidFill>
                    <a:schemeClr val="accent1">
                      <a:alpha val="100000"/>
                    </a:schemeClr>
                  </a:solidFill>
                  <a:latin typeface="微软雅黑"/>
                  <a:ea typeface="微软雅黑"/>
                </a:endParaRPr>
              </a:p>
            </p:txBody>
          </p:sp>
          <p:sp>
            <p:nvSpPr>
              <p:cNvPr id="19"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老师的引导作用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学校活动的参与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学术研究的投入</a:t>
                </a:r>
                <a:endParaRPr/>
              </a:p>
            </p:txBody>
          </p:sp>
          <p:sp>
            <p:nvSpPr>
              <p:cNvPr id="20"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 name="组合 12"/>
            <p:cNvGrpSpPr/>
            <p:nvPr/>
          </p:nvGrpSpPr>
          <p:grpSpPr>
            <a:xfrm>
              <a:off x="660396" y="5064711"/>
              <a:ext cx="5622867" cy="1446014"/>
              <a:chOff x="571500" y="1815543"/>
              <a:chExt cx="5622867" cy="1446014"/>
            </a:xfrm>
          </p:grpSpPr>
          <p:sp>
            <p:nvSpPr>
              <p:cNvPr id="2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社会层面的培养</a:t>
                </a:r>
                <a:endParaRPr lang="en-US" b="1">
                  <a:solidFill>
                    <a:schemeClr val="accent1">
                      <a:alpha val="100000"/>
                    </a:schemeClr>
                  </a:solidFill>
                  <a:latin typeface="微软雅黑"/>
                  <a:ea typeface="微软雅黑"/>
                </a:endParaRPr>
              </a:p>
            </p:txBody>
          </p:sp>
          <p:sp>
            <p:nvSpPr>
              <p:cNvPr id="23"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社会环境的熏陶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社会实践的经历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社会公益的参与</a:t>
                </a:r>
                <a:endParaRPr/>
              </a:p>
            </p:txBody>
          </p:sp>
          <p:sp>
            <p:nvSpPr>
              <p:cNvPr id="24"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从家庭、学校和社会三个层面培养责任意识</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https://d.book118.com/068020073004006042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我与责任共成长主题班会</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2024-09-20T23:19:02.137</cp:lastPrinted>
  <dcterms:created xsi:type="dcterms:W3CDTF">2024-09-20T15:19:02Z</dcterms:created>
  <dcterms:modified xsi:type="dcterms:W3CDTF">2024-09-20T15:19:04Z</dcterms:modified>
</cp:coreProperties>
</file>