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3" r:id="rId3"/>
    <p:sldMasterId id="2147483665" r:id="rId4"/>
    <p:sldMasterId id="2147483668" r:id="rId5"/>
  </p:sldMasterIdLst>
  <p:notesMasterIdLst>
    <p:notesMasterId r:id="rId6"/>
  </p:notesMasterIdLst>
  <p:sldIdLst>
    <p:sldId id="259" r:id="rId7"/>
    <p:sldId id="262" r:id="rId8"/>
    <p:sldId id="265" r:id="rId9"/>
    <p:sldId id="268" r:id="rId10"/>
    <p:sldId id="271" r:id="rId11"/>
    <p:sldId id="274" r:id="rId12"/>
    <p:sldId id="277" r:id="rId13"/>
    <p:sldId id="280" r:id="rId14"/>
    <p:sldId id="283" r:id="rId15"/>
    <p:sldId id="286" r:id="rId16"/>
    <p:sldId id="289" r:id="rId17"/>
    <p:sldId id="292" r:id="rId18"/>
    <p:sldId id="295" r:id="rId19"/>
    <p:sldId id="298" r:id="rId20"/>
    <p:sldId id="301" r:id="rId21"/>
    <p:sldId id="304" r:id="rId22"/>
    <p:sldId id="307" r:id="rId23"/>
    <p:sldId id="310" r:id="rId24"/>
    <p:sldId id="313" r:id="rId25"/>
    <p:sldId id="316" r:id="rId26"/>
    <p:sldId id="319" r:id="rId27"/>
    <p:sldId id="322" r:id="rId28"/>
    <p:sldId id="325" r:id="rId29"/>
    <p:sldId id="328" r:id="rId30"/>
    <p:sldId id="331" r:id="rId31"/>
    <p:sldId id="334" r:id="rId32"/>
    <p:sldId id="337" r:id="rId33"/>
    <p:sldId id="340" r:id="rId34"/>
    <p:sldId id="343" r:id="rId35"/>
    <p:sldId id="346" r:id="rId36"/>
    <p:sldId id="349" r:id="rId37"/>
    <p:sldId id="352" r:id="rId38"/>
    <p:sldId id="355" r:id="rId39"/>
    <p:sldId id="358" r:id="rId40"/>
    <p:sldId id="361" r:id="rId41"/>
    <p:sldId id="364" r:id="rId42"/>
    <p:sldId id="367" r:id="rId43"/>
    <p:sldId id="370" r:id="rId44"/>
    <p:sldId id="373" r:id="rId45"/>
    <p:sldId id="376" r:id="rId46"/>
    <p:sldId id="378" r:id="rId47"/>
  </p:sldIdLst>
  <p:sldSz cx="10080625" cy="5670550"/>
  <p:notesSz cx="6858000" cy="9144000"/>
  <p:custDataLst>
    <p:tags r:id="rId4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4.xml" /><Relationship Id="rId11" Type="http://schemas.openxmlformats.org/officeDocument/2006/relationships/slide" Target="slides/slide5.xml" /><Relationship Id="rId12" Type="http://schemas.openxmlformats.org/officeDocument/2006/relationships/slide" Target="slides/slide6.xml" /><Relationship Id="rId13" Type="http://schemas.openxmlformats.org/officeDocument/2006/relationships/slide" Target="slides/slide7.xml" /><Relationship Id="rId14" Type="http://schemas.openxmlformats.org/officeDocument/2006/relationships/slide" Target="slides/slide8.xml" /><Relationship Id="rId15" Type="http://schemas.openxmlformats.org/officeDocument/2006/relationships/slide" Target="slides/slide9.xml" /><Relationship Id="rId16" Type="http://schemas.openxmlformats.org/officeDocument/2006/relationships/slide" Target="slides/slide10.xml" /><Relationship Id="rId17" Type="http://schemas.openxmlformats.org/officeDocument/2006/relationships/slide" Target="slides/slide11.xml" /><Relationship Id="rId18" Type="http://schemas.openxmlformats.org/officeDocument/2006/relationships/slide" Target="slides/slide12.xml" /><Relationship Id="rId19" Type="http://schemas.openxmlformats.org/officeDocument/2006/relationships/slide" Target="slides/slide13.xml" /><Relationship Id="rId2" Type="http://schemas.openxmlformats.org/officeDocument/2006/relationships/slideMaster" Target="slideMasters/slideMaster2.xml" /><Relationship Id="rId20" Type="http://schemas.openxmlformats.org/officeDocument/2006/relationships/slide" Target="slides/slide14.xml" /><Relationship Id="rId21" Type="http://schemas.openxmlformats.org/officeDocument/2006/relationships/slide" Target="slides/slide15.xml" /><Relationship Id="rId22" Type="http://schemas.openxmlformats.org/officeDocument/2006/relationships/slide" Target="slides/slide16.xml" /><Relationship Id="rId23" Type="http://schemas.openxmlformats.org/officeDocument/2006/relationships/slide" Target="slides/slide17.xml" /><Relationship Id="rId24" Type="http://schemas.openxmlformats.org/officeDocument/2006/relationships/slide" Target="slides/slide18.xml" /><Relationship Id="rId25" Type="http://schemas.openxmlformats.org/officeDocument/2006/relationships/slide" Target="slides/slide19.xml" /><Relationship Id="rId26" Type="http://schemas.openxmlformats.org/officeDocument/2006/relationships/slide" Target="slides/slide20.xml" /><Relationship Id="rId27" Type="http://schemas.openxmlformats.org/officeDocument/2006/relationships/slide" Target="slides/slide21.xml" /><Relationship Id="rId28" Type="http://schemas.openxmlformats.org/officeDocument/2006/relationships/slide" Target="slides/slide22.xml" /><Relationship Id="rId29" Type="http://schemas.openxmlformats.org/officeDocument/2006/relationships/slide" Target="slides/slide23.xml" /><Relationship Id="rId3" Type="http://schemas.openxmlformats.org/officeDocument/2006/relationships/slideMaster" Target="slideMasters/slideMaster3.xml" /><Relationship Id="rId30" Type="http://schemas.openxmlformats.org/officeDocument/2006/relationships/slide" Target="slides/slide24.xml" /><Relationship Id="rId31" Type="http://schemas.openxmlformats.org/officeDocument/2006/relationships/slide" Target="slides/slide25.xml" /><Relationship Id="rId32" Type="http://schemas.openxmlformats.org/officeDocument/2006/relationships/slide" Target="slides/slide26.xml" /><Relationship Id="rId33" Type="http://schemas.openxmlformats.org/officeDocument/2006/relationships/slide" Target="slides/slide27.xml" /><Relationship Id="rId34" Type="http://schemas.openxmlformats.org/officeDocument/2006/relationships/slide" Target="slides/slide28.xml" /><Relationship Id="rId35" Type="http://schemas.openxmlformats.org/officeDocument/2006/relationships/slide" Target="slides/slide29.xml" /><Relationship Id="rId36" Type="http://schemas.openxmlformats.org/officeDocument/2006/relationships/slide" Target="slides/slide30.xml" /><Relationship Id="rId37" Type="http://schemas.openxmlformats.org/officeDocument/2006/relationships/slide" Target="slides/slide31.xml" /><Relationship Id="rId38" Type="http://schemas.openxmlformats.org/officeDocument/2006/relationships/slide" Target="slides/slide32.xml" /><Relationship Id="rId39" Type="http://schemas.openxmlformats.org/officeDocument/2006/relationships/slide" Target="slides/slide33.xml" /><Relationship Id="rId4" Type="http://schemas.openxmlformats.org/officeDocument/2006/relationships/slideMaster" Target="slideMasters/slideMaster4.xml" /><Relationship Id="rId40" Type="http://schemas.openxmlformats.org/officeDocument/2006/relationships/slide" Target="slides/slide34.xml" /><Relationship Id="rId41" Type="http://schemas.openxmlformats.org/officeDocument/2006/relationships/slide" Target="slides/slide35.xml" /><Relationship Id="rId42" Type="http://schemas.openxmlformats.org/officeDocument/2006/relationships/slide" Target="slides/slide36.xml" /><Relationship Id="rId43" Type="http://schemas.openxmlformats.org/officeDocument/2006/relationships/slide" Target="slides/slide37.xml" /><Relationship Id="rId44" Type="http://schemas.openxmlformats.org/officeDocument/2006/relationships/slide" Target="slides/slide38.xml" /><Relationship Id="rId45" Type="http://schemas.openxmlformats.org/officeDocument/2006/relationships/slide" Target="slides/slide39.xml" /><Relationship Id="rId46" Type="http://schemas.openxmlformats.org/officeDocument/2006/relationships/slide" Target="slides/slide40.xml" /><Relationship Id="rId47" Type="http://schemas.openxmlformats.org/officeDocument/2006/relationships/slide" Target="slides/slide41.xml" /><Relationship Id="rId48" Type="http://schemas.openxmlformats.org/officeDocument/2006/relationships/tags" Target="tags/tag1.xml" /><Relationship Id="rId49" Type="http://schemas.openxmlformats.org/officeDocument/2006/relationships/presProps" Target="presProps.xml" /><Relationship Id="rId5" Type="http://schemas.openxmlformats.org/officeDocument/2006/relationships/slideMaster" Target="slideMasters/slideMaster5.xml" /><Relationship Id="rId50" Type="http://schemas.openxmlformats.org/officeDocument/2006/relationships/viewProps" Target="viewProps.xml" /><Relationship Id="rId51" Type="http://schemas.openxmlformats.org/officeDocument/2006/relationships/theme" Target="theme/theme1.xml" /><Relationship Id="rId52" Type="http://schemas.openxmlformats.org/officeDocument/2006/relationships/tableStyles" Target="tableStyles.xml" /><Relationship Id="rId6" Type="http://schemas.openxmlformats.org/officeDocument/2006/relationships/notesMaster" Target="notesMasters/notesMaster1.xml" /><Relationship Id="rId7" Type="http://schemas.openxmlformats.org/officeDocument/2006/relationships/slide" Target="slides/slide1.xml" /><Relationship Id="rId8" Type="http://schemas.openxmlformats.org/officeDocument/2006/relationships/slide" Target="slides/slide2.xml" /><Relationship Id="rId9" Type="http://schemas.openxmlformats.org/officeDocument/2006/relationships/slide" Target="slides/slide3.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6.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1107000" y="812520"/>
            <a:ext cx="5345280" cy="4008959"/>
          </a:xfrm>
          <a:prstGeom prst="rect">
            <a:avLst/>
          </a:prstGeom>
          <a:noFill/>
          <a:ln>
            <a:noFill/>
            <a:prstDash val="solid"/>
          </a:ln>
        </p:spPr>
      </p:sp>
      <p:sp>
        <p:nvSpPr>
          <p:cNvPr id="3" name="备注占位符 2"/>
          <p:cNvSpPr txBox="1">
            <a:spLocks noGrp="1"/>
          </p:cNvSpPr>
          <p:nvPr>
            <p:ph type="body" sz="quarter" idx="3"/>
          </p:nvPr>
        </p:nvSpPr>
        <p:spPr>
          <a:xfrm>
            <a:off x="756000" y="5078520"/>
            <a:ext cx="6047640" cy="4811040"/>
          </a:xfrm>
          <a:prstGeom prst="rect">
            <a:avLst/>
          </a:prstGeom>
          <a:noFill/>
          <a:ln>
            <a:noFill/>
          </a:ln>
        </p:spPr>
        <p:txBody>
          <a:bodyPr lIns="0" tIns="0" rIns="0" bIns="0"/>
          <a:lstStyle/>
          <a:p>
            <a:endParaRPr lang="en-US" altLang="zh-CN"/>
          </a:p>
        </p:txBody>
      </p:sp>
      <p:sp>
        <p:nvSpPr>
          <p:cNvPr id="4" name="页眉占位符 3"/>
          <p:cNvSpPr txBox="1">
            <a:spLocks noGrp="1"/>
          </p:cNvSpPr>
          <p:nvPr>
            <p:ph type="hdr" sz="quarter"/>
          </p:nvPr>
        </p:nvSpPr>
        <p:spPr>
          <a:xfrm>
            <a:off x="0" y="0"/>
            <a:ext cx="3280680" cy="534240"/>
          </a:xfrm>
          <a:prstGeom prst="rect">
            <a:avLst/>
          </a:prstGeom>
          <a:noFill/>
          <a:ln>
            <a:noFill/>
          </a:ln>
        </p:spPr>
        <p:txBody>
          <a:bodyPr vert="horz" lIns="0" tIns="0" rIns="0" bIns="0" anchorCtr="0">
            <a:noAutofit/>
          </a:bodyPr>
          <a:lstStyle>
            <a:lvl1pPr lvl="0" rtl="0" hangingPunct="0">
              <a:buNone/>
              <a:defRPr lang="en-US" sz="1400" b="1" kern="1200">
                <a:solidFill>
                  <a:srgbClr val="FFFFFF"/>
                </a:solidFill>
                <a:latin typeface="Source Sans Pro Black" panose="020b0803030403020204" pitchFamily="34"/>
                <a:ea typeface="新宋体" panose="02010609030101010101" pitchFamily="2" charset="-122"/>
                <a:cs typeface="Tahoma" panose="020b0604030504040204" pitchFamily="2"/>
              </a:defRPr>
            </a:lvl1pPr>
          </a:lstStyle>
          <a:p>
            <a:pPr lvl="0"/>
            <a:endParaRPr lang="en-US"/>
          </a:p>
        </p:txBody>
      </p:sp>
      <p:sp>
        <p:nvSpPr>
          <p:cNvPr id="5" name="日期占位符 4"/>
          <p:cNvSpPr txBox="1">
            <a:spLocks noGrp="1"/>
          </p:cNvSpPr>
          <p:nvPr>
            <p:ph type="dt" idx="1"/>
          </p:nvPr>
        </p:nvSpPr>
        <p:spPr>
          <a:xfrm>
            <a:off x="4278960" y="0"/>
            <a:ext cx="3280680" cy="534240"/>
          </a:xfrm>
          <a:prstGeom prst="rect">
            <a:avLst/>
          </a:prstGeom>
          <a:noFill/>
          <a:ln>
            <a:noFill/>
          </a:ln>
        </p:spPr>
        <p:txBody>
          <a:bodyPr vert="horz" lIns="0" tIns="0" rIns="0" bIns="0" anchorCtr="0">
            <a:noAutofit/>
          </a:bodyPr>
          <a:lstStyle>
            <a:lvl1pPr lvl="0" algn="r" rtl="0" hangingPunct="0">
              <a:buNone/>
              <a:defRPr lang="en-US" sz="1400" b="1" kern="1200">
                <a:solidFill>
                  <a:srgbClr val="FFFFFF"/>
                </a:solidFill>
                <a:latin typeface="Source Sans Pro Black" panose="020b0803030403020204" pitchFamily="34"/>
                <a:ea typeface="新宋体" panose="02010609030101010101" pitchFamily="2" charset="-122"/>
                <a:cs typeface="Tahoma" panose="020b0604030504040204" pitchFamily="2"/>
              </a:defRPr>
            </a:lvl1pPr>
          </a:lstStyle>
          <a:p>
            <a:pPr lvl="0"/>
            <a:endParaRPr lang="en-US"/>
          </a:p>
        </p:txBody>
      </p:sp>
      <p:sp>
        <p:nvSpPr>
          <p:cNvPr id="6" name="页脚占位符 5"/>
          <p:cNvSpPr txBox="1">
            <a:spLocks noGrp="1"/>
          </p:cNvSpPr>
          <p:nvPr>
            <p:ph type="ftr" sz="quarter" idx="4"/>
          </p:nvPr>
        </p:nvSpPr>
        <p:spPr>
          <a:xfrm>
            <a:off x="0" y="10157400"/>
            <a:ext cx="3280680" cy="534240"/>
          </a:xfrm>
          <a:prstGeom prst="rect">
            <a:avLst/>
          </a:prstGeom>
          <a:noFill/>
          <a:ln>
            <a:noFill/>
          </a:ln>
        </p:spPr>
        <p:txBody>
          <a:bodyPr vert="horz" lIns="0" tIns="0" rIns="0" bIns="0" anchor="b" anchorCtr="0">
            <a:noAutofit/>
          </a:bodyPr>
          <a:lstStyle>
            <a:lvl1pPr lvl="0" rtl="0" hangingPunct="0">
              <a:buNone/>
              <a:defRPr lang="en-US" sz="1400" b="1" kern="1200">
                <a:solidFill>
                  <a:srgbClr val="FFFFFF"/>
                </a:solidFill>
                <a:latin typeface="Source Sans Pro Black" panose="020b0803030403020204" pitchFamily="34"/>
                <a:ea typeface="新宋体" panose="02010609030101010101" pitchFamily="2" charset="-122"/>
                <a:cs typeface="Tahoma" panose="020b0604030504040204" pitchFamily="2"/>
              </a:defRPr>
            </a:lvl1pPr>
          </a:lstStyle>
          <a:p>
            <a:pPr lvl="0"/>
            <a:endParaRPr lang="en-US"/>
          </a:p>
        </p:txBody>
      </p:sp>
      <p:sp>
        <p:nvSpPr>
          <p:cNvPr id="7" name="灯片编号占位符 6"/>
          <p:cNvSpPr txBox="1">
            <a:spLocks noGrp="1"/>
          </p:cNvSpPr>
          <p:nvPr>
            <p:ph type="sldNum" sz="quarter" idx="5"/>
          </p:nvPr>
        </p:nvSpPr>
        <p:spPr>
          <a:xfrm>
            <a:off x="4278960" y="10157400"/>
            <a:ext cx="3280680" cy="534240"/>
          </a:xfrm>
          <a:prstGeom prst="rect">
            <a:avLst/>
          </a:prstGeom>
          <a:noFill/>
          <a:ln>
            <a:noFill/>
          </a:ln>
        </p:spPr>
        <p:txBody>
          <a:bodyPr vert="horz" lIns="0" tIns="0" rIns="0" bIns="0" anchor="b" anchorCtr="0">
            <a:noAutofit/>
          </a:bodyPr>
          <a:lstStyle>
            <a:lvl1pPr lvl="0" algn="r" rtl="0" hangingPunct="0">
              <a:buNone/>
              <a:defRPr lang="en-US" sz="1400" b="1" kern="1200">
                <a:solidFill>
                  <a:srgbClr val="FFFFFF"/>
                </a:solidFill>
                <a:latin typeface="Source Sans Pro Black" panose="020b0803030403020204" pitchFamily="34"/>
                <a:ea typeface="新宋体" panose="02010609030101010101" pitchFamily="2" charset="-122"/>
                <a:cs typeface="Tahoma" panose="020b0604030504040204" pitchFamily="2"/>
              </a:defRPr>
            </a:lvl1pPr>
          </a:lstStyle>
          <a:p>
            <a:pPr lvl="0"/>
            <a:fld id="{9603C090-0A86-4EC0-A7BF-FD905DBE74C9}" type="slidenum">
              <a:rPr/>
              <a:t/>
            </a:fld>
            <a:endParaRPr lang="en-US"/>
          </a:p>
        </p:txBody>
      </p:sp>
    </p:spTree>
  </p:cSld>
  <p:clrMap bg1="lt1" tx1="dk1" bg2="lt2" tx2="dk2" accent1="accent1" accent2="accent2" accent3="accent3" accent4="accent4" accent5="accent5" accent6="accent6" hlink="hlink" folHlink="folHlink"/>
  <p:notesStyle>
    <a:lvl1pPr marL="215900" marR="0" indent="-215900" rtl="0" hangingPunct="0">
      <a:defRPr lang="en-US" altLang="zh-CN" sz="2000" b="0" i="0" u="none" strike="noStrike" kern="1200" cap="none">
        <a:ln>
          <a:noFill/>
        </a:ln>
        <a:latin typeface="Source Sans Pro" panose="020b0503030403020204" pitchFamily="34"/>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30.xml.rels>&#65279;<?xml version="1.0" encoding="utf-8" standalone="yes"?><Relationships xmlns="http://schemas.openxmlformats.org/package/2006/relationships"><Relationship Id="rId1" Type="http://schemas.openxmlformats.org/officeDocument/2006/relationships/slide" Target="../slides/slide32.xml" /><Relationship Id="rId2" Type="http://schemas.openxmlformats.org/officeDocument/2006/relationships/notesMaster" Target="../notesMasters/notesMaster1.xml" /></Relationships>
</file>

<file path=ppt/notesSlides/_rels/notesSlide31.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_rels/notesSlide32.xml.rels>&#65279;<?xml version="1.0" encoding="utf-8" standalone="yes"?><Relationships xmlns="http://schemas.openxmlformats.org/package/2006/relationships"><Relationship Id="rId1" Type="http://schemas.openxmlformats.org/officeDocument/2006/relationships/slide" Target="../slides/slide34.xml" /><Relationship Id="rId2" Type="http://schemas.openxmlformats.org/officeDocument/2006/relationships/notesMaster" Target="../notesMasters/notesMaster1.xml" /></Relationships>
</file>

<file path=ppt/notesSlides/_rels/notesSlide33.xml.rels>&#65279;<?xml version="1.0" encoding="utf-8" standalone="yes"?><Relationships xmlns="http://schemas.openxmlformats.org/package/2006/relationships"><Relationship Id="rId1" Type="http://schemas.openxmlformats.org/officeDocument/2006/relationships/slide" Target="../slides/slide35.xml" /><Relationship Id="rId2" Type="http://schemas.openxmlformats.org/officeDocument/2006/relationships/notesMaster" Target="../notesMasters/notesMaster1.xml" /></Relationships>
</file>

<file path=ppt/notesSlides/_rels/notesSlide34.xml.rels>&#65279;<?xml version="1.0" encoding="utf-8" standalone="yes"?><Relationships xmlns="http://schemas.openxmlformats.org/package/2006/relationships"><Relationship Id="rId1" Type="http://schemas.openxmlformats.org/officeDocument/2006/relationships/slide" Target="../slides/slide36.xml" /><Relationship Id="rId2" Type="http://schemas.openxmlformats.org/officeDocument/2006/relationships/notesMaster" Target="../notesMasters/notesMaster1.xml" /></Relationships>
</file>

<file path=ppt/notesSlides/_rels/notesSlide35.xml.rels>&#65279;<?xml version="1.0" encoding="utf-8" standalone="yes"?><Relationships xmlns="http://schemas.openxmlformats.org/package/2006/relationships"><Relationship Id="rId1" Type="http://schemas.openxmlformats.org/officeDocument/2006/relationships/slide" Target="../slides/slide37.xml" /><Relationship Id="rId2" Type="http://schemas.openxmlformats.org/officeDocument/2006/relationships/notesMaster" Target="../notesMasters/notesMaster1.xml" /></Relationships>
</file>

<file path=ppt/notesSlides/_rels/notesSlide36.xml.rels>&#65279;<?xml version="1.0" encoding="utf-8" standalone="yes"?><Relationships xmlns="http://schemas.openxmlformats.org/package/2006/relationships"><Relationship Id="rId1" Type="http://schemas.openxmlformats.org/officeDocument/2006/relationships/slide" Target="../slides/slide3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 name="灯片编号占位符 6"/>
          <p:cNvSpPr txBox="1">
            <a:spLocks noGrp="1"/>
          </p:cNvSpPr>
          <p:nvPr>
            <p:ph type="sldNum" sz="quarter" idx="5"/>
          </p:nvPr>
        </p:nvSpPr>
        <p:spPr/>
        <p:txBody>
          <a:bodyPr vert="horz" lIns="0" tIns="0" rIns="0" bIns="0" anchor="b" anchorCtr="0">
            <a:noAutofit/>
          </a:bodyPr>
          <a:lstStyle/>
          <a:p>
            <a:pPr marL="0" marR="0" lvl="0" indent="0" algn="r" defTabSz="914400" rtl="0" eaLnBrk="1" fontAlgn="auto" latinLnBrk="0" hangingPunct="0">
              <a:lnSpc>
                <a:spcPct val="100000"/>
              </a:lnSpc>
              <a:spcBef>
                <a:spcPct val="0"/>
              </a:spcBef>
              <a:spcAft>
                <a:spcPct val="0"/>
              </a:spcAft>
              <a:buClrTx/>
              <a:buSzTx/>
              <a:buFontTx/>
              <a:buNone/>
              <a:defRPr/>
            </a:pPr>
            <a:fld id="{D2192DE4-4310-41DA-9981-20110A36ABBF}" type="slidenum">
              <a:rPr kumimoji="0" lang="en-US" sz="1400" b="1" i="0" u="none" strike="noStrike" kern="1200" cap="none" spc="0" normalizeH="0" baseline="0" noProof="0">
                <a:ln>
                  <a:noFill/>
                </a:ln>
                <a:solidFill>
                  <a:srgbClr val="FFFFFF"/>
                </a:solidFill>
                <a:effectLst/>
                <a:uLnTx/>
                <a:uFillTx/>
                <a:latin typeface="Source Sans Pro Black" panose="020b0803030403020204" pitchFamily="34"/>
                <a:ea typeface="新宋体" panose="02010609030101010101" pitchFamily="2" charset="-122"/>
                <a:cs typeface="Tahoma" panose="020b0604030504040204" pitchFamily="2"/>
              </a:rPr>
              <a:t>1</a:t>
            </a:fld>
            <a:endParaRPr kumimoji="0" lang="en-US" sz="1400" b="1" i="0" u="none" strike="noStrike" kern="1200" cap="none" spc="0" normalizeH="0" baseline="0" noProof="0">
              <a:ln>
                <a:noFill/>
              </a:ln>
              <a:solidFill>
                <a:srgbClr val="FFFFFF"/>
              </a:solidFill>
              <a:effectLst/>
              <a:uLnTx/>
              <a:uFillTx/>
              <a:latin typeface="Source Sans Pro Black" panose="020b0803030403020204" pitchFamily="34"/>
              <a:ea typeface="新宋体" panose="02010609030101010101" pitchFamily="2" charset="-122"/>
              <a:cs typeface="Tahoma" panose="020b0604030504040204" pitchFamily="2"/>
            </a:endParaRPr>
          </a:p>
        </p:txBody>
      </p:sp>
      <p:sp>
        <p:nvSpPr>
          <p:cNvPr id="2" name="幻灯片图像占位符 1"/>
          <p:cNvSpPr>
            <a:spLocks noGrp="1" noRot="1" noChangeAspect="1" noResize="1"/>
          </p:cNvSpPr>
          <p:nvPr>
            <p:ph type="sldImg"/>
          </p:nvPr>
        </p:nvSpPr>
        <p:spPr>
          <a:xfrm>
            <a:off x="136525" y="809625"/>
            <a:ext cx="7196138" cy="4049713"/>
          </a:xfrm>
          <a:solidFill>
            <a:srgbClr val="729FCF"/>
          </a:solidFill>
          <a:ln w="25400">
            <a:solidFill>
              <a:srgbClr val="3465A4"/>
            </a:solidFill>
            <a:prstDash val="solid"/>
          </a:ln>
        </p:spPr>
      </p:sp>
      <p:sp>
        <p:nvSpPr>
          <p:cNvPr id="3" name="备注占位符 2"/>
          <p:cNvSpPr txBox="1">
            <a:spLocks noGrp="1"/>
          </p:cNvSpPr>
          <p:nvPr>
            <p:ph type="body" sz="quarter" idx="1"/>
          </p:nvPr>
        </p:nvSpPr>
        <p:spPr>
          <a:xfrm>
            <a:off x="720000" y="5040000"/>
            <a:ext cx="6030000" cy="4770000"/>
          </a:xfrm>
        </p:spPr>
        <p:txBody>
          <a:bodyPr vert="horz">
            <a:spAutoFit/>
          </a:bodyPr>
          <a:lstStyle/>
          <a:p>
            <a:endParaRPr lang="en-US" altLang="zh-CN" sz="28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217488" y="812800"/>
            <a:ext cx="7123112" cy="4008438"/>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 name="灯片编号占位符 6"/>
          <p:cNvSpPr txBox="1">
            <a:spLocks noGrp="1"/>
          </p:cNvSpPr>
          <p:nvPr>
            <p:ph type="sldNum" sz="quarter" idx="5"/>
          </p:nvPr>
        </p:nvSpPr>
        <p:spPr/>
        <p:txBody>
          <a:bodyPr vert="horz" lIns="0" tIns="0" rIns="0" bIns="0" anchor="b" anchorCtr="0">
            <a:noAutofit/>
          </a:bodyPr>
          <a:lstStyle/>
          <a:p>
            <a:pPr marL="0" marR="0" lvl="0" indent="0" algn="r" defTabSz="914400" rtl="0" eaLnBrk="1" fontAlgn="auto" latinLnBrk="0" hangingPunct="0">
              <a:lnSpc>
                <a:spcPct val="100000"/>
              </a:lnSpc>
              <a:spcBef>
                <a:spcPct val="0"/>
              </a:spcBef>
              <a:spcAft>
                <a:spcPct val="0"/>
              </a:spcAft>
              <a:buClrTx/>
              <a:buSzTx/>
              <a:buFontTx/>
              <a:buNone/>
              <a:defRPr/>
            </a:pPr>
            <a:fld id="{D2192DE4-4310-41DA-9981-20110A36ABBF}" type="slidenum">
              <a:rPr kumimoji="0" lang="en-US" sz="1400" b="1" i="0" u="none" strike="noStrike" kern="1200" cap="none" spc="0" normalizeH="0" baseline="0" noProof="0">
                <a:ln>
                  <a:noFill/>
                </a:ln>
                <a:solidFill>
                  <a:srgbClr val="FFFFFF"/>
                </a:solidFill>
                <a:effectLst/>
                <a:uLnTx/>
                <a:uFillTx/>
                <a:latin typeface="Source Sans Pro Black" panose="020b0803030403020204" pitchFamily="34"/>
                <a:ea typeface="新宋体" panose="02010609030101010101" pitchFamily="2" charset="-122"/>
                <a:cs typeface="Tahoma" panose="020b0604030504040204" pitchFamily="2"/>
              </a:rPr>
              <a:t>38</a:t>
            </a:fld>
            <a:endParaRPr kumimoji="0" lang="en-US" sz="1400" b="1" i="0" u="none" strike="noStrike" kern="1200" cap="none" spc="0" normalizeH="0" baseline="0" noProof="0">
              <a:ln>
                <a:noFill/>
              </a:ln>
              <a:solidFill>
                <a:srgbClr val="FFFFFF"/>
              </a:solidFill>
              <a:effectLst/>
              <a:uLnTx/>
              <a:uFillTx/>
              <a:latin typeface="Source Sans Pro Black" panose="020b0803030403020204" pitchFamily="34"/>
              <a:ea typeface="新宋体" panose="02010609030101010101" pitchFamily="2" charset="-122"/>
              <a:cs typeface="Tahoma" panose="020b0604030504040204" pitchFamily="2"/>
            </a:endParaRPr>
          </a:p>
        </p:txBody>
      </p:sp>
      <p:sp>
        <p:nvSpPr>
          <p:cNvPr id="2" name="幻灯片图像占位符 1"/>
          <p:cNvSpPr>
            <a:spLocks noGrp="1" noRot="1" noChangeAspect="1" noResize="1"/>
          </p:cNvSpPr>
          <p:nvPr>
            <p:ph type="sldImg"/>
          </p:nvPr>
        </p:nvSpPr>
        <p:spPr>
          <a:xfrm>
            <a:off x="136525" y="809625"/>
            <a:ext cx="7196138" cy="4049713"/>
          </a:xfrm>
          <a:solidFill>
            <a:srgbClr val="729FCF"/>
          </a:solidFill>
          <a:ln w="25400">
            <a:solidFill>
              <a:srgbClr val="3465A4"/>
            </a:solidFill>
            <a:prstDash val="solid"/>
          </a:ln>
        </p:spPr>
      </p:sp>
      <p:sp>
        <p:nvSpPr>
          <p:cNvPr id="3" name="备注占位符 2"/>
          <p:cNvSpPr txBox="1">
            <a:spLocks noGrp="1"/>
          </p:cNvSpPr>
          <p:nvPr>
            <p:ph type="body" sz="quarter" idx="1"/>
          </p:nvPr>
        </p:nvSpPr>
        <p:spPr>
          <a:xfrm>
            <a:off x="720000" y="5040000"/>
            <a:ext cx="6030000" cy="4770000"/>
          </a:xfrm>
        </p:spPr>
        <p:txBody>
          <a:bodyPr vert="horz">
            <a:spAutoFit/>
          </a:bodyPr>
          <a:lstStyle/>
          <a:p>
            <a:endParaRPr lang="en-US" altLang="zh-CN" sz="28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2A3C80-DADD-4830-BFAD-5450C8DFC5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309A36-0091-43A2-BE0B-FBD8685E32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638AFB-4F1C-401A-963B-E4C8C5FB29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BF21B0-27FD-4437-9BF0-2D37808F75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8C42AE-D2B1-43F5-BC7D-83E57E2928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D75EAA-3C9E-46A4-AF3B-E78B55086F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345F4E-02B7-4E2D-B670-73F40119AC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7F4305-C933-493C-886B-982D4D0F73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7D2FB9-4574-4629-AB73-E3EE251116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E15486-CDE3-4A80-A473-4FDB72986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25FF52-C144-4337-9EA4-F5C2EAA47D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书标题">
    <p:spTree>
      <p:nvGrpSpPr>
        <p:cNvPr id="1" name=""/>
        <p:cNvGrpSpPr/>
        <p:nvPr/>
      </p:nvGrpSpPr>
      <p:grpSpPr>
        <a:xfrm>
          <a:off x="0" y="0"/>
          <a:ext cx="0" cy="0"/>
        </a:xfrm>
      </p:grpSpPr>
      <p:sp>
        <p:nvSpPr>
          <p:cNvPr id="4" name="日期占位符 3"/>
          <p:cNvSpPr>
            <a:spLocks noGrp="1"/>
          </p:cNvSpPr>
          <p:nvPr>
            <p:ph type="dt" sz="half" idx="10"/>
          </p:nvPr>
        </p:nvSpPr>
        <p:spPr/>
        <p:txBody>
          <a:bodyPr/>
          <a:lstStyle/>
          <a:p>
            <a:pPr lvl="0"/>
            <a:endParaRPr lang="en-US"/>
          </a:p>
        </p:txBody>
      </p:sp>
      <p:sp>
        <p:nvSpPr>
          <p:cNvPr id="5" name="页脚占位符 4"/>
          <p:cNvSpPr>
            <a:spLocks noGrp="1"/>
          </p:cNvSpPr>
          <p:nvPr>
            <p:ph type="ftr" sz="quarter" idx="11"/>
          </p:nvPr>
        </p:nvSpPr>
        <p:spPr/>
        <p:txBody>
          <a:bodyPr/>
          <a:lstStyle/>
          <a:p>
            <a:pPr lvl="0"/>
            <a:endParaRPr lang="en-US"/>
          </a:p>
        </p:txBody>
      </p:sp>
      <p:sp>
        <p:nvSpPr>
          <p:cNvPr id="6" name="灯片编号占位符 5"/>
          <p:cNvSpPr>
            <a:spLocks noGrp="1"/>
          </p:cNvSpPr>
          <p:nvPr>
            <p:ph type="sldNum" sz="quarter" idx="12"/>
          </p:nvPr>
        </p:nvSpPr>
        <p:spPr/>
        <p:txBody>
          <a:bodyPr/>
          <a:lstStyle/>
          <a:p>
            <a:pPr lvl="0"/>
            <a:fld id="{03178CB4-D063-42EA-AAC9-42EB8EC0BDEA}" type="slidenum">
              <a:rPr/>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章标题">
    <p:spTree>
      <p:nvGrpSpPr>
        <p:cNvPr id="1" name=""/>
        <p:cNvGrpSpPr/>
        <p:nvPr/>
      </p:nvGrpSpPr>
      <p:grpSpPr>
        <a:xfrm>
          <a:off x="0" y="0"/>
          <a:ext cx="0" cy="0"/>
        </a:xfrm>
      </p:grpSpPr>
      <p:sp>
        <p:nvSpPr>
          <p:cNvPr id="2" name="标题 1"/>
          <p:cNvSpPr>
            <a:spLocks noGrp="1"/>
          </p:cNvSpPr>
          <p:nvPr>
            <p:ph type="title"/>
          </p:nvPr>
        </p:nvSpPr>
        <p:spPr>
          <a:xfrm>
            <a:off x="693738" y="301625"/>
            <a:ext cx="8693150" cy="1096963"/>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idx="1"/>
          </p:nvPr>
        </p:nvSpPr>
        <p:spPr>
          <a:xfrm>
            <a:off x="1418400" y="2037600"/>
            <a:ext cx="7968488" cy="3069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AFAC1C0F-798E-439C-85CE-73B505A2E07C}"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09AC3AB-36B5-4F82-BB94-5BA8AFE3472E}"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目录页">
    <p:spTree>
      <p:nvGrpSpPr>
        <p:cNvPr id="1" name=""/>
        <p:cNvGrpSpPr/>
        <p:nvPr/>
      </p:nvGrpSpPr>
      <p:grpSpPr>
        <a:xfrm>
          <a:off x="0" y="0"/>
          <a:ext cx="0" cy="0"/>
        </a:xfrm>
      </p:grpSpPr>
      <p:sp>
        <p:nvSpPr>
          <p:cNvPr id="3" name="内容占位符 2"/>
          <p:cNvSpPr>
            <a:spLocks noGrp="1"/>
          </p:cNvSpPr>
          <p:nvPr>
            <p:ph idx="1"/>
          </p:nvPr>
        </p:nvSpPr>
        <p:spPr>
          <a:xfrm>
            <a:off x="482400" y="1058401"/>
            <a:ext cx="8904488" cy="4048588"/>
          </a:xfrm>
          <a:prstGeom prst="rect">
            <a:avLst/>
          </a:prstGeom>
        </p:spPr>
        <p:txBody>
          <a:body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0EB79C48-5E8F-406D-8B43-A1DC3A93EEC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33B4C4B-51BE-4C00-8A6B-5CB70D54E717}"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
        <p:nvSpPr>
          <p:cNvPr id="3" name="内容占位符 2"/>
          <p:cNvSpPr>
            <a:spLocks noGrp="1"/>
          </p:cNvSpPr>
          <p:nvPr>
            <p:ph idx="1"/>
          </p:nvPr>
        </p:nvSpPr>
        <p:spPr>
          <a:xfrm>
            <a:off x="360000" y="936000"/>
            <a:ext cx="9180000" cy="4194000"/>
          </a:xfrm>
        </p:spPr>
        <p:txBody>
          <a:bodyPr>
            <a:normAutofit/>
          </a:bodyPr>
          <a:lstStyle>
            <a:lvl1pPr marL="0" indent="0">
              <a:buFont typeface="Arial" pitchFamily="34" charset="0"/>
              <a:buNone/>
              <a:defRPr sz="2400">
                <a:latin typeface="幼圆" panose="02010509060101010101" pitchFamily="49" charset="-122"/>
                <a:ea typeface="幼圆" panose="02010509060101010101" pitchFamily="49" charset="-122"/>
              </a:defRPr>
            </a:lvl1pPr>
          </a:lstStyle>
          <a:p>
            <a:pPr lvl="0"/>
            <a:endParaRPr lang="en-US" altLang="zh-CN"/>
          </a:p>
        </p:txBody>
      </p:sp>
      <p:sp>
        <p:nvSpPr>
          <p:cNvPr id="4" name="灯片编号占位符 3"/>
          <p:cNvSpPr>
            <a:spLocks noGrp="1"/>
          </p:cNvSpPr>
          <p:nvPr>
            <p:ph type="sldNum" sz="quarter" idx="10"/>
          </p:nvPr>
        </p:nvSpPr>
        <p:spPr/>
        <p:txBody>
          <a:bodyPr/>
          <a:lstStyle/>
          <a:p>
            <a:pPr lvl="0"/>
            <a:fld id="{8AAAE3E8-23DF-4B13-948D-F9EB3FBCE085}" type="slidenum">
              <a:rPr/>
              <a:t/>
            </a:fld>
            <a:endParaRPr lang="en-US"/>
          </a:p>
        </p:txBody>
      </p:sp>
      <p:sp>
        <p:nvSpPr>
          <p:cNvPr id="5" name="页脚占位符 4"/>
          <p:cNvSpPr>
            <a:spLocks noGrp="1"/>
          </p:cNvSpPr>
          <p:nvPr>
            <p:ph type="ftr" sz="quarter" idx="11"/>
          </p:nvPr>
        </p:nvSpPr>
        <p:spPr/>
        <p:txBody>
          <a:bodyPr/>
          <a:lstStyle/>
          <a:p>
            <a:pPr lvl="0"/>
            <a:endParaRPr lang="en-US"/>
          </a:p>
        </p:txBody>
      </p:sp>
      <p:sp>
        <p:nvSpPr>
          <p:cNvPr id="6" name="日期占位符 5"/>
          <p:cNvSpPr>
            <a:spLocks noGrp="1"/>
          </p:cNvSpPr>
          <p:nvPr>
            <p:ph type="dt" sz="half" idx="12"/>
          </p:nvPr>
        </p:nvSpPr>
        <p:spPr/>
        <p:txBody>
          <a:bodyPr/>
          <a:lstStyle/>
          <a:p>
            <a:pPr lvl="0"/>
            <a:endParaRPr lang="en-US"/>
          </a:p>
        </p:txBody>
      </p:sp>
      <p:sp>
        <p:nvSpPr>
          <p:cNvPr id="8" name="标题 7"/>
          <p:cNvSpPr>
            <a:spLocks noGrp="1"/>
          </p:cNvSpPr>
          <p:nvPr>
            <p:ph type="title"/>
          </p:nvPr>
        </p:nvSpPr>
        <p:spPr>
          <a:xfrm>
            <a:off x="0" y="207007"/>
            <a:ext cx="9540000" cy="405001"/>
          </a:xfrm>
        </p:spPr>
        <p:txBody>
          <a:bodyPr/>
          <a:lstStyle>
            <a:lvl1pPr algn="l">
              <a:defRPr sz="2400">
                <a:solidFill>
                  <a:schemeClr val="tx1"/>
                </a:solidFill>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pic>
        <p:nvPicPr>
          <p:cNvPr id="7" name="图片 6"/>
          <p:cNvPicPr>
            <a:picLocks noChangeAspect="1"/>
          </p:cNvPicPr>
          <p:nvPr userDrawn="1"/>
        </p:nvPicPr>
        <p:blipFill>
          <a:blip r:embed="rId1"/>
          <a:srcRect l="23146" t="10298" r="13155" b="27760"/>
          <a:stretch>
            <a:fillRect/>
          </a:stretch>
        </p:blipFill>
        <p:spPr>
          <a:xfrm>
            <a:off x="6263375" y="2845250"/>
            <a:ext cx="3766225" cy="2689750"/>
          </a:xfrm>
          <a:prstGeom prst="rect">
            <a:avLst/>
          </a:prstGeom>
          <a:ln>
            <a:noFill/>
          </a:ln>
          <a:effectLst>
            <a:outerShdw blurRad="190500" algn="tl" rotWithShape="0">
              <a:srgbClr val="000000">
                <a:alpha val="70000"/>
              </a:srgbClr>
            </a:outerShdw>
          </a:effectLst>
        </p:spPr>
      </p:pic>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小节与正文">
    <p:spTree>
      <p:nvGrpSpPr>
        <p:cNvPr id="1" name=""/>
        <p:cNvGrpSpPr/>
        <p:nvPr/>
      </p:nvGrpSpPr>
      <p:grpSpPr>
        <a:xfrm>
          <a:off x="0" y="0"/>
          <a:ext cx="0" cy="0"/>
        </a:xfrm>
      </p:grpSpPr>
      <p:sp>
        <p:nvSpPr>
          <p:cNvPr id="3" name="文本占位符 2"/>
          <p:cNvSpPr>
            <a:spLocks noGrp="1"/>
          </p:cNvSpPr>
          <p:nvPr>
            <p:ph type="body" idx="1"/>
          </p:nvPr>
        </p:nvSpPr>
        <p:spPr>
          <a:xfrm>
            <a:off x="172800" y="842401"/>
            <a:ext cx="9727200" cy="4193150"/>
          </a:xfrm>
        </p:spPr>
        <p:txBody>
          <a:bodyPr/>
          <a:lstStyle>
            <a:lvl1pPr marL="0" indent="0">
              <a:buNone/>
              <a:defRPr sz="2400" b="0">
                <a:solidFill>
                  <a:schemeClr val="tx1"/>
                </a:solidFill>
                <a:latin typeface="宋体" panose="02010600030101010101" pitchFamily="2" charset="-122"/>
                <a:ea typeface="宋体" panose="02010600030101010101" pitchFamily="2"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灯片编号占位符 3"/>
          <p:cNvSpPr>
            <a:spLocks noGrp="1"/>
          </p:cNvSpPr>
          <p:nvPr>
            <p:ph type="sldNum" sz="quarter" idx="10"/>
          </p:nvPr>
        </p:nvSpPr>
        <p:spPr/>
        <p:txBody>
          <a:bodyPr/>
          <a:lstStyle/>
          <a:p>
            <a:pPr lvl="0"/>
            <a:fld id="{8C6F665C-4AB6-44D9-AD47-5FD7A5E6EF28}" type="slidenum">
              <a:rPr/>
              <a:t/>
            </a:fld>
            <a:endParaRPr lang="en-US"/>
          </a:p>
        </p:txBody>
      </p:sp>
      <p:sp>
        <p:nvSpPr>
          <p:cNvPr id="5" name="页脚占位符 4"/>
          <p:cNvSpPr>
            <a:spLocks noGrp="1"/>
          </p:cNvSpPr>
          <p:nvPr>
            <p:ph type="ftr" sz="quarter" idx="11"/>
          </p:nvPr>
        </p:nvSpPr>
        <p:spPr/>
        <p:txBody>
          <a:bodyPr/>
          <a:lstStyle/>
          <a:p>
            <a:pPr lvl="0"/>
            <a:endParaRPr lang="en-US"/>
          </a:p>
        </p:txBody>
      </p:sp>
      <p:sp>
        <p:nvSpPr>
          <p:cNvPr id="6" name="日期占位符 5"/>
          <p:cNvSpPr>
            <a:spLocks noGrp="1"/>
          </p:cNvSpPr>
          <p:nvPr>
            <p:ph type="dt" sz="half" idx="12"/>
          </p:nvPr>
        </p:nvSpPr>
        <p:spPr/>
        <p:txBody>
          <a:bodyPr/>
          <a:lstStyle/>
          <a:p>
            <a:pPr lvl="0"/>
            <a:endParaRPr lang="en-US"/>
          </a:p>
        </p:txBody>
      </p:sp>
      <p:sp>
        <p:nvSpPr>
          <p:cNvPr id="7" name="标题 7"/>
          <p:cNvSpPr>
            <a:spLocks noGrp="1"/>
          </p:cNvSpPr>
          <p:nvPr>
            <p:ph type="title"/>
          </p:nvPr>
        </p:nvSpPr>
        <p:spPr>
          <a:xfrm>
            <a:off x="0" y="207007"/>
            <a:ext cx="9540000" cy="405001"/>
          </a:xfrm>
        </p:spPr>
        <p:txBody>
          <a:bodyPr/>
          <a:lstStyle>
            <a:lvl1pPr algn="l">
              <a:defRPr sz="2400">
                <a:solidFill>
                  <a:schemeClr val="tx1"/>
                </a:solidFill>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heme" Target="../theme/theme4.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Layout" Target="../slideLayouts/slideLayout16.xml" /><Relationship Id="rId3" Type="http://schemas.openxmlformats.org/officeDocument/2006/relationships/theme" Target="../theme/theme5.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任意多边形: 形状 1"/>
          <p:cNvSpPr/>
          <p:nvPr/>
        </p:nvSpPr>
        <p:spPr>
          <a:xfrm>
            <a:off x="0" y="1510748"/>
            <a:ext cx="7329600" cy="2298052"/>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a:effectLst>
            <a:outerShdw blurRad="127000" dist="317500" dir="2700000" algn="tl" rotWithShape="0">
              <a:prstClr val="black">
                <a:alpha val="40000"/>
              </a:prstClr>
            </a:outerShdw>
          </a:effectLst>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anose="020b0503030403020204" pitchFamily="34"/>
              <a:ea typeface="新宋体" panose="02010609030101010101" pitchFamily="2" charset="-122"/>
              <a:cs typeface="Tahoma" panose="020b0604030504040204" pitchFamily="2"/>
            </a:endParaRPr>
          </a:p>
        </p:txBody>
      </p:sp>
      <p:sp>
        <p:nvSpPr>
          <p:cNvPr id="5" name="日期占位符 4"/>
          <p:cNvSpPr txBox="1">
            <a:spLocks noGrp="1"/>
          </p:cNvSpPr>
          <p:nvPr>
            <p:ph type="dt" sz="half" idx="2"/>
          </p:nvPr>
        </p:nvSpPr>
        <p:spPr>
          <a:xfrm>
            <a:off x="7560000" y="5130000"/>
            <a:ext cx="2340000" cy="405000"/>
          </a:xfrm>
          <a:prstGeom prst="rect">
            <a:avLst/>
          </a:prstGeom>
          <a:noFill/>
          <a:ln>
            <a:noFill/>
          </a:ln>
        </p:spPr>
        <p:txBody>
          <a:bodyPr vert="horz" lIns="0" tIns="0" rIns="0" bIns="0" anchor="ctr" anchorCtr="0">
            <a:noAutofit/>
          </a:bodyPr>
          <a:lstStyle>
            <a:defPPr>
              <a:defRPr lang="zh-CN"/>
            </a:defPPr>
            <a:lvl1pPr marL="0" lvl="0" algn="l" defTabSz="914400" rtl="0" eaLnBrk="1" latinLnBrk="0" hangingPunct="0">
              <a:buNone/>
              <a:defRPr lang="en-US" sz="1800" b="1" kern="1200">
                <a:solidFill>
                  <a:srgbClr val="C9211E"/>
                </a:solidFill>
                <a:latin typeface="Source Sans Pro Black" panose="020b0803030403020204"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6" name="页脚占位符 5"/>
          <p:cNvSpPr txBox="1">
            <a:spLocks noGrp="1"/>
          </p:cNvSpPr>
          <p:nvPr>
            <p:ph type="ftr" sz="quarter" idx="3"/>
          </p:nvPr>
        </p:nvSpPr>
        <p:spPr>
          <a:xfrm>
            <a:off x="1080000" y="5130000"/>
            <a:ext cx="324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C9211E"/>
                </a:solidFill>
                <a:latin typeface="Source Sans Pro Black" panose="020b0803030403020204"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7" name="灯片编号占位符 6"/>
          <p:cNvSpPr txBox="1">
            <a:spLocks noGrp="1"/>
          </p:cNvSpPr>
          <p:nvPr>
            <p:ph type="sldNum" sz="quarter" idx="4"/>
          </p:nvPr>
        </p:nvSpPr>
        <p:spPr>
          <a:xfrm>
            <a:off x="180000" y="5130000"/>
            <a:ext cx="540000" cy="405000"/>
          </a:xfrm>
          <a:prstGeom prst="rect">
            <a:avLst/>
          </a:prstGeom>
          <a:noFill/>
          <a:ln>
            <a:noFill/>
          </a:ln>
        </p:spPr>
        <p:txBody>
          <a:bodyPr vert="horz" lIns="0" tIns="0" rIns="0" bIns="0" anchorCtr="0">
            <a:noAutofit/>
          </a:bodyPr>
          <a:lstStyle>
            <a:defPPr>
              <a:defRPr lang="zh-CN"/>
            </a:defPPr>
            <a:lvl1pPr marL="0" lvl="0" algn="r" defTabSz="914400" rtl="0" eaLnBrk="1" latinLnBrk="0" hangingPunct="0">
              <a:buNone/>
              <a:defRPr lang="en-US" sz="1800" b="1" kern="1200">
                <a:solidFill>
                  <a:srgbClr val="C9211E"/>
                </a:solidFill>
                <a:latin typeface="Source Sans Pro Black" panose="020b0803030403020204"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E2899F06-5778-420E-832F-132DD078A318}" type="slidenum">
              <a:rPr/>
              <a:t/>
            </a:fld>
            <a:endParaRPr lang="en-US"/>
          </a:p>
        </p:txBody>
      </p:sp>
      <p:sp>
        <p:nvSpPr>
          <p:cNvPr id="17" name="文本框 16"/>
          <p:cNvSpPr txBox="1"/>
          <p:nvPr userDrawn="1"/>
        </p:nvSpPr>
        <p:spPr>
          <a:xfrm>
            <a:off x="0" y="1737706"/>
            <a:ext cx="7329600" cy="9233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0" lang="zh-CN" altLang="en-US" sz="54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rPr>
              <a:t>政府与非营利组织会计</a:t>
            </a:r>
            <a:endParaRPr lang="zh-CN" altLang="en-US" sz="1600"/>
          </a:p>
        </p:txBody>
      </p:sp>
    </p:spTree>
  </p:cSld>
  <p:clrMap bg1="lt1" tx1="dk1" bg2="lt2" tx2="dk2" accent1="accent1" accent2="accent2" accent3="accent3" accent4="accent4" accent5="accent5" accent6="accent6" hlink="hlink" folHlink="folHlink"/>
  <p:sldLayoutIdLst>
    <p:sldLayoutId id="2147483660" r:id="rId1"/>
  </p:sldLayoutIdLst>
  <p:transition/>
  <p:timing/>
  <p:hf hdr="0" ftr="0" dt="0"/>
  <p:txStyles>
    <p:titleStyle>
      <a:lvl1pPr algn="ctr" rtl="0" hangingPunct="1">
        <a:defRPr lang="en-US" altLang="zh-CN" sz="6000" b="1" i="0" u="none" strike="noStrike" kern="1200" cap="none">
          <a:ln>
            <a:noFill/>
          </a:ln>
          <a:solidFill>
            <a:schemeClr val="tx1"/>
          </a:solidFill>
          <a:latin typeface="宋体" panose="02010600030101010101" pitchFamily="2" charset="-122"/>
          <a:ea typeface="宋体" panose="02010600030101010101" pitchFamily="2" charset="-122"/>
        </a:defRPr>
      </a:lvl1pPr>
    </p:titleStyle>
    <p:bodyStyle>
      <a:lvl1pPr marL="0" marR="0" indent="0" rtl="0" hangingPunct="1">
        <a:spcBef>
          <a:spcPct val="0"/>
        </a:spcBef>
        <a:spcAft>
          <a:spcPts val="855"/>
        </a:spcAft>
        <a:defRPr lang="en-US" altLang="zh-CN" sz="1950" b="1" i="0" u="none" strike="noStrike" kern="1200" cap="none">
          <a:ln>
            <a:noFill/>
          </a:ln>
          <a:solidFill>
            <a:srgbClr val="1C1C1C"/>
          </a:solidFill>
          <a:latin typeface="Source Sans Pro Semibold" panose="020b0603030403020204" pitchFamily="34"/>
        </a:defRPr>
      </a:lvl1pPr>
      <a:lvl2pPr marL="457200" indent="0" algn="l" defTabSz="914400" rtl="0" eaLnBrk="1" latinLnBrk="0" hangingPunct="1">
        <a:lnSpc>
          <a:spcPct val="90000"/>
        </a:lnSpc>
        <a:spcBef>
          <a:spcPts val="500"/>
        </a:spcBef>
        <a:buFont typeface="Arial"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12" name="任意多边形: 形状 11"/>
          <p:cNvSpPr/>
          <p:nvPr userDrawn="1"/>
        </p:nvSpPr>
        <p:spPr>
          <a:xfrm>
            <a:off x="693737" y="301624"/>
            <a:ext cx="8693150" cy="1096963"/>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anose="020b0503030403020204" pitchFamily="34"/>
              <a:ea typeface="新宋体" panose="02010609030101010101" pitchFamily="2" charset="-122"/>
              <a:cs typeface="Tahoma" panose="020b0604030504040204" pitchFamily="2"/>
            </a:endParaRPr>
          </a:p>
        </p:txBody>
      </p:sp>
      <p:sp>
        <p:nvSpPr>
          <p:cNvPr id="2" name="标题占位符 1"/>
          <p:cNvSpPr>
            <a:spLocks noGrp="1"/>
          </p:cNvSpPr>
          <p:nvPr>
            <p:ph type="title"/>
          </p:nvPr>
        </p:nvSpPr>
        <p:spPr>
          <a:xfrm>
            <a:off x="693738" y="301625"/>
            <a:ext cx="8693150" cy="10969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1886400" y="1900800"/>
            <a:ext cx="7500488" cy="3206188"/>
          </a:xfrm>
          <a:prstGeom prst="rect">
            <a:avLst/>
          </a:prstGeom>
        </p:spPr>
        <p:txBody>
          <a:bodyPr vert="horz" lIns="91440" tIns="45720" rIns="91440" bIns="45720" rtlCol="0">
            <a:normAutofit/>
          </a:bodyPr>
          <a:lstStyle/>
          <a:p>
            <a:pPr lvl="0"/>
            <a:r>
              <a:rPr lang="zh-CN" altLang="en-US"/>
              <a:t>单击此处编辑母版文本样式</a:t>
            </a:r>
            <a:endParaRPr lang="zh-CN" altLang="en-US"/>
          </a:p>
        </p:txBody>
      </p:sp>
      <p:sp>
        <p:nvSpPr>
          <p:cNvPr id="4" name="日期占位符 3"/>
          <p:cNvSpPr>
            <a:spLocks noGrp="1"/>
          </p:cNvSpPr>
          <p:nvPr>
            <p:ph type="dt" sz="half" idx="2"/>
          </p:nvPr>
        </p:nvSpPr>
        <p:spPr>
          <a:xfrm>
            <a:off x="693738" y="5256213"/>
            <a:ext cx="2266950" cy="3016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FAC1C0F-798E-439C-85CE-73B505A2E07C}" type="datetimeFigureOut">
              <a:rPr lang="zh-CN" altLang="en-US" smtClean="0"/>
              <a:t/>
            </a:fld>
            <a:endParaRPr lang="zh-CN" altLang="en-US"/>
          </a:p>
        </p:txBody>
      </p:sp>
      <p:sp>
        <p:nvSpPr>
          <p:cNvPr id="5" name="页脚占位符 4"/>
          <p:cNvSpPr>
            <a:spLocks noGrp="1"/>
          </p:cNvSpPr>
          <p:nvPr>
            <p:ph type="ftr" sz="quarter" idx="3"/>
          </p:nvPr>
        </p:nvSpPr>
        <p:spPr>
          <a:xfrm>
            <a:off x="3338513" y="5256213"/>
            <a:ext cx="3403600" cy="3016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7119938" y="5256213"/>
            <a:ext cx="2266950" cy="3016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09AC3AB-36B5-4F82-BB94-5BA8AFE3472E}"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a:lvl1pPr algn="ctr" defTabSz="914400" rtl="0" eaLnBrk="1" latinLnBrk="0" hangingPunct="1">
        <a:lnSpc>
          <a:spcPct val="90000"/>
        </a:lnSpc>
        <a:spcBef>
          <a:spcPct val="0"/>
        </a:spcBef>
        <a:buNone/>
        <a:defRPr sz="3600" b="0" kern="1200">
          <a:solidFill>
            <a:schemeClr val="tx1"/>
          </a:solidFill>
          <a:latin typeface="黑体" panose="02010609060101010101" pitchFamily="49" charset="-122"/>
          <a:ea typeface="黑体" panose="02010609060101010101" pitchFamily="49" charset="-122"/>
          <a:cs typeface="+mj-cs"/>
        </a:defRPr>
      </a:lvl1pPr>
    </p:titleStyle>
    <p:bodyStyle>
      <a:lvl1pPr marL="0" indent="0" algn="l" defTabSz="914400" rtl="0" eaLnBrk="1" latinLnBrk="0" hangingPunct="1">
        <a:lnSpc>
          <a:spcPct val="90000"/>
        </a:lnSpc>
        <a:spcBef>
          <a:spcPts val="1000"/>
        </a:spcBef>
        <a:buFont typeface="Arial" pitchFamily="34" charset="0"/>
        <a:buNone/>
        <a:defRPr sz="2400" b="0" i="0" kern="1200">
          <a:solidFill>
            <a:schemeClr val="tx1"/>
          </a:solidFill>
          <a:latin typeface="仿宋" panose="02010609060101010101" pitchFamily="49" charset="-122"/>
          <a:ea typeface="仿宋" panose="02010609060101010101" pitchFamily="49" charset="-122"/>
          <a:cs typeface="+mn-cs"/>
        </a:defRPr>
      </a:lvl1pPr>
      <a:lvl2pPr marL="685800" indent="-228600" algn="l" defTabSz="914400" rtl="0" eaLnBrk="1" latinLnBrk="0" hangingPunct="1">
        <a:lnSpc>
          <a:spcPct val="90000"/>
        </a:lnSpc>
        <a:spcBef>
          <a:spcPts val="500"/>
        </a:spcBef>
        <a:buFont typeface="Arial" pitchFamily="34" charset="0"/>
        <a:buChar char="•"/>
        <a:defRPr sz="2800" b="0" i="0" kern="1200">
          <a:solidFill>
            <a:schemeClr val="tx1"/>
          </a:solidFill>
          <a:latin typeface="仿宋" panose="02010609060101010101" pitchFamily="49" charset="-122"/>
          <a:ea typeface="仿宋" panose="02010609060101010101" pitchFamily="49" charset="-122"/>
          <a:cs typeface="+mn-cs"/>
        </a:defRPr>
      </a:lvl2pPr>
      <a:lvl3pPr marL="11430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仿宋" panose="02010609060101010101" pitchFamily="49" charset="-122"/>
          <a:ea typeface="仿宋" panose="02010609060101010101" pitchFamily="49" charset="-122"/>
          <a:cs typeface="+mn-cs"/>
        </a:defRPr>
      </a:lvl3pPr>
      <a:lvl4pPr marL="16002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仿宋" panose="02010609060101010101" pitchFamily="49" charset="-122"/>
          <a:ea typeface="仿宋" panose="02010609060101010101" pitchFamily="49" charset="-122"/>
          <a:cs typeface="+mn-cs"/>
        </a:defRPr>
      </a:lvl4pPr>
      <a:lvl5pPr marL="20574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仿宋" panose="02010609060101010101" pitchFamily="49" charset="-122"/>
          <a:ea typeface="仿宋" panose="020106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10" name="任意多边形: 形状 9"/>
          <p:cNvSpPr/>
          <p:nvPr userDrawn="1"/>
        </p:nvSpPr>
        <p:spPr>
          <a:xfrm>
            <a:off x="4205586" y="142210"/>
            <a:ext cx="1669449" cy="840868"/>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rtl="0" hangingPunct="1">
              <a:lnSpc>
                <a:spcPct val="100000"/>
              </a:lnSpc>
              <a:spcBef>
                <a:spcPct val="0"/>
              </a:spcBef>
              <a:spcAft>
                <a:spcPct val="0"/>
              </a:spcAft>
              <a:buNone/>
            </a:pPr>
            <a:endParaRPr lang="en-US" sz="1800" b="0" i="0" u="none" strike="noStrike" kern="1200" cap="none">
              <a:ln>
                <a:noFill/>
              </a:ln>
              <a:latin typeface="Source Sans Pro" panose="020b0503030403020204" pitchFamily="34"/>
              <a:ea typeface="新宋体" panose="02010609030101010101" pitchFamily="2" charset="-122"/>
              <a:cs typeface="Tahoma" panose="020b0604030504040204" pitchFamily="2"/>
            </a:endParaRPr>
          </a:p>
        </p:txBody>
      </p:sp>
      <p:sp>
        <p:nvSpPr>
          <p:cNvPr id="4" name="日期占位符 3"/>
          <p:cNvSpPr>
            <a:spLocks noGrp="1"/>
          </p:cNvSpPr>
          <p:nvPr>
            <p:ph type="dt" sz="half" idx="2"/>
          </p:nvPr>
        </p:nvSpPr>
        <p:spPr>
          <a:xfrm>
            <a:off x="693738" y="5256213"/>
            <a:ext cx="2266950" cy="3016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B79C48-5E8F-406D-8B43-A1DC3A93EEC0}" type="datetimeFigureOut">
              <a:rPr lang="zh-CN" altLang="en-US" smtClean="0"/>
              <a:t/>
            </a:fld>
            <a:endParaRPr lang="zh-CN" altLang="en-US"/>
          </a:p>
        </p:txBody>
      </p:sp>
      <p:sp>
        <p:nvSpPr>
          <p:cNvPr id="5" name="页脚占位符 4"/>
          <p:cNvSpPr>
            <a:spLocks noGrp="1"/>
          </p:cNvSpPr>
          <p:nvPr>
            <p:ph type="ftr" sz="quarter" idx="3"/>
          </p:nvPr>
        </p:nvSpPr>
        <p:spPr>
          <a:xfrm>
            <a:off x="3338513" y="5256213"/>
            <a:ext cx="3403600" cy="3016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7119938" y="5256213"/>
            <a:ext cx="2266950" cy="3016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3B4C4B-51BE-4C00-8A6B-5CB70D54E717}" type="slidenum">
              <a:rPr lang="zh-CN" altLang="en-US" smtClean="0"/>
              <a:t/>
            </a:fld>
            <a:endParaRPr lang="zh-CN" altLang="en-US"/>
          </a:p>
        </p:txBody>
      </p:sp>
      <p:sp>
        <p:nvSpPr>
          <p:cNvPr id="12" name="文本框 11"/>
          <p:cNvSpPr txBox="1"/>
          <p:nvPr userDrawn="1"/>
        </p:nvSpPr>
        <p:spPr>
          <a:xfrm>
            <a:off x="4453351" y="239478"/>
            <a:ext cx="1173918"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latin typeface="宋体" panose="02010600030101010101" pitchFamily="2" charset="-122"/>
                <a:ea typeface="宋体" panose="02010600030101010101" pitchFamily="2" charset="-122"/>
              </a:rPr>
              <a:t>目录</a:t>
            </a:r>
            <a:endParaRPr lang="zh-CN" altLang="en-US" sz="3600" b="1">
              <a:latin typeface="宋体" panose="02010600030101010101" pitchFamily="2" charset="-122"/>
              <a:ea typeface="宋体" panose="02010600030101010101" pitchFamily="2" charset="-122"/>
            </a:endParaRPr>
          </a:p>
        </p:txBody>
      </p:sp>
      <p:sp>
        <p:nvSpPr>
          <p:cNvPr id="14" name="文本占位符 13"/>
          <p:cNvSpPr>
            <a:spLocks noGrp="1"/>
          </p:cNvSpPr>
          <p:nvPr>
            <p:ph type="body" idx="1"/>
          </p:nvPr>
        </p:nvSpPr>
        <p:spPr>
          <a:xfrm>
            <a:off x="693738" y="1209601"/>
            <a:ext cx="8693150" cy="3758399"/>
          </a:xfrm>
          <a:prstGeom prst="rect">
            <a:avLst/>
          </a:prstGeom>
        </p:spPr>
        <p:txBody>
          <a:bodyPr vert="horz" lIns="91440" tIns="45720" rIns="91440" bIns="45720" rtlCol="0">
            <a:normAutofit/>
          </a:bodyPr>
          <a:lstStyle/>
          <a:p>
            <a:pPr lvl="0"/>
            <a:r>
              <a:rPr lang="zh-CN" altLang="en-US"/>
              <a:t>单击此处编辑母版文本样式</a:t>
            </a:r>
            <a:endParaRPr lang="en-US" altLang="zh-CN"/>
          </a:p>
          <a:p>
            <a:pPr lvl="0"/>
            <a:endParaRPr lang="en-US" altLang="zh-CN"/>
          </a:p>
          <a:p>
            <a:pPr lvl="0"/>
            <a:endParaRPr lang="en-US" altLang="zh-CN"/>
          </a:p>
          <a:p>
            <a:pPr lvl="0"/>
            <a:endParaRPr lang="en-US" altLang="zh-CN"/>
          </a:p>
          <a:p>
            <a:pPr lvl="0"/>
            <a:endParaRPr lang="en-US" altLang="zh-CN"/>
          </a:p>
          <a:p>
            <a:pPr lvl="0"/>
            <a:endParaRPr lang="zh-CN" altLang="en-US"/>
          </a:p>
        </p:txBody>
      </p:sp>
    </p:spTree>
  </p:cSld>
  <p:clrMap bg1="lt1" tx1="dk1" bg2="lt2" tx2="dk2" accent1="accent1" accent2="accent2" accent3="accent3" accent4="accent4" accent5="accent5" accent6="accent6" hlink="hlink" folHlink="folHlink"/>
  <p:sldLayoutIdLst>
    <p:sldLayoutId id="2147483664" r:id="rId1"/>
  </p:sldLayoutIdLst>
  <p:transition/>
  <p:timing/>
  <p:txStyles>
    <p:titleStyle>
      <a:lvl1pPr algn="l" defTabSz="914400" rtl="0" eaLnBrk="1" latinLnBrk="0" hangingPunct="1">
        <a:lnSpc>
          <a:spcPct val="90000"/>
        </a:lnSpc>
        <a:spcBef>
          <a:spcPct val="0"/>
        </a:spcBef>
        <a:buNone/>
        <a:defRPr sz="4000" kern="1200">
          <a:solidFill>
            <a:schemeClr val="tx1"/>
          </a:solidFill>
          <a:latin typeface="黑体" panose="02010609060101010101" pitchFamily="49" charset="-122"/>
          <a:ea typeface="黑体" panose="02010609060101010101" pitchFamily="49"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400" kern="1200">
          <a:solidFill>
            <a:schemeClr val="tx1"/>
          </a:solidFill>
          <a:latin typeface="黑体" panose="02010609060101010101" pitchFamily="49" charset="-122"/>
          <a:ea typeface="黑体" panose="02010609060101010101" pitchFamily="49" charset="-122"/>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任意多边形: 形状 1"/>
          <p:cNvSpPr/>
          <p:nvPr/>
        </p:nvSpPr>
        <p:spPr>
          <a:xfrm>
            <a:off x="0" y="94510"/>
            <a:ext cx="9540000" cy="720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anose="020b0503030403020204" pitchFamily="34"/>
              <a:ea typeface="新宋体" panose="02010609030101010101" pitchFamily="2" charset="-122"/>
              <a:cs typeface="Tahoma" panose="020b0604030504040204" pitchFamily="2"/>
            </a:endParaRPr>
          </a:p>
        </p:txBody>
      </p:sp>
      <p:sp>
        <p:nvSpPr>
          <p:cNvPr id="3" name="任意多边形: 形状 2"/>
          <p:cNvSpPr/>
          <p:nvPr/>
        </p:nvSpPr>
        <p:spPr>
          <a:xfrm>
            <a:off x="7560000" y="5130000"/>
            <a:ext cx="252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anose="020b0503030403020204" pitchFamily="34"/>
              <a:ea typeface="新宋体" panose="02010609030101010101" pitchFamily="2" charset="-122"/>
              <a:cs typeface="Tahoma" panose="020b0604030504040204" pitchFamily="2"/>
            </a:endParaRPr>
          </a:p>
        </p:txBody>
      </p:sp>
      <p:sp>
        <p:nvSpPr>
          <p:cNvPr id="4" name="任意多边形: 形状 3"/>
          <p:cNvSpPr/>
          <p:nvPr/>
        </p:nvSpPr>
        <p:spPr>
          <a:xfrm>
            <a:off x="900000" y="5130000"/>
            <a:ext cx="648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B2B2B2"/>
          </a:solidFill>
          <a:ln w="0">
            <a:solidFill>
              <a:srgbClr val="808080"/>
            </a:solid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anose="020b0503030403020204" pitchFamily="34"/>
              <a:ea typeface="新宋体" panose="02010609030101010101" pitchFamily="2" charset="-122"/>
              <a:cs typeface="Tahoma" panose="020b0604030504040204" pitchFamily="2"/>
            </a:endParaRPr>
          </a:p>
        </p:txBody>
      </p:sp>
      <p:sp>
        <p:nvSpPr>
          <p:cNvPr id="5" name="任意多边形: 形状 4"/>
          <p:cNvSpPr/>
          <p:nvPr/>
        </p:nvSpPr>
        <p:spPr>
          <a:xfrm>
            <a:off x="180000" y="5130000"/>
            <a:ext cx="54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lIns="0" tIns="0" rIns="0" bIns="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rtl="0" hangingPunct="0">
              <a:buNone/>
            </a:pPr>
            <a:endParaRPr lang="en-US" sz="1800" b="1" kern="1200">
              <a:solidFill>
                <a:srgbClr val="FFFFFF"/>
              </a:solidFill>
              <a:latin typeface="Source Sans Pro Black" panose="020b0803030403020204" pitchFamily="34"/>
              <a:ea typeface="新宋体" panose="02010609030101010101" pitchFamily="2" charset="-122"/>
              <a:cs typeface="Tahoma" panose="020b0604030504040204" pitchFamily="2"/>
            </a:endParaRPr>
          </a:p>
        </p:txBody>
      </p:sp>
      <p:sp>
        <p:nvSpPr>
          <p:cNvPr id="6" name="标题占位符 5"/>
          <p:cNvSpPr txBox="1">
            <a:spLocks noGrp="1"/>
          </p:cNvSpPr>
          <p:nvPr>
            <p:ph type="title"/>
          </p:nvPr>
        </p:nvSpPr>
        <p:spPr>
          <a:xfrm>
            <a:off x="0" y="94509"/>
            <a:ext cx="9540000" cy="720000"/>
          </a:xfrm>
          <a:prstGeom prst="rect">
            <a:avLst/>
          </a:prstGeom>
          <a:noFill/>
          <a:ln>
            <a:noFill/>
          </a:ln>
        </p:spPr>
        <p:txBody>
          <a:bodyPr wrap="square" lIns="0" tIns="0" rIns="0" bIns="0" anchor="b" anchorCtr="0">
            <a:noAutofit/>
          </a:bodyPr>
          <a:lstStyle/>
          <a:p>
            <a:endParaRPr lang="en-US" altLang="zh-CN"/>
          </a:p>
        </p:txBody>
      </p:sp>
      <p:sp>
        <p:nvSpPr>
          <p:cNvPr id="7" name="文本占位符 6"/>
          <p:cNvSpPr txBox="1">
            <a:spLocks noGrp="1"/>
          </p:cNvSpPr>
          <p:nvPr>
            <p:ph type="body" idx="1"/>
          </p:nvPr>
        </p:nvSpPr>
        <p:spPr>
          <a:xfrm>
            <a:off x="360000" y="863745"/>
            <a:ext cx="9180000" cy="4217020"/>
          </a:xfrm>
          <a:prstGeom prst="rect">
            <a:avLst/>
          </a:prstGeom>
          <a:noFill/>
          <a:ln>
            <a:noFill/>
          </a:ln>
        </p:spPr>
        <p:txBody>
          <a:bodyPr lIns="0" tIns="0" rIns="0" bIns="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ltLang="zh-CN"/>
          </a:p>
        </p:txBody>
      </p:sp>
      <p:sp>
        <p:nvSpPr>
          <p:cNvPr id="8" name="任意多边形: 形状 7"/>
          <p:cNvSpPr/>
          <p:nvPr/>
        </p:nvSpPr>
        <p:spPr>
          <a:xfrm>
            <a:off x="180000" y="5130000"/>
            <a:ext cx="54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anose="020b0503030403020204" pitchFamily="34"/>
              <a:ea typeface="新宋体" panose="02010609030101010101" pitchFamily="2" charset="-122"/>
              <a:cs typeface="Tahoma" panose="020b0604030504040204" pitchFamily="2"/>
            </a:endParaRPr>
          </a:p>
        </p:txBody>
      </p:sp>
      <p:sp>
        <p:nvSpPr>
          <p:cNvPr id="9" name="灯片编号占位符 8"/>
          <p:cNvSpPr txBox="1">
            <a:spLocks noGrp="1"/>
          </p:cNvSpPr>
          <p:nvPr>
            <p:ph type="sldNum" sz="quarter" idx="4"/>
          </p:nvPr>
        </p:nvSpPr>
        <p:spPr>
          <a:xfrm>
            <a:off x="-180000" y="5130000"/>
            <a:ext cx="126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FFFFFF"/>
                </a:solidFill>
                <a:latin typeface="Source Sans Pro Black" panose="020b0803030403020204"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5DE8DFDB-B5B6-4F90-9BCB-54075DC7E550}" type="slidenum">
              <a:rPr/>
              <a:t/>
            </a:fld>
            <a:endParaRPr lang="en-US"/>
          </a:p>
        </p:txBody>
      </p:sp>
      <p:sp>
        <p:nvSpPr>
          <p:cNvPr id="10" name="页脚占位符 9"/>
          <p:cNvSpPr txBox="1">
            <a:spLocks noGrp="1"/>
          </p:cNvSpPr>
          <p:nvPr>
            <p:ph type="ftr" sz="quarter" idx="3"/>
          </p:nvPr>
        </p:nvSpPr>
        <p:spPr>
          <a:xfrm>
            <a:off x="900000" y="5130000"/>
            <a:ext cx="648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FFFFFF"/>
                </a:solidFill>
                <a:latin typeface="Source Sans Pro Black" panose="020b0803030403020204"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1" name="日期占位符 10"/>
          <p:cNvSpPr txBox="1">
            <a:spLocks noGrp="1"/>
          </p:cNvSpPr>
          <p:nvPr>
            <p:ph type="dt" sz="half" idx="2"/>
          </p:nvPr>
        </p:nvSpPr>
        <p:spPr>
          <a:xfrm>
            <a:off x="7560000" y="5130000"/>
            <a:ext cx="2340000" cy="391320"/>
          </a:xfrm>
          <a:prstGeom prst="rect">
            <a:avLst/>
          </a:prstGeom>
          <a:noFill/>
          <a:ln>
            <a:noFill/>
          </a:ln>
        </p:spPr>
        <p:txBody>
          <a:bodyPr vert="horz" lIns="0" tIns="0" rIns="0" bIns="0" anchor="ctr" anchorCtr="0">
            <a:noAutofit/>
          </a:bodyPr>
          <a:lstStyle>
            <a:defPPr>
              <a:defRPr lang="zh-CN"/>
            </a:defPPr>
            <a:lvl1pPr marL="0" lvl="0" algn="r" defTabSz="914400" rtl="0" eaLnBrk="1" latinLnBrk="0" hangingPunct="0">
              <a:buNone/>
              <a:defRPr lang="en-US" sz="1800" b="1" kern="1200">
                <a:solidFill>
                  <a:srgbClr val="FFFFFF"/>
                </a:solidFill>
                <a:latin typeface="Source Sans Pro Black" panose="020b0803030403020204"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Tree>
  </p:cSld>
  <p:clrMap bg1="lt1" tx1="dk1" bg2="lt2" tx2="dk2" accent1="accent1" accent2="accent2" accent3="accent3" accent4="accent4" accent5="accent5" accent6="accent6" hlink="hlink" folHlink="folHlink"/>
  <p:sldLayoutIdLst>
    <p:sldLayoutId id="2147483666" r:id="rId1"/>
    <p:sldLayoutId id="2147483667" r:id="rId2"/>
  </p:sldLayoutIdLst>
  <p:transition/>
  <p:timing/>
  <p:hf hdr="0" ftr="0" dt="0"/>
  <p:txStyles>
    <p:titleStyle>
      <a:lvl1pPr algn="l" rtl="0" hangingPunct="1">
        <a:defRPr lang="en-US" altLang="zh-CN" sz="2400" b="1" i="0" u="none" strike="noStrike" kern="1200" cap="none">
          <a:ln>
            <a:noFill/>
          </a:ln>
          <a:solidFill>
            <a:srgbClr val="FFFFFF"/>
          </a:solidFill>
          <a:latin typeface="Source Sans Pro Black" panose="020b0803030403020204" pitchFamily="34"/>
        </a:defRPr>
      </a:lvl1pPr>
    </p:titleStyle>
    <p:bodyStyle>
      <a:lvl1pPr marL="0" marR="0" indent="0" rtl="0" hangingPunct="1">
        <a:spcBef>
          <a:spcPct val="0"/>
        </a:spcBef>
        <a:spcAft>
          <a:spcPts val="855"/>
        </a:spcAft>
        <a:defRPr lang="en-US" altLang="zh-CN" sz="1950" b="1" i="0" u="none" strike="noStrike" kern="1200" cap="none">
          <a:ln>
            <a:noFill/>
          </a:ln>
          <a:solidFill>
            <a:srgbClr val="1C1C1C"/>
          </a:solidFill>
          <a:latin typeface="Source Sans Pro Semibold" panose="020b0603030403020204" pitchFamily="34"/>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9.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20.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21.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2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2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24.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25.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26.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27.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28.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29.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30.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31.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32.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33.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34.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35.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6.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024100133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第</a:t>
            </a:r>
            <a:r>
              <a:rPr lang="en-US" altLang="zh-CN"/>
              <a:t>18</a:t>
            </a:r>
            <a:r>
              <a:rPr lang="zh-CN" altLang="en-US"/>
              <a:t>章 政府单位资产的核算 (上)</a:t>
            </a:r>
            <a:endParaRPr lang="zh-CN" altLang="en-US"/>
          </a:p>
        </p:txBody>
      </p:sp>
      <p:sp>
        <p:nvSpPr>
          <p:cNvPr id="3" name="内容占位符 2"/>
          <p:cNvSpPr>
            <a:spLocks noGrp="1"/>
          </p:cNvSpPr>
          <p:nvPr>
            <p:ph idx="1"/>
          </p:nvPr>
        </p:nvSpPr>
        <p:spPr>
          <a:xfrm>
            <a:off x="1104265" y="1711325"/>
            <a:ext cx="7873365" cy="3176905"/>
          </a:xfrm>
        </p:spPr>
        <p:txBody>
          <a:bodyPr>
            <a:noAutofit/>
          </a:bodyPr>
          <a:lstStyle/>
          <a:p>
            <a:pPr marL="0" indent="0">
              <a:buNone/>
            </a:pPr>
            <a:r>
              <a:rPr>
                <a:latin typeface="黑体" panose="02010609060101010101" pitchFamily="49" charset="-122"/>
                <a:ea typeface="黑体" panose="02010609060101010101" pitchFamily="49" charset="-122"/>
                <a:cs typeface="黑体" panose="02010609060101010101" pitchFamily="49" charset="-122"/>
              </a:rPr>
              <a:t>1.掌握政府单位资产的分类 </a:t>
            </a:r>
            <a:endParaRPr>
              <a:latin typeface="黑体" panose="02010609060101010101" pitchFamily="49" charset="-122"/>
              <a:ea typeface="黑体" panose="02010609060101010101" pitchFamily="49" charset="-122"/>
              <a:cs typeface="黑体" panose="02010609060101010101" pitchFamily="49" charset="-122"/>
            </a:endParaRPr>
          </a:p>
          <a:p>
            <a:pPr marL="0" indent="0">
              <a:buNone/>
            </a:pPr>
            <a:r>
              <a:rPr>
                <a:latin typeface="黑体" panose="02010609060101010101" pitchFamily="49" charset="-122"/>
                <a:ea typeface="黑体" panose="02010609060101010101" pitchFamily="49" charset="-122"/>
                <a:cs typeface="黑体" panose="02010609060101010101" pitchFamily="49" charset="-122"/>
              </a:rPr>
              <a:t>2.掌握政府单位资产确认和计量的方法 </a:t>
            </a:r>
            <a:endParaRPr>
              <a:latin typeface="黑体" panose="02010609060101010101" pitchFamily="49" charset="-122"/>
              <a:ea typeface="黑体" panose="02010609060101010101" pitchFamily="49" charset="-122"/>
              <a:cs typeface="黑体" panose="02010609060101010101" pitchFamily="49" charset="-122"/>
            </a:endParaRPr>
          </a:p>
          <a:p>
            <a:pPr marL="0" indent="0">
              <a:buNone/>
            </a:pPr>
            <a:r>
              <a:rPr>
                <a:latin typeface="黑体" panose="02010609060101010101" pitchFamily="49" charset="-122"/>
                <a:ea typeface="黑体" panose="02010609060101010101" pitchFamily="49" charset="-122"/>
                <a:cs typeface="黑体" panose="02010609060101010101" pitchFamily="49" charset="-122"/>
              </a:rPr>
              <a:t>3.掌握政府货币资产的类型和核算方法 </a:t>
            </a:r>
            <a:endParaRPr>
              <a:latin typeface="黑体" panose="02010609060101010101" pitchFamily="49" charset="-122"/>
              <a:ea typeface="黑体" panose="02010609060101010101" pitchFamily="49" charset="-122"/>
              <a:cs typeface="黑体" panose="02010609060101010101" pitchFamily="49" charset="-122"/>
            </a:endParaRPr>
          </a:p>
          <a:p>
            <a:pPr marL="0" indent="0">
              <a:buNone/>
            </a:pPr>
            <a:r>
              <a:rPr>
                <a:latin typeface="黑体" panose="02010609060101010101" pitchFamily="49" charset="-122"/>
                <a:ea typeface="黑体" panose="02010609060101010101" pitchFamily="49" charset="-122"/>
                <a:cs typeface="黑体" panose="02010609060101010101" pitchFamily="49" charset="-122"/>
              </a:rPr>
              <a:t>4.理解政府单位各类应收和预付款项的成因和核算方法 </a:t>
            </a:r>
            <a:endParaRPr>
              <a:latin typeface="黑体" panose="02010609060101010101" pitchFamily="49" charset="-122"/>
              <a:ea typeface="黑体" panose="02010609060101010101" pitchFamily="49" charset="-122"/>
              <a:cs typeface="黑体" panose="02010609060101010101" pitchFamily="49" charset="-122"/>
            </a:endParaRPr>
          </a:p>
          <a:p>
            <a:pPr marL="0" indent="0">
              <a:buNone/>
            </a:pPr>
            <a:r>
              <a:rPr>
                <a:latin typeface="黑体" panose="02010609060101010101" pitchFamily="49" charset="-122"/>
                <a:ea typeface="黑体" panose="02010609060101010101" pitchFamily="49" charset="-122"/>
                <a:cs typeface="黑体" panose="02010609060101010101" pitchFamily="49" charset="-122"/>
              </a:rPr>
              <a:t>5.掌握政府单位各类投资资产的管理要求和核算方法</a:t>
            </a:r>
            <a:endParaRPr>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p:cNvSpPr>
            <a:spLocks noGrp="1"/>
          </p:cNvSpPr>
          <p:nvPr>
            <p:ph idx="1"/>
          </p:nvPr>
        </p:nvSpPr>
        <p:spPr>
          <a:xfrm>
            <a:off x="994410" y="1215390"/>
            <a:ext cx="8776335" cy="3366135"/>
          </a:xfrm>
        </p:spPr>
        <p:txBody>
          <a:bodyPr>
            <a:normAutofit/>
          </a:bodyPr>
          <a:lstStyle/>
          <a:p>
            <a:pPr marL="0" indent="0">
              <a:buNone/>
            </a:pPr>
            <a:r>
              <a:rPr/>
              <a:t>1</a:t>
            </a:r>
            <a:r>
              <a:rPr lang="en-US"/>
              <a:t>8</a:t>
            </a:r>
            <a:r>
              <a:rPr/>
              <a:t>.1 政府单位资产概述</a:t>
            </a:r>
            <a:endParaRPr/>
          </a:p>
          <a:p>
            <a:pPr marL="0" indent="0">
              <a:buNone/>
            </a:pPr>
            <a:r>
              <a:rPr/>
              <a:t>1</a:t>
            </a:r>
            <a:r>
              <a:rPr lang="en-US"/>
              <a:t>8</a:t>
            </a:r>
            <a:r>
              <a:rPr/>
              <a:t>.2 货币资产的核算</a:t>
            </a:r>
            <a:endParaRPr/>
          </a:p>
          <a:p>
            <a:pPr marL="0" indent="0">
              <a:buNone/>
            </a:pPr>
            <a:r>
              <a:rPr/>
              <a:t>1</a:t>
            </a:r>
            <a:r>
              <a:rPr lang="en-US"/>
              <a:t>8</a:t>
            </a:r>
            <a:r>
              <a:rPr/>
              <a:t>.3 应收和预付款项的核算</a:t>
            </a:r>
            <a:endParaRPr/>
          </a:p>
          <a:p>
            <a:pPr marL="0" indent="0">
              <a:buNone/>
            </a:pPr>
            <a:r>
              <a:rPr/>
              <a:t>1</a:t>
            </a:r>
            <a:r>
              <a:rPr lang="en-US"/>
              <a:t>8</a:t>
            </a:r>
            <a:r>
              <a:rPr/>
              <a:t>.4 投资的核算</a:t>
            </a:r>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4</a:t>
            </a:fld>
            <a:endParaRPr lang="zh-CN" altLang="en-US"/>
          </a:p>
        </p:txBody>
      </p:sp>
      <p:sp>
        <p:nvSpPr>
          <p:cNvPr id="4" name="标题 3"/>
          <p:cNvSpPr>
            <a:spLocks noGrp="1"/>
          </p:cNvSpPr>
          <p:nvPr>
            <p:ph type="title"/>
          </p:nvPr>
        </p:nvSpPr>
        <p:spPr>
          <a:xfrm>
            <a:off x="177165" y="234312"/>
            <a:ext cx="9540000" cy="405001"/>
          </a:xfrm>
        </p:spPr>
        <p:txBody>
          <a:bodyPr/>
          <a:lstStyle/>
          <a:p>
            <a:r>
              <a:rPr>
                <a:sym typeface="+mn-ea"/>
              </a:rPr>
              <a:t>􀥮􀥮􀥮􀥮􀥮􀥮􀥮􀥮􀥮􀥮􀥮􀥮􀥮􀥮􀥮17.1 政府单位资产概述</a:t>
            </a:r>
            <a:endParaRPr>
              <a:sym typeface="+mn-ea"/>
            </a:endParaRPr>
          </a:p>
        </p:txBody>
      </p:sp>
      <p:sp>
        <p:nvSpPr>
          <p:cNvPr id="2" name="文本框 1"/>
          <p:cNvSpPr txBox="1"/>
          <p:nvPr/>
        </p:nvSpPr>
        <p:spPr>
          <a:xfrm>
            <a:off x="1080135" y="1437640"/>
            <a:ext cx="4946015" cy="16300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cs typeface="黑体" panose="02010609060101010101" pitchFamily="49" charset="-122"/>
              </a:rPr>
              <a:t>1</a:t>
            </a:r>
            <a:r>
              <a:rPr lang="en-US" altLang="zh-CN" sz="2000">
                <a:latin typeface="黑体" panose="02010609060101010101" pitchFamily="49" charset="-122"/>
                <a:ea typeface="黑体" panose="02010609060101010101" pitchFamily="49" charset="-122"/>
                <a:cs typeface="黑体" panose="02010609060101010101" pitchFamily="49" charset="-122"/>
              </a:rPr>
              <a:t>8</a:t>
            </a:r>
            <a:r>
              <a:rPr lang="zh-CN" altLang="en-US" sz="2000">
                <a:latin typeface="黑体" panose="02010609060101010101" pitchFamily="49" charset="-122"/>
                <a:ea typeface="黑体" panose="02010609060101010101" pitchFamily="49" charset="-122"/>
                <a:cs typeface="黑体" panose="02010609060101010101" pitchFamily="49" charset="-122"/>
              </a:rPr>
              <a:t>.1.1 政府单位资产的内容</a:t>
            </a:r>
            <a:endParaRPr lang="zh-CN" altLang="en-US" sz="2000">
              <a:latin typeface="黑体" panose="02010609060101010101" pitchFamily="49" charset="-122"/>
              <a:ea typeface="黑体" panose="02010609060101010101" pitchFamily="49" charset="-122"/>
              <a:cs typeface="黑体" panose="02010609060101010101" pitchFamily="49" charset="-122"/>
            </a:endParaRPr>
          </a:p>
          <a:p>
            <a:endParaRPr lang="zh-CN" altLang="en-US" sz="2000">
              <a:latin typeface="黑体" panose="02010609060101010101" pitchFamily="49" charset="-122"/>
              <a:ea typeface="黑体" panose="02010609060101010101" pitchFamily="49" charset="-122"/>
              <a:cs typeface="黑体" panose="02010609060101010101" pitchFamily="49" charset="-122"/>
            </a:endParaRPr>
          </a:p>
          <a:p>
            <a:endParaRPr lang="zh-CN" altLang="en-US" sz="2000">
              <a:latin typeface="黑体" panose="02010609060101010101" pitchFamily="49" charset="-122"/>
              <a:ea typeface="黑体" panose="02010609060101010101" pitchFamily="49" charset="-122"/>
              <a:cs typeface="黑体" panose="02010609060101010101" pitchFamily="49" charset="-122"/>
            </a:endParaRPr>
          </a:p>
          <a:p>
            <a:r>
              <a:rPr lang="zh-CN" altLang="en-US" sz="2000">
                <a:latin typeface="黑体" panose="02010609060101010101" pitchFamily="49" charset="-122"/>
                <a:ea typeface="黑体" panose="02010609060101010101" pitchFamily="49" charset="-122"/>
                <a:cs typeface="黑体" panose="02010609060101010101" pitchFamily="49" charset="-122"/>
              </a:rPr>
              <a:t>1</a:t>
            </a:r>
            <a:r>
              <a:rPr lang="en-US" altLang="zh-CN" sz="2000">
                <a:latin typeface="黑体" panose="02010609060101010101" pitchFamily="49" charset="-122"/>
                <a:ea typeface="黑体" panose="02010609060101010101" pitchFamily="49" charset="-122"/>
                <a:cs typeface="黑体" panose="02010609060101010101" pitchFamily="49" charset="-122"/>
              </a:rPr>
              <a:t>8</a:t>
            </a:r>
            <a:r>
              <a:rPr lang="zh-CN" altLang="en-US" sz="2000">
                <a:latin typeface="黑体" panose="02010609060101010101" pitchFamily="49" charset="-122"/>
                <a:ea typeface="黑体" panose="02010609060101010101" pitchFamily="49" charset="-122"/>
                <a:cs typeface="黑体" panose="02010609060101010101" pitchFamily="49" charset="-122"/>
              </a:rPr>
              <a:t>.1.2 资产的确认和初始计量</a:t>
            </a:r>
            <a:endParaRPr lang="zh-CN" altLang="en-US" sz="2000">
              <a:latin typeface="黑体" panose="02010609060101010101" pitchFamily="49" charset="-122"/>
              <a:ea typeface="黑体" panose="02010609060101010101" pitchFamily="49" charset="-122"/>
              <a:cs typeface="黑体" panose="02010609060101010101" pitchFamily="49" charset="-122"/>
            </a:endParaRPr>
          </a:p>
          <a:p>
            <a:endParaRPr lang="zh-CN" altLang="en-US" sz="2000">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5</a:t>
            </a:fld>
            <a:endParaRPr lang="zh-CN" altLang="en-US"/>
          </a:p>
        </p:txBody>
      </p:sp>
      <p:sp>
        <p:nvSpPr>
          <p:cNvPr id="4" name="标题 3"/>
          <p:cNvSpPr>
            <a:spLocks noGrp="1"/>
          </p:cNvSpPr>
          <p:nvPr>
            <p:ph type="title"/>
          </p:nvPr>
        </p:nvSpPr>
        <p:spPr>
          <a:xfrm>
            <a:off x="177165" y="234312"/>
            <a:ext cx="9540000" cy="405001"/>
          </a:xfrm>
        </p:spPr>
        <p:txBody>
          <a:bodyPr/>
          <a:lstStyle/>
          <a:p>
            <a:r>
              <a:rPr lang="zh-CN" altLang="en-US">
                <a:cs typeface="黑体" panose="02010609060101010101" pitchFamily="49" charset="-122"/>
                <a:sym typeface="+mn-ea"/>
              </a:rPr>
              <a:t>1</a:t>
            </a:r>
            <a:r>
              <a:rPr lang="en-US" altLang="zh-CN">
                <a:cs typeface="黑体" panose="02010609060101010101" pitchFamily="49" charset="-122"/>
                <a:sym typeface="+mn-ea"/>
              </a:rPr>
              <a:t>8</a:t>
            </a:r>
            <a:r>
              <a:rPr lang="zh-CN" altLang="en-US">
                <a:cs typeface="黑体" panose="02010609060101010101" pitchFamily="49" charset="-122"/>
                <a:sym typeface="+mn-ea"/>
              </a:rPr>
              <a:t>.1.1 政府单位资产的内容</a:t>
            </a:r>
            <a:endParaRPr lang="zh-CN" altLang="en-US">
              <a:sym typeface="+mn-ea"/>
            </a:endParaRPr>
          </a:p>
        </p:txBody>
      </p:sp>
      <p:sp>
        <p:nvSpPr>
          <p:cNvPr id="2" name="文本框 1"/>
          <p:cNvSpPr txBox="1"/>
          <p:nvPr/>
        </p:nvSpPr>
        <p:spPr>
          <a:xfrm>
            <a:off x="760095" y="955040"/>
            <a:ext cx="786130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FF0000"/>
                </a:solidFill>
                <a:latin typeface="黑体" panose="02010609060101010101" pitchFamily="49" charset="-122"/>
                <a:ea typeface="黑体" panose="02010609060101010101" pitchFamily="49" charset="-122"/>
                <a:cs typeface="黑体" panose="02010609060101010101" pitchFamily="49" charset="-122"/>
              </a:rPr>
              <a:t>政府单位资产</a:t>
            </a:r>
            <a:r>
              <a:rPr lang="zh-CN" altLang="en-US">
                <a:latin typeface="黑体" panose="02010609060101010101" pitchFamily="49" charset="-122"/>
                <a:ea typeface="黑体" panose="02010609060101010101" pitchFamily="49" charset="-122"/>
                <a:cs typeface="黑体" panose="02010609060101010101" pitchFamily="49" charset="-122"/>
              </a:rPr>
              <a:t>是指政府单位过去的经济业务或者事项形成的、由政府单位控制的、 预期能够产生服务能力或者带来经济利益流入的经济资源。</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
        <p:nvSpPr>
          <p:cNvPr id="10" name="文本框 9"/>
          <p:cNvSpPr txBox="1"/>
          <p:nvPr/>
        </p:nvSpPr>
        <p:spPr>
          <a:xfrm>
            <a:off x="721995" y="1703705"/>
            <a:ext cx="2353945" cy="3683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tx1"/>
                </a:solidFill>
                <a:latin typeface="黑体" panose="02010609060101010101" pitchFamily="49" charset="-122"/>
                <a:ea typeface="黑体" panose="02010609060101010101" pitchFamily="49" charset="-122"/>
                <a:cs typeface="黑体" panose="02010609060101010101" pitchFamily="49" charset="-122"/>
              </a:rPr>
              <a:t>政府单位资产的分类</a:t>
            </a:r>
            <a:endParaRPr lang="zh-CN" altLang="en-US" b="1">
              <a:solidFill>
                <a:schemeClr val="tx1"/>
              </a:solidFill>
              <a:latin typeface="黑体" panose="02010609060101010101" pitchFamily="49" charset="-122"/>
              <a:ea typeface="黑体" panose="02010609060101010101" pitchFamily="49" charset="-122"/>
              <a:cs typeface="黑体" panose="02010609060101010101" pitchFamily="49" charset="-122"/>
            </a:endParaRPr>
          </a:p>
        </p:txBody>
      </p:sp>
      <p:sp>
        <p:nvSpPr>
          <p:cNvPr id="12" name="矩形 11"/>
          <p:cNvSpPr/>
          <p:nvPr/>
        </p:nvSpPr>
        <p:spPr>
          <a:xfrm>
            <a:off x="4244340" y="2195830"/>
            <a:ext cx="1710690" cy="624840"/>
          </a:xfrm>
          <a:prstGeom prst="rect">
            <a:avLst/>
          </a:prstGeom>
          <a:solidFill>
            <a:srgbClr val="16B8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400"/>
              <a:t>按照资产的变现或耗用时间划分</a:t>
            </a:r>
            <a:endParaRPr lang="zh-CN" altLang="en-US" sz="1400"/>
          </a:p>
        </p:txBody>
      </p:sp>
      <p:sp>
        <p:nvSpPr>
          <p:cNvPr id="13" name="矩形 12"/>
          <p:cNvSpPr/>
          <p:nvPr/>
        </p:nvSpPr>
        <p:spPr>
          <a:xfrm>
            <a:off x="1080135" y="2154555"/>
            <a:ext cx="1710690" cy="666115"/>
          </a:xfrm>
          <a:prstGeom prst="rect">
            <a:avLst/>
          </a:prstGeom>
          <a:solidFill>
            <a:srgbClr val="16B8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400"/>
              <a:t>按照资产是否充当支付手段划分</a:t>
            </a:r>
            <a:endParaRPr lang="zh-CN" altLang="en-US" sz="1400"/>
          </a:p>
        </p:txBody>
      </p:sp>
      <p:sp>
        <p:nvSpPr>
          <p:cNvPr id="14" name="矩形 13"/>
          <p:cNvSpPr/>
          <p:nvPr/>
        </p:nvSpPr>
        <p:spPr>
          <a:xfrm>
            <a:off x="7365365" y="2195830"/>
            <a:ext cx="1710690" cy="624840"/>
          </a:xfrm>
          <a:prstGeom prst="rect">
            <a:avLst/>
          </a:prstGeom>
          <a:solidFill>
            <a:srgbClr val="16B8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400"/>
              <a:t>按照政府单位对资产的控制形式划分</a:t>
            </a:r>
            <a:endParaRPr lang="zh-CN" altLang="en-US" sz="1400"/>
          </a:p>
        </p:txBody>
      </p:sp>
      <p:sp>
        <p:nvSpPr>
          <p:cNvPr id="57" name="矩形 56"/>
          <p:cNvSpPr/>
          <p:nvPr/>
        </p:nvSpPr>
        <p:spPr>
          <a:xfrm>
            <a:off x="721995" y="2962275"/>
            <a:ext cx="826770" cy="501650"/>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货币资产</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5" name="矩形 14"/>
          <p:cNvSpPr/>
          <p:nvPr/>
        </p:nvSpPr>
        <p:spPr>
          <a:xfrm>
            <a:off x="2252980" y="2963545"/>
            <a:ext cx="826770" cy="500380"/>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非货币资产</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6" name="矩形 15"/>
          <p:cNvSpPr/>
          <p:nvPr/>
        </p:nvSpPr>
        <p:spPr>
          <a:xfrm>
            <a:off x="544830" y="3625215"/>
            <a:ext cx="215265"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财政资金支付额度</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7" name="矩形 16"/>
          <p:cNvSpPr/>
          <p:nvPr/>
        </p:nvSpPr>
        <p:spPr>
          <a:xfrm>
            <a:off x="881380" y="3625215"/>
            <a:ext cx="198120"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现金</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8" name="矩形 17"/>
          <p:cNvSpPr/>
          <p:nvPr/>
        </p:nvSpPr>
        <p:spPr>
          <a:xfrm>
            <a:off x="1186180" y="3625215"/>
            <a:ext cx="215265"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银行存款</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9" name="矩形 18"/>
          <p:cNvSpPr/>
          <p:nvPr/>
        </p:nvSpPr>
        <p:spPr>
          <a:xfrm>
            <a:off x="1496695" y="3625215"/>
            <a:ext cx="241300"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其他货币资金</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20" name="矩形 19"/>
          <p:cNvSpPr/>
          <p:nvPr/>
        </p:nvSpPr>
        <p:spPr>
          <a:xfrm>
            <a:off x="2037715" y="3625215"/>
            <a:ext cx="215265"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应收及预付账 款</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24" name="矩形 23"/>
          <p:cNvSpPr/>
          <p:nvPr/>
        </p:nvSpPr>
        <p:spPr>
          <a:xfrm>
            <a:off x="2391410" y="3625215"/>
            <a:ext cx="215265"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各类投资</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25" name="矩形 24"/>
          <p:cNvSpPr/>
          <p:nvPr/>
        </p:nvSpPr>
        <p:spPr>
          <a:xfrm>
            <a:off x="2729230" y="3625215"/>
            <a:ext cx="215265"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存货</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26" name="矩形 25"/>
          <p:cNvSpPr/>
          <p:nvPr/>
        </p:nvSpPr>
        <p:spPr>
          <a:xfrm>
            <a:off x="3075940" y="3625215"/>
            <a:ext cx="215265"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固定资产基本建设</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27" name="矩形 26"/>
          <p:cNvSpPr/>
          <p:nvPr/>
        </p:nvSpPr>
        <p:spPr>
          <a:xfrm>
            <a:off x="3973195" y="2964180"/>
            <a:ext cx="826135" cy="501650"/>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流动资产</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28" name="矩形 27"/>
          <p:cNvSpPr/>
          <p:nvPr/>
        </p:nvSpPr>
        <p:spPr>
          <a:xfrm>
            <a:off x="5528945" y="2964180"/>
            <a:ext cx="826770" cy="50101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非流动资产</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29" name="矩形 28"/>
          <p:cNvSpPr/>
          <p:nvPr/>
        </p:nvSpPr>
        <p:spPr>
          <a:xfrm>
            <a:off x="6852920" y="2964180"/>
            <a:ext cx="826135" cy="501650"/>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政府单位占有和使用的资产</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30" name="矩形 29"/>
          <p:cNvSpPr/>
          <p:nvPr/>
        </p:nvSpPr>
        <p:spPr>
          <a:xfrm>
            <a:off x="7875905" y="2964180"/>
            <a:ext cx="825500" cy="50101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政府单位管理的公用资产</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31" name="矩形 30"/>
          <p:cNvSpPr/>
          <p:nvPr/>
        </p:nvSpPr>
        <p:spPr>
          <a:xfrm>
            <a:off x="3757930" y="3625215"/>
            <a:ext cx="215265"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货币资产</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32" name="矩形 31"/>
          <p:cNvSpPr/>
          <p:nvPr/>
        </p:nvSpPr>
        <p:spPr>
          <a:xfrm>
            <a:off x="4094480" y="3625215"/>
            <a:ext cx="198120"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短期投资</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33" name="矩形 32"/>
          <p:cNvSpPr/>
          <p:nvPr/>
        </p:nvSpPr>
        <p:spPr>
          <a:xfrm>
            <a:off x="4399280" y="3625215"/>
            <a:ext cx="215265"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应收和预付 款项</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34" name="矩形 33"/>
          <p:cNvSpPr/>
          <p:nvPr/>
        </p:nvSpPr>
        <p:spPr>
          <a:xfrm>
            <a:off x="4709795" y="3625215"/>
            <a:ext cx="167005"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各类存货</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35" name="矩形 34"/>
          <p:cNvSpPr/>
          <p:nvPr/>
        </p:nvSpPr>
        <p:spPr>
          <a:xfrm>
            <a:off x="5313680" y="3625215"/>
            <a:ext cx="215265"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固定资产</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36" name="矩形 35"/>
          <p:cNvSpPr/>
          <p:nvPr/>
        </p:nvSpPr>
        <p:spPr>
          <a:xfrm>
            <a:off x="5650230" y="3625215"/>
            <a:ext cx="198120"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在建工程</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37" name="矩形 36"/>
          <p:cNvSpPr/>
          <p:nvPr/>
        </p:nvSpPr>
        <p:spPr>
          <a:xfrm>
            <a:off x="5955030" y="3625215"/>
            <a:ext cx="215265"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无形资产</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38" name="矩形 37"/>
          <p:cNvSpPr/>
          <p:nvPr/>
        </p:nvSpPr>
        <p:spPr>
          <a:xfrm>
            <a:off x="6256020" y="3625215"/>
            <a:ext cx="241300"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长期投资</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39" name="矩形 38"/>
          <p:cNvSpPr/>
          <p:nvPr/>
        </p:nvSpPr>
        <p:spPr>
          <a:xfrm>
            <a:off x="8796020" y="2964815"/>
            <a:ext cx="826770" cy="50101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政府单位受托代理的资产</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40" name="矩形 39"/>
          <p:cNvSpPr/>
          <p:nvPr/>
        </p:nvSpPr>
        <p:spPr>
          <a:xfrm>
            <a:off x="6852920" y="3625215"/>
            <a:ext cx="198120"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办公大楼</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41" name="矩形 40"/>
          <p:cNvSpPr/>
          <p:nvPr/>
        </p:nvSpPr>
        <p:spPr>
          <a:xfrm>
            <a:off x="7167245" y="3625215"/>
            <a:ext cx="198120"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学校的教学设施</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42" name="矩形 41"/>
          <p:cNvSpPr/>
          <p:nvPr/>
        </p:nvSpPr>
        <p:spPr>
          <a:xfrm>
            <a:off x="7524115" y="3625215"/>
            <a:ext cx="215265"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医院建筑和设施</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44" name="矩形 43"/>
          <p:cNvSpPr/>
          <p:nvPr/>
        </p:nvSpPr>
        <p:spPr>
          <a:xfrm>
            <a:off x="7875905" y="3625215"/>
            <a:ext cx="215265"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公共基础设施</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45" name="矩形 44"/>
          <p:cNvSpPr/>
          <p:nvPr/>
        </p:nvSpPr>
        <p:spPr>
          <a:xfrm>
            <a:off x="8189595" y="3625215"/>
            <a:ext cx="198120"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文物文化资产</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46" name="矩形 45"/>
          <p:cNvSpPr/>
          <p:nvPr/>
        </p:nvSpPr>
        <p:spPr>
          <a:xfrm>
            <a:off x="8486140" y="3625215"/>
            <a:ext cx="215265"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保障性住房</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48" name="矩形 47"/>
          <p:cNvSpPr/>
          <p:nvPr/>
        </p:nvSpPr>
        <p:spPr>
          <a:xfrm>
            <a:off x="8956040" y="3625215"/>
            <a:ext cx="198120"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捐赠物资</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49" name="矩形 48"/>
          <p:cNvSpPr/>
          <p:nvPr/>
        </p:nvSpPr>
        <p:spPr>
          <a:xfrm>
            <a:off x="9308465" y="3625215"/>
            <a:ext cx="198120" cy="1285875"/>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罚没的物资</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cxnSp>
        <p:nvCxnSpPr>
          <p:cNvPr id="50" name="直接连接符 49"/>
          <p:cNvCxnSpPr>
            <a:stCxn id="16" idx="0"/>
            <a:endCxn id="57" idx="2"/>
          </p:cNvCxnSpPr>
          <p:nvPr/>
        </p:nvCxnSpPr>
        <p:spPr>
          <a:xfrm flipV="1">
            <a:off x="652780" y="3463925"/>
            <a:ext cx="482600" cy="16129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直接连接符 50"/>
          <p:cNvCxnSpPr>
            <a:stCxn id="17" idx="0"/>
            <a:endCxn id="57" idx="2"/>
          </p:cNvCxnSpPr>
          <p:nvPr/>
        </p:nvCxnSpPr>
        <p:spPr>
          <a:xfrm flipV="1">
            <a:off x="980440" y="3463925"/>
            <a:ext cx="154940" cy="16129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直接连接符 51"/>
          <p:cNvCxnSpPr>
            <a:stCxn id="18" idx="0"/>
            <a:endCxn id="57" idx="2"/>
          </p:cNvCxnSpPr>
          <p:nvPr/>
        </p:nvCxnSpPr>
        <p:spPr>
          <a:xfrm flipH="1" flipV="1">
            <a:off x="1135380" y="3463925"/>
            <a:ext cx="158750" cy="16129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直接连接符 52"/>
          <p:cNvCxnSpPr>
            <a:stCxn id="57" idx="2"/>
            <a:endCxn id="19" idx="0"/>
          </p:cNvCxnSpPr>
          <p:nvPr/>
        </p:nvCxnSpPr>
        <p:spPr>
          <a:xfrm>
            <a:off x="1135380" y="3463925"/>
            <a:ext cx="481965" cy="161290"/>
          </a:xfrm>
          <a:prstGeom prst="line">
            <a:avLst/>
          </a:prstGeom>
        </p:spPr>
        <p:style>
          <a:lnRef idx="1">
            <a:schemeClr val="accent1"/>
          </a:lnRef>
          <a:fillRef idx="0">
            <a:schemeClr val="accent1"/>
          </a:fillRef>
          <a:effectRef idx="0">
            <a:schemeClr val="accent1"/>
          </a:effectRef>
          <a:fontRef idx="minor">
            <a:schemeClr val="tx1"/>
          </a:fontRef>
        </p:style>
      </p:cxnSp>
      <p:cxnSp>
        <p:nvCxnSpPr>
          <p:cNvPr id="54" name="直接连接符 53"/>
          <p:cNvCxnSpPr>
            <a:stCxn id="20" idx="0"/>
            <a:endCxn id="15" idx="2"/>
          </p:cNvCxnSpPr>
          <p:nvPr/>
        </p:nvCxnSpPr>
        <p:spPr>
          <a:xfrm flipV="1">
            <a:off x="2145665" y="3463925"/>
            <a:ext cx="520700" cy="161290"/>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直接连接符 54"/>
          <p:cNvCxnSpPr>
            <a:stCxn id="15" idx="2"/>
            <a:endCxn id="24" idx="0"/>
          </p:cNvCxnSpPr>
          <p:nvPr/>
        </p:nvCxnSpPr>
        <p:spPr>
          <a:xfrm flipH="1">
            <a:off x="2499360" y="3463925"/>
            <a:ext cx="167005" cy="16129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直接连接符 55"/>
          <p:cNvCxnSpPr>
            <a:stCxn id="15" idx="2"/>
            <a:endCxn id="25" idx="0"/>
          </p:cNvCxnSpPr>
          <p:nvPr/>
        </p:nvCxnSpPr>
        <p:spPr>
          <a:xfrm>
            <a:off x="2666365" y="3463925"/>
            <a:ext cx="170815" cy="161290"/>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直接连接符 57"/>
          <p:cNvCxnSpPr>
            <a:stCxn id="15" idx="2"/>
            <a:endCxn id="26" idx="0"/>
          </p:cNvCxnSpPr>
          <p:nvPr/>
        </p:nvCxnSpPr>
        <p:spPr>
          <a:xfrm>
            <a:off x="2666365" y="3463925"/>
            <a:ext cx="517525" cy="16129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直接连接符 58"/>
          <p:cNvCxnSpPr>
            <a:stCxn id="27" idx="2"/>
            <a:endCxn id="31" idx="0"/>
          </p:cNvCxnSpPr>
          <p:nvPr/>
        </p:nvCxnSpPr>
        <p:spPr>
          <a:xfrm flipH="1">
            <a:off x="3865880" y="3465830"/>
            <a:ext cx="520700" cy="159385"/>
          </a:xfrm>
          <a:prstGeom prst="line">
            <a:avLst/>
          </a:prstGeom>
        </p:spPr>
        <p:style>
          <a:lnRef idx="1">
            <a:schemeClr val="accent1"/>
          </a:lnRef>
          <a:fillRef idx="0">
            <a:schemeClr val="accent1"/>
          </a:fillRef>
          <a:effectRef idx="0">
            <a:schemeClr val="accent1"/>
          </a:effectRef>
          <a:fontRef idx="minor">
            <a:schemeClr val="tx1"/>
          </a:fontRef>
        </p:style>
      </p:cxnSp>
      <p:cxnSp>
        <p:nvCxnSpPr>
          <p:cNvPr id="60" name="直接连接符 59"/>
          <p:cNvCxnSpPr>
            <a:stCxn id="32" idx="0"/>
            <a:endCxn id="27" idx="2"/>
          </p:cNvCxnSpPr>
          <p:nvPr/>
        </p:nvCxnSpPr>
        <p:spPr>
          <a:xfrm flipV="1">
            <a:off x="4193540" y="3465830"/>
            <a:ext cx="193040" cy="159385"/>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直接连接符 60"/>
          <p:cNvCxnSpPr>
            <a:stCxn id="27" idx="2"/>
            <a:endCxn id="33" idx="0"/>
          </p:cNvCxnSpPr>
          <p:nvPr/>
        </p:nvCxnSpPr>
        <p:spPr>
          <a:xfrm>
            <a:off x="4386580" y="3465830"/>
            <a:ext cx="120650" cy="159385"/>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直接连接符 61"/>
          <p:cNvCxnSpPr>
            <a:stCxn id="27" idx="2"/>
            <a:endCxn id="34" idx="0"/>
          </p:cNvCxnSpPr>
          <p:nvPr/>
        </p:nvCxnSpPr>
        <p:spPr>
          <a:xfrm>
            <a:off x="4386580" y="3465830"/>
            <a:ext cx="407035" cy="159385"/>
          </a:xfrm>
          <a:prstGeom prst="line">
            <a:avLst/>
          </a:prstGeom>
        </p:spPr>
        <p:style>
          <a:lnRef idx="1">
            <a:schemeClr val="accent1"/>
          </a:lnRef>
          <a:fillRef idx="0">
            <a:schemeClr val="accent1"/>
          </a:fillRef>
          <a:effectRef idx="0">
            <a:schemeClr val="accent1"/>
          </a:effectRef>
          <a:fontRef idx="minor">
            <a:schemeClr val="tx1"/>
          </a:fontRef>
        </p:style>
      </p:cxnSp>
      <p:cxnSp>
        <p:nvCxnSpPr>
          <p:cNvPr id="63" name="直接连接符 62"/>
          <p:cNvCxnSpPr>
            <a:stCxn id="35" idx="0"/>
            <a:endCxn id="28" idx="2"/>
          </p:cNvCxnSpPr>
          <p:nvPr/>
        </p:nvCxnSpPr>
        <p:spPr>
          <a:xfrm flipV="1">
            <a:off x="5421630" y="3465195"/>
            <a:ext cx="520700" cy="160020"/>
          </a:xfrm>
          <a:prstGeom prst="line">
            <a:avLst/>
          </a:prstGeom>
        </p:spPr>
        <p:style>
          <a:lnRef idx="1">
            <a:schemeClr val="accent1"/>
          </a:lnRef>
          <a:fillRef idx="0">
            <a:schemeClr val="accent1"/>
          </a:fillRef>
          <a:effectRef idx="0">
            <a:schemeClr val="accent1"/>
          </a:effectRef>
          <a:fontRef idx="minor">
            <a:schemeClr val="tx1"/>
          </a:fontRef>
        </p:style>
      </p:cxnSp>
      <p:cxnSp>
        <p:nvCxnSpPr>
          <p:cNvPr id="64" name="直接连接符 63"/>
          <p:cNvCxnSpPr>
            <a:stCxn id="36" idx="0"/>
            <a:endCxn id="28" idx="2"/>
          </p:cNvCxnSpPr>
          <p:nvPr/>
        </p:nvCxnSpPr>
        <p:spPr>
          <a:xfrm flipV="1">
            <a:off x="5749290" y="3465195"/>
            <a:ext cx="193040" cy="16002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直接连接符 64"/>
          <p:cNvCxnSpPr>
            <a:stCxn id="37" idx="0"/>
            <a:endCxn id="28" idx="2"/>
          </p:cNvCxnSpPr>
          <p:nvPr/>
        </p:nvCxnSpPr>
        <p:spPr>
          <a:xfrm flipH="1" flipV="1">
            <a:off x="5942330" y="3465195"/>
            <a:ext cx="120650" cy="160020"/>
          </a:xfrm>
          <a:prstGeom prst="line">
            <a:avLst/>
          </a:prstGeom>
        </p:spPr>
        <p:style>
          <a:lnRef idx="1">
            <a:schemeClr val="accent1"/>
          </a:lnRef>
          <a:fillRef idx="0">
            <a:schemeClr val="accent1"/>
          </a:fillRef>
          <a:effectRef idx="0">
            <a:schemeClr val="accent1"/>
          </a:effectRef>
          <a:fontRef idx="minor">
            <a:schemeClr val="tx1"/>
          </a:fontRef>
        </p:style>
      </p:cxnSp>
      <p:cxnSp>
        <p:nvCxnSpPr>
          <p:cNvPr id="66" name="直接连接符 65"/>
          <p:cNvCxnSpPr>
            <a:stCxn id="38" idx="0"/>
            <a:endCxn id="28" idx="2"/>
          </p:cNvCxnSpPr>
          <p:nvPr/>
        </p:nvCxnSpPr>
        <p:spPr>
          <a:xfrm flipH="1" flipV="1">
            <a:off x="5942330" y="3465195"/>
            <a:ext cx="434340" cy="160020"/>
          </a:xfrm>
          <a:prstGeom prst="line">
            <a:avLst/>
          </a:prstGeom>
        </p:spPr>
        <p:style>
          <a:lnRef idx="1">
            <a:schemeClr val="accent1"/>
          </a:lnRef>
          <a:fillRef idx="0">
            <a:schemeClr val="accent1"/>
          </a:fillRef>
          <a:effectRef idx="0">
            <a:schemeClr val="accent1"/>
          </a:effectRef>
          <a:fontRef idx="minor">
            <a:schemeClr val="tx1"/>
          </a:fontRef>
        </p:style>
      </p:cxnSp>
      <p:cxnSp>
        <p:nvCxnSpPr>
          <p:cNvPr id="67" name="直接连接符 66"/>
          <p:cNvCxnSpPr>
            <a:stCxn id="40" idx="0"/>
            <a:endCxn id="29" idx="2"/>
          </p:cNvCxnSpPr>
          <p:nvPr/>
        </p:nvCxnSpPr>
        <p:spPr>
          <a:xfrm flipV="1">
            <a:off x="6951980" y="3465830"/>
            <a:ext cx="314325" cy="159385"/>
          </a:xfrm>
          <a:prstGeom prst="line">
            <a:avLst/>
          </a:prstGeom>
        </p:spPr>
        <p:style>
          <a:lnRef idx="1">
            <a:schemeClr val="accent1"/>
          </a:lnRef>
          <a:fillRef idx="0">
            <a:schemeClr val="accent1"/>
          </a:fillRef>
          <a:effectRef idx="0">
            <a:schemeClr val="accent1"/>
          </a:effectRef>
          <a:fontRef idx="minor">
            <a:schemeClr val="tx1"/>
          </a:fontRef>
        </p:style>
      </p:cxnSp>
      <p:cxnSp>
        <p:nvCxnSpPr>
          <p:cNvPr id="68" name="直接连接符 67"/>
          <p:cNvCxnSpPr>
            <a:stCxn id="29" idx="2"/>
            <a:endCxn id="41" idx="0"/>
          </p:cNvCxnSpPr>
          <p:nvPr/>
        </p:nvCxnSpPr>
        <p:spPr>
          <a:xfrm flipH="1">
            <a:off x="7266305" y="3465830"/>
            <a:ext cx="0" cy="159385"/>
          </a:xfrm>
          <a:prstGeom prst="line">
            <a:avLst/>
          </a:prstGeom>
        </p:spPr>
        <p:style>
          <a:lnRef idx="1">
            <a:schemeClr val="accent1"/>
          </a:lnRef>
          <a:fillRef idx="0">
            <a:schemeClr val="accent1"/>
          </a:fillRef>
          <a:effectRef idx="0">
            <a:schemeClr val="accent1"/>
          </a:effectRef>
          <a:fontRef idx="minor">
            <a:schemeClr val="tx1"/>
          </a:fontRef>
        </p:style>
      </p:cxnSp>
      <p:cxnSp>
        <p:nvCxnSpPr>
          <p:cNvPr id="69" name="直接连接符 68"/>
          <p:cNvCxnSpPr>
            <a:stCxn id="29" idx="2"/>
            <a:endCxn id="42" idx="0"/>
          </p:cNvCxnSpPr>
          <p:nvPr/>
        </p:nvCxnSpPr>
        <p:spPr>
          <a:xfrm>
            <a:off x="7266305" y="3465830"/>
            <a:ext cx="365760" cy="159385"/>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直接连接符 69"/>
          <p:cNvCxnSpPr>
            <a:stCxn id="44" idx="0"/>
            <a:endCxn id="30" idx="2"/>
          </p:cNvCxnSpPr>
          <p:nvPr/>
        </p:nvCxnSpPr>
        <p:spPr>
          <a:xfrm flipV="1">
            <a:off x="7983855" y="3465195"/>
            <a:ext cx="304800" cy="16002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直接连接符 70"/>
          <p:cNvCxnSpPr>
            <a:stCxn id="45" idx="0"/>
            <a:endCxn id="30" idx="2"/>
          </p:cNvCxnSpPr>
          <p:nvPr/>
        </p:nvCxnSpPr>
        <p:spPr>
          <a:xfrm flipH="1" flipV="1">
            <a:off x="8288655" y="3465195"/>
            <a:ext cx="0" cy="160020"/>
          </a:xfrm>
          <a:prstGeom prst="line">
            <a:avLst/>
          </a:prstGeom>
        </p:spPr>
        <p:style>
          <a:lnRef idx="1">
            <a:schemeClr val="accent1"/>
          </a:lnRef>
          <a:fillRef idx="0">
            <a:schemeClr val="accent1"/>
          </a:fillRef>
          <a:effectRef idx="0">
            <a:schemeClr val="accent1"/>
          </a:effectRef>
          <a:fontRef idx="minor">
            <a:schemeClr val="tx1"/>
          </a:fontRef>
        </p:style>
      </p:cxnSp>
      <p:cxnSp>
        <p:nvCxnSpPr>
          <p:cNvPr id="72" name="直接连接符 71"/>
          <p:cNvCxnSpPr>
            <a:stCxn id="46" idx="0"/>
            <a:endCxn id="30" idx="2"/>
          </p:cNvCxnSpPr>
          <p:nvPr/>
        </p:nvCxnSpPr>
        <p:spPr>
          <a:xfrm flipH="1" flipV="1">
            <a:off x="8288655" y="3465195"/>
            <a:ext cx="305435" cy="16002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直接连接符 72"/>
          <p:cNvCxnSpPr>
            <a:stCxn id="48" idx="0"/>
            <a:endCxn id="39" idx="2"/>
          </p:cNvCxnSpPr>
          <p:nvPr/>
        </p:nvCxnSpPr>
        <p:spPr>
          <a:xfrm flipV="1">
            <a:off x="9055100" y="3465830"/>
            <a:ext cx="154305" cy="159385"/>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直接连接符 73"/>
          <p:cNvCxnSpPr>
            <a:stCxn id="49" idx="0"/>
            <a:endCxn id="39" idx="2"/>
          </p:cNvCxnSpPr>
          <p:nvPr/>
        </p:nvCxnSpPr>
        <p:spPr>
          <a:xfrm flipH="1" flipV="1">
            <a:off x="9209405" y="3465830"/>
            <a:ext cx="198120" cy="159385"/>
          </a:xfrm>
          <a:prstGeom prst="line">
            <a:avLst/>
          </a:prstGeom>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nvCxnSpPr>
        <p:spPr>
          <a:xfrm flipH="1" flipV="1">
            <a:off x="3554730" y="2195830"/>
            <a:ext cx="2540" cy="2716530"/>
          </a:xfrm>
          <a:prstGeom prst="line">
            <a:avLst/>
          </a:prstGeom>
          <a:ln w="12700" cmpd="sng">
            <a:solidFill>
              <a:schemeClr val="accent1">
                <a:shade val="50000"/>
              </a:schemeClr>
            </a:solidFill>
            <a:prstDash val="sysDash"/>
          </a:ln>
        </p:spPr>
        <p:style>
          <a:lnRef idx="1">
            <a:schemeClr val="accent1"/>
          </a:lnRef>
          <a:fillRef idx="0">
            <a:schemeClr val="accent1"/>
          </a:fillRef>
          <a:effectRef idx="0">
            <a:schemeClr val="accent1"/>
          </a:effectRef>
          <a:fontRef idx="minor">
            <a:schemeClr val="tx1"/>
          </a:fontRef>
        </p:style>
      </p:cxnSp>
      <p:cxnSp>
        <p:nvCxnSpPr>
          <p:cNvPr id="76" name="直接连接符 75"/>
          <p:cNvCxnSpPr/>
          <p:nvPr/>
        </p:nvCxnSpPr>
        <p:spPr>
          <a:xfrm flipH="1" flipV="1">
            <a:off x="6682105" y="2237105"/>
            <a:ext cx="2540" cy="2716530"/>
          </a:xfrm>
          <a:prstGeom prst="line">
            <a:avLst/>
          </a:prstGeom>
          <a:ln w="12700" cmpd="sng">
            <a:solidFill>
              <a:schemeClr val="accent1">
                <a:shade val="50000"/>
              </a:schemeClr>
            </a:solidFill>
            <a:prstDash val="sysDash"/>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6</a:t>
            </a:fld>
            <a:endParaRPr lang="zh-CN" altLang="en-US"/>
          </a:p>
        </p:txBody>
      </p:sp>
      <p:sp>
        <p:nvSpPr>
          <p:cNvPr id="4" name="标题 3"/>
          <p:cNvSpPr>
            <a:spLocks noGrp="1"/>
          </p:cNvSpPr>
          <p:nvPr>
            <p:ph type="title"/>
          </p:nvPr>
        </p:nvSpPr>
        <p:spPr>
          <a:xfrm>
            <a:off x="177165" y="234312"/>
            <a:ext cx="9540000" cy="405001"/>
          </a:xfrm>
        </p:spPr>
        <p:txBody>
          <a:bodyPr/>
          <a:lstStyle/>
          <a:p>
            <a:r>
              <a:rPr lang="zh-CN" altLang="en-US">
                <a:cs typeface="黑体" panose="02010609060101010101" pitchFamily="49" charset="-122"/>
                <a:sym typeface="+mn-ea"/>
              </a:rPr>
              <a:t>1</a:t>
            </a:r>
            <a:r>
              <a:rPr lang="en-US" altLang="zh-CN">
                <a:cs typeface="黑体" panose="02010609060101010101" pitchFamily="49" charset="-122"/>
                <a:sym typeface="+mn-ea"/>
              </a:rPr>
              <a:t>8</a:t>
            </a:r>
            <a:r>
              <a:rPr lang="zh-CN" altLang="en-US">
                <a:cs typeface="黑体" panose="02010609060101010101" pitchFamily="49" charset="-122"/>
                <a:sym typeface="+mn-ea"/>
              </a:rPr>
              <a:t>.1.2 资产的确认和初始计量</a:t>
            </a:r>
            <a:endParaRPr lang="zh-CN" altLang="en-US">
              <a:sym typeface="+mn-ea"/>
            </a:endParaRPr>
          </a:p>
        </p:txBody>
      </p:sp>
      <p:sp>
        <p:nvSpPr>
          <p:cNvPr id="2" name="文本框 1"/>
          <p:cNvSpPr txBox="1"/>
          <p:nvPr/>
        </p:nvSpPr>
        <p:spPr>
          <a:xfrm>
            <a:off x="2590165" y="1002030"/>
            <a:ext cx="6718935" cy="645160"/>
          </a:xfrm>
          <a:prstGeom prst="rect">
            <a:avLst/>
          </a:prstGeom>
          <a:noFill/>
          <a:ln>
            <a:solidFill>
              <a:schemeClr val="accent1"/>
            </a:solidFill>
            <a:prstDash val="lgDashDot"/>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黑体" panose="02010609060101010101" pitchFamily="49" charset="-122"/>
                <a:ea typeface="黑体" panose="02010609060101010101" pitchFamily="49" charset="-122"/>
                <a:cs typeface="黑体" panose="02010609060101010101" pitchFamily="49" charset="-122"/>
              </a:rPr>
              <a:t>政府单位的资产应该在取得相关权利或满足使用条件时进行确认。购入的未通过合格验收、尚不能使用的设备等,不能确认为资产</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
        <p:nvSpPr>
          <p:cNvPr id="5" name="文本框 4"/>
          <p:cNvSpPr txBox="1"/>
          <p:nvPr/>
        </p:nvSpPr>
        <p:spPr>
          <a:xfrm>
            <a:off x="683260" y="2147570"/>
            <a:ext cx="1386840" cy="3683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b="1">
                <a:latin typeface="黑体" panose="02010609060101010101" pitchFamily="49" charset="-122"/>
                <a:ea typeface="黑体" panose="02010609060101010101" pitchFamily="49" charset="-122"/>
                <a:cs typeface="黑体" panose="02010609060101010101" pitchFamily="49" charset="-122"/>
              </a:rPr>
              <a:t>初始计量</a:t>
            </a:r>
            <a:endParaRPr lang="zh-CN" altLang="en-US" b="1">
              <a:latin typeface="黑体" panose="02010609060101010101" pitchFamily="49" charset="-122"/>
              <a:ea typeface="黑体" panose="02010609060101010101" pitchFamily="49" charset="-122"/>
              <a:cs typeface="黑体" panose="02010609060101010101" pitchFamily="49" charset="-122"/>
            </a:endParaRPr>
          </a:p>
        </p:txBody>
      </p:sp>
      <p:sp>
        <p:nvSpPr>
          <p:cNvPr id="6" name="文本框 5"/>
          <p:cNvSpPr txBox="1"/>
          <p:nvPr/>
        </p:nvSpPr>
        <p:spPr>
          <a:xfrm>
            <a:off x="683260" y="1139825"/>
            <a:ext cx="1494790" cy="3683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b="1">
                <a:latin typeface="黑体" panose="02010609060101010101" pitchFamily="49" charset="-122"/>
                <a:ea typeface="黑体" panose="02010609060101010101" pitchFamily="49" charset="-122"/>
                <a:cs typeface="黑体" panose="02010609060101010101" pitchFamily="49" charset="-122"/>
              </a:rPr>
              <a:t>资产的确认</a:t>
            </a:r>
            <a:endParaRPr lang="zh-CN" altLang="en-US" b="1">
              <a:latin typeface="黑体" panose="02010609060101010101" pitchFamily="49" charset="-122"/>
              <a:ea typeface="黑体" panose="02010609060101010101" pitchFamily="49" charset="-122"/>
              <a:cs typeface="黑体" panose="02010609060101010101" pitchFamily="49" charset="-122"/>
            </a:endParaRPr>
          </a:p>
        </p:txBody>
      </p:sp>
      <p:sp>
        <p:nvSpPr>
          <p:cNvPr id="8" name="文本框 7"/>
          <p:cNvSpPr txBox="1"/>
          <p:nvPr/>
        </p:nvSpPr>
        <p:spPr>
          <a:xfrm>
            <a:off x="2765425" y="2009140"/>
            <a:ext cx="2717800" cy="645160"/>
          </a:xfrm>
          <a:prstGeom prst="rect">
            <a:avLst/>
          </a:prstGeom>
          <a:noFill/>
          <a:ln>
            <a:solidFill>
              <a:schemeClr val="accent1"/>
            </a:solidFill>
            <a:prstDash val="lgDashDot"/>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黑体" panose="02010609060101010101" pitchFamily="49" charset="-122"/>
                <a:ea typeface="黑体" panose="02010609060101010101" pitchFamily="49" charset="-122"/>
                <a:cs typeface="黑体" panose="02010609060101010101" pitchFamily="49" charset="-122"/>
                <a:sym typeface="+mn-ea"/>
              </a:rPr>
              <a:t>支付对价取得的,如购买、建造、交换等;</a:t>
            </a:r>
            <a:endParaRPr lang="zh-CN" altLang="en-US">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9" name="文本框 8"/>
          <p:cNvSpPr txBox="1"/>
          <p:nvPr/>
        </p:nvSpPr>
        <p:spPr>
          <a:xfrm>
            <a:off x="6362700" y="2009140"/>
            <a:ext cx="2717165" cy="645160"/>
          </a:xfrm>
          <a:prstGeom prst="rect">
            <a:avLst/>
          </a:prstGeom>
          <a:noFill/>
          <a:ln>
            <a:solidFill>
              <a:schemeClr val="accent1"/>
            </a:solidFill>
            <a:prstDash val="lgDashDot"/>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a:latin typeface="黑体" panose="02010609060101010101" pitchFamily="49" charset="-122"/>
                <a:ea typeface="黑体" panose="02010609060101010101" pitchFamily="49" charset="-122"/>
                <a:cs typeface="黑体" panose="02010609060101010101" pitchFamily="49" charset="-122"/>
                <a:sym typeface="+mn-ea"/>
              </a:rPr>
              <a:t>没有支付对价取得的,如无偿 调入、接受捐赠等</a:t>
            </a:r>
            <a:endParaRPr lang="zh-CN" altLang="en-US">
              <a:latin typeface="黑体" panose="02010609060101010101" pitchFamily="49" charset="-122"/>
              <a:ea typeface="黑体" panose="02010609060101010101" pitchFamily="49" charset="-122"/>
              <a:cs typeface="黑体" panose="02010609060101010101" pitchFamily="49" charset="-122"/>
              <a:sym typeface="+mn-ea"/>
            </a:endParaRPr>
          </a:p>
        </p:txBody>
      </p:sp>
      <p:grpSp>
        <p:nvGrpSpPr>
          <p:cNvPr id="16" name="组合 15"/>
          <p:cNvGrpSpPr/>
          <p:nvPr/>
        </p:nvGrpSpPr>
        <p:grpSpPr>
          <a:xfrm>
            <a:off x="2748280" y="3663315"/>
            <a:ext cx="6454775" cy="1198245"/>
            <a:chOff x="4355" y="5134"/>
            <a:chExt cx="10165" cy="1887"/>
          </a:xfrm>
        </p:grpSpPr>
        <p:sp>
          <p:nvSpPr>
            <p:cNvPr id="11" name="文本框 10"/>
            <p:cNvSpPr txBox="1"/>
            <p:nvPr/>
          </p:nvSpPr>
          <p:spPr>
            <a:xfrm>
              <a:off x="4355" y="5134"/>
              <a:ext cx="4282" cy="1503"/>
            </a:xfrm>
            <a:prstGeom prst="rect">
              <a:avLst/>
            </a:prstGeom>
            <a:noFill/>
            <a:ln>
              <a:solidFill>
                <a:schemeClr val="accent1"/>
              </a:solidFill>
              <a:prstDash val="lgDashDot"/>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ctr">
                <a:buFont typeface="Arial" pitchFamily="34" charset="0"/>
                <a:buChar char="•"/>
              </a:pPr>
              <a:r>
                <a:rPr lang="zh-CN" altLang="en-US" sz="1400">
                  <a:latin typeface="黑体" panose="02010609060101010101" pitchFamily="49" charset="-122"/>
                  <a:ea typeface="黑体" panose="02010609060101010101" pitchFamily="49" charset="-122"/>
                  <a:cs typeface="黑体" panose="02010609060101010101" pitchFamily="49" charset="-122"/>
                  <a:sym typeface="+mn-ea"/>
                </a:rPr>
                <a:t>取得资产时支付的现金或者现金等价物的金额</a:t>
              </a:r>
              <a:endParaRPr lang="en-US" altLang="zh-CN" sz="1400">
                <a:latin typeface="黑体" panose="02010609060101010101" pitchFamily="49" charset="-122"/>
                <a:ea typeface="黑体" panose="02010609060101010101" pitchFamily="49" charset="-122"/>
                <a:cs typeface="黑体" panose="02010609060101010101" pitchFamily="49" charset="-122"/>
                <a:sym typeface="+mn-ea"/>
              </a:endParaRPr>
            </a:p>
            <a:p>
              <a:pPr marL="285750" indent="-285750" algn="ctr">
                <a:buFont typeface="Arial" pitchFamily="34" charset="0"/>
                <a:buChar char="•"/>
              </a:pPr>
              <a:r>
                <a:rPr lang="zh-CN" altLang="en-US" sz="1400">
                  <a:latin typeface="黑体" panose="02010609060101010101" pitchFamily="49" charset="-122"/>
                  <a:ea typeface="黑体" panose="02010609060101010101" pitchFamily="49" charset="-122"/>
                  <a:cs typeface="黑体" panose="02010609060101010101" pitchFamily="49" charset="-122"/>
                  <a:sym typeface="+mn-ea"/>
                </a:rPr>
                <a:t>所付出的非货币性资产的评估价值计量</a:t>
              </a:r>
              <a:endParaRPr lang="zh-CN" altLang="en-US" sz="1400">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2" name="文本框 11"/>
            <p:cNvSpPr txBox="1"/>
            <p:nvPr/>
          </p:nvSpPr>
          <p:spPr>
            <a:xfrm>
              <a:off x="10113" y="5179"/>
              <a:ext cx="4407" cy="1842"/>
            </a:xfrm>
            <a:prstGeom prst="rect">
              <a:avLst/>
            </a:prstGeom>
            <a:noFill/>
            <a:ln>
              <a:solidFill>
                <a:schemeClr val="accent1"/>
              </a:solidFill>
              <a:prstDash val="lgDashDot"/>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latin typeface="黑体" panose="02010609060101010101" pitchFamily="49" charset="-122"/>
                  <a:ea typeface="黑体" panose="02010609060101010101" pitchFamily="49" charset="-122"/>
                  <a:cs typeface="黑体" panose="02010609060101010101" pitchFamily="49" charset="-122"/>
                  <a:sym typeface="+mn-ea"/>
                </a:rPr>
                <a:t>以下列资产计价顺序</a:t>
              </a:r>
              <a:r>
                <a:rPr lang="zh-CN" altLang="en-US" sz="14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确定</a:t>
              </a:r>
              <a:r>
                <a:rPr lang="zh-CN" altLang="en-US" sz="1400">
                  <a:latin typeface="黑体" panose="02010609060101010101" pitchFamily="49" charset="-122"/>
                  <a:ea typeface="黑体" panose="02010609060101010101" pitchFamily="49" charset="-122"/>
                  <a:cs typeface="黑体" panose="02010609060101010101" pitchFamily="49" charset="-122"/>
                  <a:sym typeface="+mn-ea"/>
                </a:rPr>
                <a:t>：</a:t>
              </a:r>
              <a:endParaRPr lang="en-US" altLang="zh-CN" sz="1400">
                <a:latin typeface="黑体" panose="02010609060101010101" pitchFamily="49" charset="-122"/>
                <a:ea typeface="黑体" panose="02010609060101010101" pitchFamily="49" charset="-122"/>
                <a:cs typeface="黑体" panose="02010609060101010101" pitchFamily="49" charset="-122"/>
                <a:sym typeface="+mn-ea"/>
              </a:endParaRPr>
            </a:p>
            <a:p>
              <a:pPr marL="285750" indent="-285750">
                <a:buFont typeface="Arial" pitchFamily="34" charset="0"/>
                <a:buChar char="•"/>
              </a:pPr>
              <a:r>
                <a:rPr lang="zh-CN" altLang="en-US" sz="1400">
                  <a:latin typeface="黑体" panose="02010609060101010101" pitchFamily="49" charset="-122"/>
                  <a:ea typeface="黑体" panose="02010609060101010101" pitchFamily="49" charset="-122"/>
                  <a:cs typeface="黑体" panose="02010609060101010101" pitchFamily="49" charset="-122"/>
                  <a:sym typeface="+mn-ea"/>
                </a:rPr>
                <a:t>有关凭据注明的金额</a:t>
              </a:r>
              <a:endParaRPr lang="en-US" altLang="zh-CN" sz="1400">
                <a:latin typeface="黑体" panose="02010609060101010101" pitchFamily="49" charset="-122"/>
                <a:ea typeface="黑体" panose="02010609060101010101" pitchFamily="49" charset="-122"/>
                <a:cs typeface="黑体" panose="02010609060101010101" pitchFamily="49" charset="-122"/>
                <a:sym typeface="+mn-ea"/>
              </a:endParaRPr>
            </a:p>
            <a:p>
              <a:pPr marL="285750" indent="-285750">
                <a:buFont typeface="Arial" pitchFamily="34" charset="0"/>
                <a:buChar char="•"/>
              </a:pPr>
              <a:r>
                <a:rPr lang="zh-CN" altLang="en-US" sz="1400">
                  <a:latin typeface="黑体" panose="02010609060101010101" pitchFamily="49" charset="-122"/>
                  <a:ea typeface="黑体" panose="02010609060101010101" pitchFamily="49" charset="-122"/>
                  <a:cs typeface="黑体" panose="02010609060101010101" pitchFamily="49" charset="-122"/>
                  <a:sym typeface="+mn-ea"/>
                </a:rPr>
                <a:t>依法经过资产评估的评估价值</a:t>
              </a:r>
              <a:endParaRPr lang="en-US" altLang="zh-CN" sz="1400">
                <a:latin typeface="黑体" panose="02010609060101010101" pitchFamily="49" charset="-122"/>
                <a:ea typeface="黑体" panose="02010609060101010101" pitchFamily="49" charset="-122"/>
                <a:cs typeface="黑体" panose="02010609060101010101" pitchFamily="49" charset="-122"/>
                <a:sym typeface="+mn-ea"/>
              </a:endParaRPr>
            </a:p>
            <a:p>
              <a:pPr marL="285750" indent="-285750">
                <a:buFont typeface="Arial" pitchFamily="34" charset="0"/>
                <a:buChar char="•"/>
              </a:pPr>
              <a:r>
                <a:rPr lang="zh-CN" altLang="en-US" sz="1400">
                  <a:latin typeface="黑体" panose="02010609060101010101" pitchFamily="49" charset="-122"/>
                  <a:ea typeface="黑体" panose="02010609060101010101" pitchFamily="49" charset="-122"/>
                  <a:cs typeface="黑体" panose="02010609060101010101" pitchFamily="49" charset="-122"/>
                  <a:sym typeface="+mn-ea"/>
                </a:rPr>
                <a:t>同类或类似资产的市场价格,</a:t>
              </a:r>
              <a:endParaRPr lang="en-US" altLang="zh-CN" sz="1400">
                <a:latin typeface="黑体" panose="02010609060101010101" pitchFamily="49" charset="-122"/>
                <a:ea typeface="黑体" panose="02010609060101010101" pitchFamily="49" charset="-122"/>
                <a:cs typeface="黑体" panose="02010609060101010101" pitchFamily="49" charset="-122"/>
                <a:sym typeface="+mn-ea"/>
              </a:endParaRPr>
            </a:p>
            <a:p>
              <a:pPr marL="285750" indent="-285750">
                <a:buFont typeface="Arial" pitchFamily="34" charset="0"/>
                <a:buChar char="•"/>
              </a:pPr>
              <a:r>
                <a:rPr lang="zh-CN" altLang="en-US" sz="1400">
                  <a:latin typeface="黑体" panose="02010609060101010101" pitchFamily="49" charset="-122"/>
                  <a:ea typeface="黑体" panose="02010609060101010101" pitchFamily="49" charset="-122"/>
                  <a:cs typeface="黑体" panose="02010609060101010101" pitchFamily="49" charset="-122"/>
                  <a:sym typeface="+mn-ea"/>
                </a:rPr>
                <a:t>名义金额</a:t>
              </a:r>
              <a:endParaRPr lang="zh-CN" altLang="en-US" sz="1400">
                <a:latin typeface="黑体" panose="02010609060101010101" pitchFamily="49" charset="-122"/>
                <a:ea typeface="黑体" panose="02010609060101010101" pitchFamily="49" charset="-122"/>
                <a:cs typeface="黑体" panose="02010609060101010101" pitchFamily="49" charset="-122"/>
                <a:sym typeface="+mn-ea"/>
              </a:endParaRPr>
            </a:p>
          </p:txBody>
        </p:sp>
      </p:grpSp>
      <p:sp>
        <p:nvSpPr>
          <p:cNvPr id="13" name="文本框 12"/>
          <p:cNvSpPr txBox="1"/>
          <p:nvPr/>
        </p:nvSpPr>
        <p:spPr>
          <a:xfrm>
            <a:off x="683260" y="3903980"/>
            <a:ext cx="1386840" cy="3683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b="1">
                <a:latin typeface="黑体" panose="02010609060101010101" pitchFamily="49" charset="-122"/>
                <a:ea typeface="黑体" panose="02010609060101010101" pitchFamily="49" charset="-122"/>
                <a:cs typeface="黑体" panose="02010609060101010101" pitchFamily="49" charset="-122"/>
              </a:rPr>
              <a:t>计量基础</a:t>
            </a:r>
            <a:endParaRPr lang="zh-CN" altLang="en-US" b="1">
              <a:latin typeface="黑体" panose="02010609060101010101" pitchFamily="49" charset="-122"/>
              <a:ea typeface="黑体" panose="02010609060101010101" pitchFamily="49" charset="-122"/>
              <a:cs typeface="黑体" panose="02010609060101010101" pitchFamily="49" charset="-122"/>
            </a:endParaRPr>
          </a:p>
        </p:txBody>
      </p:sp>
      <p:sp>
        <p:nvSpPr>
          <p:cNvPr id="14" name="下箭头 13"/>
          <p:cNvSpPr/>
          <p:nvPr/>
        </p:nvSpPr>
        <p:spPr>
          <a:xfrm>
            <a:off x="3832860" y="3055620"/>
            <a:ext cx="847090" cy="23622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5" name="下箭头 14"/>
          <p:cNvSpPr/>
          <p:nvPr/>
        </p:nvSpPr>
        <p:spPr>
          <a:xfrm>
            <a:off x="7339965" y="3102610"/>
            <a:ext cx="847090" cy="23622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7</a:t>
            </a:fld>
            <a:endParaRPr lang="zh-CN" altLang="en-US"/>
          </a:p>
        </p:txBody>
      </p:sp>
      <p:sp>
        <p:nvSpPr>
          <p:cNvPr id="4" name="标题 3"/>
          <p:cNvSpPr>
            <a:spLocks noGrp="1"/>
          </p:cNvSpPr>
          <p:nvPr>
            <p:ph type="title"/>
          </p:nvPr>
        </p:nvSpPr>
        <p:spPr>
          <a:xfrm>
            <a:off x="177165" y="234312"/>
            <a:ext cx="9540000" cy="405001"/>
          </a:xfrm>
        </p:spPr>
        <p:txBody>
          <a:bodyPr/>
          <a:lstStyle/>
          <a:p>
            <a:r>
              <a:rPr>
                <a:sym typeface="+mn-ea"/>
              </a:rPr>
              <a:t>18.2 货币资产的核</a:t>
            </a:r>
            <a:r>
              <a:rPr lang="zh-CN" altLang="en-US">
                <a:sym typeface="+mn-ea"/>
              </a:rPr>
              <a:t>算</a:t>
            </a:r>
            <a:endParaRPr>
              <a:sym typeface="+mn-ea"/>
            </a:endParaRPr>
          </a:p>
        </p:txBody>
      </p:sp>
      <p:sp>
        <p:nvSpPr>
          <p:cNvPr id="2" name="文本框 1"/>
          <p:cNvSpPr txBox="1"/>
          <p:nvPr/>
        </p:nvSpPr>
        <p:spPr>
          <a:xfrm>
            <a:off x="756285" y="1304290"/>
            <a:ext cx="6650355" cy="16300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cs typeface="黑体" panose="02010609060101010101" pitchFamily="49" charset="-122"/>
              </a:rPr>
              <a:t>1</a:t>
            </a:r>
            <a:r>
              <a:rPr lang="en-US" altLang="zh-CN" sz="2000">
                <a:latin typeface="黑体" panose="02010609060101010101" pitchFamily="49" charset="-122"/>
                <a:ea typeface="黑体" panose="02010609060101010101" pitchFamily="49" charset="-122"/>
                <a:cs typeface="黑体" panose="02010609060101010101" pitchFamily="49" charset="-122"/>
              </a:rPr>
              <a:t>8</a:t>
            </a:r>
            <a:r>
              <a:rPr lang="zh-CN" altLang="en-US" sz="2000">
                <a:latin typeface="黑体" panose="02010609060101010101" pitchFamily="49" charset="-122"/>
                <a:ea typeface="黑体" panose="02010609060101010101" pitchFamily="49" charset="-122"/>
                <a:cs typeface="黑体" panose="02010609060101010101" pitchFamily="49" charset="-122"/>
              </a:rPr>
              <a:t>.2.1 库存现金、 银行存款和其他货币资金的核算</a:t>
            </a:r>
            <a:endParaRPr lang="zh-CN" altLang="en-US" sz="2000">
              <a:latin typeface="黑体" panose="02010609060101010101" pitchFamily="49" charset="-122"/>
              <a:ea typeface="黑体" panose="02010609060101010101" pitchFamily="49" charset="-122"/>
              <a:cs typeface="黑体" panose="02010609060101010101" pitchFamily="49" charset="-122"/>
            </a:endParaRPr>
          </a:p>
          <a:p>
            <a:endParaRPr lang="zh-CN" altLang="en-US" sz="2000">
              <a:latin typeface="黑体" panose="02010609060101010101" pitchFamily="49" charset="-122"/>
              <a:ea typeface="黑体" panose="02010609060101010101" pitchFamily="49" charset="-122"/>
              <a:cs typeface="黑体" panose="02010609060101010101" pitchFamily="49" charset="-122"/>
            </a:endParaRPr>
          </a:p>
          <a:p>
            <a:r>
              <a:rPr lang="zh-CN" altLang="en-US" sz="2000">
                <a:latin typeface="黑体" panose="02010609060101010101" pitchFamily="49" charset="-122"/>
                <a:ea typeface="黑体" panose="02010609060101010101" pitchFamily="49" charset="-122"/>
                <a:cs typeface="黑体" panose="02010609060101010101" pitchFamily="49" charset="-122"/>
              </a:rPr>
              <a:t>1</a:t>
            </a:r>
            <a:r>
              <a:rPr lang="en-US" altLang="zh-CN" sz="2000">
                <a:latin typeface="黑体" panose="02010609060101010101" pitchFamily="49" charset="-122"/>
                <a:ea typeface="黑体" panose="02010609060101010101" pitchFamily="49" charset="-122"/>
                <a:cs typeface="黑体" panose="02010609060101010101" pitchFamily="49" charset="-122"/>
              </a:rPr>
              <a:t>8</a:t>
            </a:r>
            <a:r>
              <a:rPr lang="zh-CN" altLang="en-US" sz="2000">
                <a:latin typeface="黑体" panose="02010609060101010101" pitchFamily="49" charset="-122"/>
                <a:ea typeface="黑体" panose="02010609060101010101" pitchFamily="49" charset="-122"/>
                <a:cs typeface="黑体" panose="02010609060101010101" pitchFamily="49" charset="-122"/>
              </a:rPr>
              <a:t>.2.2 零余额账户用款额度的核算</a:t>
            </a:r>
            <a:endParaRPr lang="zh-CN" altLang="en-US" sz="2000">
              <a:latin typeface="黑体" panose="02010609060101010101" pitchFamily="49" charset="-122"/>
              <a:ea typeface="黑体" panose="02010609060101010101" pitchFamily="49" charset="-122"/>
              <a:cs typeface="黑体" panose="02010609060101010101" pitchFamily="49" charset="-122"/>
            </a:endParaRPr>
          </a:p>
          <a:p>
            <a:endParaRPr lang="zh-CN" altLang="en-US" sz="2000">
              <a:latin typeface="黑体" panose="02010609060101010101" pitchFamily="49" charset="-122"/>
              <a:ea typeface="黑体" panose="02010609060101010101" pitchFamily="49" charset="-122"/>
              <a:cs typeface="黑体" panose="02010609060101010101" pitchFamily="49" charset="-122"/>
            </a:endParaRPr>
          </a:p>
          <a:p>
            <a:r>
              <a:rPr lang="zh-CN" altLang="en-US" sz="2000">
                <a:latin typeface="黑体" panose="02010609060101010101" pitchFamily="49" charset="-122"/>
                <a:ea typeface="黑体" panose="02010609060101010101" pitchFamily="49" charset="-122"/>
                <a:cs typeface="黑体" panose="02010609060101010101" pitchFamily="49" charset="-122"/>
              </a:rPr>
              <a:t>1</a:t>
            </a:r>
            <a:r>
              <a:rPr lang="en-US" altLang="zh-CN" sz="2000">
                <a:latin typeface="黑体" panose="02010609060101010101" pitchFamily="49" charset="-122"/>
                <a:ea typeface="黑体" panose="02010609060101010101" pitchFamily="49" charset="-122"/>
                <a:cs typeface="黑体" panose="02010609060101010101" pitchFamily="49" charset="-122"/>
              </a:rPr>
              <a:t>8</a:t>
            </a:r>
            <a:r>
              <a:rPr lang="zh-CN" altLang="en-US" sz="2000">
                <a:latin typeface="黑体" panose="02010609060101010101" pitchFamily="49" charset="-122"/>
                <a:ea typeface="黑体" panose="02010609060101010101" pitchFamily="49" charset="-122"/>
                <a:cs typeface="黑体" panose="02010609060101010101" pitchFamily="49" charset="-122"/>
              </a:rPr>
              <a:t>.2.3 财政应返还额度的核算</a:t>
            </a:r>
            <a:endParaRPr lang="zh-CN" altLang="en-US" sz="2000">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8</a:t>
            </a:fld>
            <a:endParaRPr lang="zh-CN" altLang="en-US"/>
          </a:p>
        </p:txBody>
      </p:sp>
      <p:sp>
        <p:nvSpPr>
          <p:cNvPr id="4" name="标题 3"/>
          <p:cNvSpPr>
            <a:spLocks noGrp="1"/>
          </p:cNvSpPr>
          <p:nvPr>
            <p:ph type="title"/>
          </p:nvPr>
        </p:nvSpPr>
        <p:spPr>
          <a:xfrm>
            <a:off x="177165" y="234312"/>
            <a:ext cx="9540000" cy="405001"/>
          </a:xfrm>
        </p:spPr>
        <p:txBody>
          <a:bodyPr/>
          <a:lstStyle/>
          <a:p>
            <a:r>
              <a:rPr lang="zh-CN" altLang="en-US">
                <a:cs typeface="黑体" panose="02010609060101010101" pitchFamily="49" charset="-122"/>
                <a:sym typeface="+mn-ea"/>
              </a:rPr>
              <a:t>1</a:t>
            </a:r>
            <a:r>
              <a:rPr lang="en-US" altLang="zh-CN">
                <a:cs typeface="黑体" panose="02010609060101010101" pitchFamily="49" charset="-122"/>
                <a:sym typeface="+mn-ea"/>
              </a:rPr>
              <a:t>8</a:t>
            </a:r>
            <a:r>
              <a:rPr lang="zh-CN" altLang="en-US">
                <a:cs typeface="黑体" panose="02010609060101010101" pitchFamily="49" charset="-122"/>
                <a:sym typeface="+mn-ea"/>
              </a:rPr>
              <a:t>.2.1 库存现金、银行存款和其他货币资金的核算</a:t>
            </a:r>
            <a:endParaRPr>
              <a:sym typeface="+mn-ea"/>
            </a:endParaRPr>
          </a:p>
        </p:txBody>
      </p:sp>
      <p:sp>
        <p:nvSpPr>
          <p:cNvPr id="2" name="文本框 1"/>
          <p:cNvSpPr txBox="1"/>
          <p:nvPr/>
        </p:nvSpPr>
        <p:spPr>
          <a:xfrm>
            <a:off x="378460" y="860425"/>
            <a:ext cx="9138285" cy="452431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黑体" panose="02010609060101010101" pitchFamily="49" charset="-122"/>
                <a:ea typeface="黑体" panose="02010609060101010101" pitchFamily="49" charset="-122"/>
                <a:cs typeface="黑体" panose="02010609060101010101" pitchFamily="49" charset="-122"/>
              </a:rPr>
              <a:t>科目设置：</a:t>
            </a:r>
            <a:endParaRPr lang="zh-CN" altLang="en-US" sz="2000">
              <a:latin typeface="黑体" panose="02010609060101010101" pitchFamily="49" charset="-122"/>
              <a:ea typeface="黑体" panose="02010609060101010101" pitchFamily="49" charset="-122"/>
              <a:cs typeface="黑体" panose="02010609060101010101" pitchFamily="49" charset="-122"/>
            </a:endParaRPr>
          </a:p>
          <a:p>
            <a:pPr marL="800100" lvl="1" indent="-342900">
              <a:buFont typeface="Arial" pitchFamily="34" charset="0"/>
              <a:buChar char="•"/>
            </a:pPr>
            <a:r>
              <a:rPr lang="zh-CN" altLang="en-US">
                <a:latin typeface="黑体" panose="02010609060101010101" pitchFamily="49" charset="-122"/>
                <a:ea typeface="黑体" panose="02010609060101010101" pitchFamily="49" charset="-122"/>
                <a:cs typeface="黑体" panose="02010609060101010101" pitchFamily="49" charset="-122"/>
              </a:rPr>
              <a:t>“</a:t>
            </a:r>
            <a:r>
              <a:rPr lang="en-US" altLang="zh-CN" err="1">
                <a:latin typeface="黑体" panose="02010609060101010101" pitchFamily="49" charset="-122"/>
                <a:ea typeface="黑体" panose="02010609060101010101" pitchFamily="49" charset="-122"/>
                <a:cs typeface="黑体" panose="02010609060101010101" pitchFamily="49" charset="-122"/>
              </a:rPr>
              <a:t>库存现金</a:t>
            </a:r>
            <a:r>
              <a:rPr lang="zh-CN" altLang="en-US">
                <a:latin typeface="黑体" panose="02010609060101010101" pitchFamily="49" charset="-122"/>
                <a:ea typeface="黑体" panose="02010609060101010101" pitchFamily="49" charset="-122"/>
                <a:cs typeface="黑体" panose="02010609060101010101" pitchFamily="49" charset="-122"/>
              </a:rPr>
              <a:t>”科目</a:t>
            </a:r>
            <a:endParaRPr lang="en-US" altLang="zh-CN">
              <a:latin typeface="黑体" panose="02010609060101010101" pitchFamily="49" charset="-122"/>
              <a:ea typeface="黑体" panose="02010609060101010101" pitchFamily="49" charset="-122"/>
              <a:cs typeface="黑体" panose="02010609060101010101" pitchFamily="49" charset="-122"/>
            </a:endParaRPr>
          </a:p>
          <a:p>
            <a:pPr marL="800100" lvl="1" indent="-342900">
              <a:buFont typeface="Arial" pitchFamily="34" charset="0"/>
              <a:buChar char="•"/>
            </a:pPr>
            <a:r>
              <a:rPr lang="zh-CN" altLang="en-US">
                <a:latin typeface="黑体" panose="02010609060101010101" pitchFamily="49" charset="-122"/>
                <a:ea typeface="黑体" panose="02010609060101010101" pitchFamily="49" charset="-122"/>
                <a:cs typeface="黑体" panose="02010609060101010101" pitchFamily="49" charset="-122"/>
              </a:rPr>
              <a:t>“银行存款”科目</a:t>
            </a:r>
            <a:endParaRPr lang="zh-CN" altLang="en-US">
              <a:latin typeface="黑体" panose="02010609060101010101" pitchFamily="49" charset="-122"/>
              <a:ea typeface="黑体" panose="02010609060101010101" pitchFamily="49" charset="-122"/>
              <a:cs typeface="黑体" panose="02010609060101010101" pitchFamily="49" charset="-122"/>
            </a:endParaRPr>
          </a:p>
          <a:p>
            <a:pPr marL="800100" lvl="1" indent="-342900">
              <a:buFont typeface="Arial" pitchFamily="34" charset="0"/>
              <a:buChar char="•"/>
            </a:pPr>
            <a:r>
              <a:rPr lang="zh-CN" altLang="en-US">
                <a:latin typeface="黑体" panose="02010609060101010101" pitchFamily="49" charset="-122"/>
                <a:ea typeface="黑体" panose="02010609060101010101" pitchFamily="49" charset="-122"/>
                <a:cs typeface="黑体" panose="02010609060101010101" pitchFamily="49" charset="-122"/>
              </a:rPr>
              <a:t>“其他货币资金”科目</a:t>
            </a:r>
            <a:endParaRPr lang="en-US" altLang="zh-CN">
              <a:latin typeface="黑体" panose="02010609060101010101" pitchFamily="49" charset="-122"/>
              <a:ea typeface="黑体" panose="02010609060101010101" pitchFamily="49" charset="-122"/>
              <a:cs typeface="黑体" panose="02010609060101010101" pitchFamily="49" charset="-122"/>
            </a:endParaRPr>
          </a:p>
          <a:p>
            <a:endParaRPr lang="zh-CN" altLang="en-US" sz="2000">
              <a:latin typeface="黑体" panose="02010609060101010101" pitchFamily="49" charset="-122"/>
              <a:ea typeface="黑体" panose="02010609060101010101" pitchFamily="49" charset="-122"/>
              <a:cs typeface="黑体" panose="02010609060101010101" pitchFamily="49" charset="-122"/>
            </a:endParaRPr>
          </a:p>
          <a:p>
            <a:r>
              <a:rPr lang="zh-CN" altLang="en-US" sz="2000">
                <a:latin typeface="黑体" panose="02010609060101010101" pitchFamily="49" charset="-122"/>
                <a:ea typeface="黑体" panose="02010609060101010101" pitchFamily="49" charset="-122"/>
                <a:cs typeface="黑体" panose="02010609060101010101" pitchFamily="49" charset="-122"/>
              </a:rPr>
              <a:t>相关业务处理：</a:t>
            </a:r>
            <a:endParaRPr lang="zh-CN" altLang="en-US" sz="2000">
              <a:latin typeface="黑体" panose="02010609060101010101" pitchFamily="49" charset="-122"/>
              <a:ea typeface="黑体" panose="02010609060101010101" pitchFamily="49" charset="-122"/>
              <a:cs typeface="黑体" panose="02010609060101010101" pitchFamily="49" charset="-122"/>
            </a:endParaRPr>
          </a:p>
          <a:p>
            <a:r>
              <a:rPr lang="en-US" altLang="zh-CN" sz="2000">
                <a:latin typeface="黑体" panose="02010609060101010101" pitchFamily="49" charset="-122"/>
                <a:ea typeface="黑体" panose="02010609060101010101" pitchFamily="49" charset="-122"/>
                <a:cs typeface="黑体" panose="02010609060101010101" pitchFamily="49" charset="-122"/>
              </a:rPr>
              <a:t>1.</a:t>
            </a:r>
            <a:r>
              <a:rPr lang="zh-CN" altLang="en-US">
                <a:latin typeface="黑体" panose="02010609060101010101" pitchFamily="49" charset="-122"/>
                <a:ea typeface="黑体" panose="02010609060101010101" pitchFamily="49" charset="-122"/>
                <a:cs typeface="黑体" panose="02010609060101010101" pitchFamily="49" charset="-122"/>
              </a:rPr>
              <a:t>政府单位增加某类货币资金时</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rPr>
              <a:t>		</a:t>
            </a:r>
            <a:r>
              <a:rPr lang="zh-CN" altLang="en-US">
                <a:latin typeface="黑体" panose="02010609060101010101" pitchFamily="49" charset="-122"/>
                <a:ea typeface="黑体" panose="02010609060101010101" pitchFamily="49" charset="-122"/>
                <a:cs typeface="黑体" panose="02010609060101010101" pitchFamily="49" charset="-122"/>
              </a:rPr>
              <a:t>借：</a:t>
            </a:r>
            <a:r>
              <a:rPr lang="zh-CN" altLang="en-US">
                <a:latin typeface="黑体" panose="02010609060101010101" pitchFamily="49" charset="-122"/>
                <a:ea typeface="黑体" panose="02010609060101010101" pitchFamily="49" charset="-122"/>
                <a:cs typeface="黑体" panose="02010609060101010101" pitchFamily="49" charset="-122"/>
                <a:sym typeface="+mn-ea"/>
              </a:rPr>
              <a:t>货币资金科目</a:t>
            </a:r>
            <a:endParaRPr lang="zh-CN" altLang="en-US">
              <a:latin typeface="黑体" panose="02010609060101010101" pitchFamily="49" charset="-122"/>
              <a:ea typeface="黑体" panose="02010609060101010101" pitchFamily="49" charset="-122"/>
              <a:cs typeface="黑体" panose="02010609060101010101" pitchFamily="49" charset="-122"/>
              <a:sym typeface="+mn-ea"/>
            </a:endParaRPr>
          </a:p>
          <a:p>
            <a:r>
              <a:rPr lang="en-US" altLang="zh-CN">
                <a:latin typeface="黑体" panose="02010609060101010101" pitchFamily="49" charset="-122"/>
                <a:ea typeface="黑体" panose="02010609060101010101" pitchFamily="49" charset="-122"/>
                <a:cs typeface="黑体" panose="02010609060101010101" pitchFamily="49" charset="-122"/>
              </a:rPr>
              <a:t>			</a:t>
            </a:r>
            <a:r>
              <a:rPr lang="zh-CN" altLang="en-US">
                <a:latin typeface="黑体" panose="02010609060101010101" pitchFamily="49" charset="-122"/>
                <a:ea typeface="黑体" panose="02010609060101010101" pitchFamily="49" charset="-122"/>
                <a:cs typeface="黑体" panose="02010609060101010101" pitchFamily="49" charset="-122"/>
              </a:rPr>
              <a:t>贷：</a:t>
            </a:r>
            <a:r>
              <a:rPr lang="zh-CN" altLang="en-US">
                <a:latin typeface="黑体" panose="02010609060101010101" pitchFamily="49" charset="-122"/>
                <a:ea typeface="黑体" panose="02010609060101010101" pitchFamily="49" charset="-122"/>
                <a:cs typeface="黑体" panose="02010609060101010101" pitchFamily="49" charset="-122"/>
                <a:sym typeface="+mn-ea"/>
              </a:rPr>
              <a:t>库存现金</a:t>
            </a:r>
            <a:r>
              <a:rPr lang="en-US" altLang="zh-CN">
                <a:latin typeface="黑体" panose="02010609060101010101" pitchFamily="49" charset="-122"/>
                <a:ea typeface="黑体" panose="02010609060101010101" pitchFamily="49" charset="-122"/>
                <a:cs typeface="黑体" panose="02010609060101010101" pitchFamily="49" charset="-122"/>
                <a:sym typeface="+mn-ea"/>
              </a:rPr>
              <a:t>\</a:t>
            </a:r>
            <a:r>
              <a:rPr lang="zh-CN" altLang="en-US">
                <a:latin typeface="黑体" panose="02010609060101010101" pitchFamily="49" charset="-122"/>
                <a:ea typeface="黑体" panose="02010609060101010101" pitchFamily="49" charset="-122"/>
                <a:cs typeface="黑体" panose="02010609060101010101" pitchFamily="49" charset="-122"/>
                <a:sym typeface="+mn-ea"/>
              </a:rPr>
              <a:t>银行存款</a:t>
            </a:r>
            <a:r>
              <a:rPr lang="en-US" altLang="zh-CN">
                <a:latin typeface="黑体" panose="02010609060101010101" pitchFamily="49" charset="-122"/>
                <a:ea typeface="黑体" panose="02010609060101010101" pitchFamily="49" charset="-122"/>
                <a:cs typeface="黑体" panose="02010609060101010101" pitchFamily="49" charset="-122"/>
                <a:sym typeface="+mn-ea"/>
              </a:rPr>
              <a:t>\</a:t>
            </a:r>
            <a:r>
              <a:rPr lang="zh-CN" altLang="en-US">
                <a:latin typeface="黑体" panose="02010609060101010101" pitchFamily="49" charset="-122"/>
                <a:ea typeface="黑体" panose="02010609060101010101" pitchFamily="49" charset="-122"/>
                <a:cs typeface="黑体" panose="02010609060101010101" pitchFamily="49" charset="-122"/>
                <a:sym typeface="+mn-ea"/>
              </a:rPr>
              <a:t>零余额账户用款额度</a:t>
            </a:r>
            <a:r>
              <a:rPr lang="en-US" altLang="zh-CN">
                <a:latin typeface="黑体" panose="02010609060101010101" pitchFamily="49" charset="-122"/>
                <a:ea typeface="黑体" panose="02010609060101010101" pitchFamily="49" charset="-122"/>
                <a:cs typeface="黑体" panose="02010609060101010101" pitchFamily="49" charset="-122"/>
                <a:sym typeface="+mn-ea"/>
              </a:rPr>
              <a:t>\</a:t>
            </a:r>
            <a:r>
              <a:rPr lang="zh-CN" altLang="en-US">
                <a:latin typeface="黑体" panose="02010609060101010101" pitchFamily="49" charset="-122"/>
                <a:ea typeface="黑体" panose="02010609060101010101" pitchFamily="49" charset="-122"/>
                <a:cs typeface="黑体" panose="02010609060101010101" pitchFamily="49" charset="-122"/>
                <a:sym typeface="+mn-ea"/>
              </a:rPr>
              <a:t>事业收入</a:t>
            </a:r>
            <a:r>
              <a:rPr lang="en-US" altLang="zh-CN">
                <a:latin typeface="黑体" panose="02010609060101010101" pitchFamily="49" charset="-122"/>
                <a:ea typeface="黑体" panose="02010609060101010101" pitchFamily="49" charset="-122"/>
                <a:cs typeface="黑体" panose="02010609060101010101" pitchFamily="49" charset="-122"/>
                <a:sym typeface="+mn-ea"/>
              </a:rPr>
              <a:t>\			    </a:t>
            </a:r>
            <a:r>
              <a:rPr lang="zh-CN" altLang="en-US">
                <a:latin typeface="黑体" panose="02010609060101010101" pitchFamily="49" charset="-122"/>
                <a:ea typeface="黑体" panose="02010609060101010101" pitchFamily="49" charset="-122"/>
                <a:cs typeface="黑体" panose="02010609060101010101" pitchFamily="49" charset="-122"/>
                <a:sym typeface="+mn-ea"/>
              </a:rPr>
              <a:t>经营收入</a:t>
            </a:r>
            <a:r>
              <a:rPr lang="en-US" altLang="zh-CN">
                <a:latin typeface="黑体" panose="02010609060101010101" pitchFamily="49" charset="-122"/>
                <a:ea typeface="黑体" panose="02010609060101010101" pitchFamily="49" charset="-122"/>
                <a:cs typeface="黑体" panose="02010609060101010101" pitchFamily="49" charset="-122"/>
                <a:sym typeface="+mn-ea"/>
              </a:rPr>
              <a:t>\</a:t>
            </a:r>
            <a:r>
              <a:rPr lang="zh-CN" altLang="en-US">
                <a:latin typeface="黑体" panose="02010609060101010101" pitchFamily="49" charset="-122"/>
                <a:ea typeface="黑体" panose="02010609060101010101" pitchFamily="49" charset="-122"/>
                <a:cs typeface="黑体" panose="02010609060101010101" pitchFamily="49" charset="-122"/>
                <a:sym typeface="+mn-ea"/>
              </a:rPr>
              <a:t>应收账款</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rPr>
              <a:t>2.</a:t>
            </a:r>
            <a:r>
              <a:rPr lang="zh-CN" altLang="en-US">
                <a:latin typeface="黑体" panose="02010609060101010101" pitchFamily="49" charset="-122"/>
                <a:ea typeface="黑体" panose="02010609060101010101" pitchFamily="49" charset="-122"/>
                <a:cs typeface="黑体" panose="02010609060101010101" pitchFamily="49" charset="-122"/>
              </a:rPr>
              <a:t>政府单位减少某类货币资金时</a:t>
            </a:r>
            <a:endParaRPr lang="en-US" altLang="zh-CN">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sym typeface="+mn-ea"/>
              </a:rPr>
              <a:t>		</a:t>
            </a:r>
            <a:r>
              <a:rPr lang="zh-CN" altLang="en-US">
                <a:latin typeface="黑体" panose="02010609060101010101" pitchFamily="49" charset="-122"/>
                <a:ea typeface="黑体" panose="02010609060101010101" pitchFamily="49" charset="-122"/>
                <a:cs typeface="黑体" panose="02010609060101010101" pitchFamily="49" charset="-122"/>
                <a:sym typeface="+mn-ea"/>
              </a:rPr>
              <a:t>借：库存资金</a:t>
            </a:r>
            <a:r>
              <a:rPr lang="en-US" altLang="zh-CN">
                <a:latin typeface="黑体" panose="02010609060101010101" pitchFamily="49" charset="-122"/>
                <a:ea typeface="黑体" panose="02010609060101010101" pitchFamily="49" charset="-122"/>
                <a:cs typeface="黑体" panose="02010609060101010101" pitchFamily="49" charset="-122"/>
                <a:sym typeface="+mn-ea"/>
              </a:rPr>
              <a:t>\</a:t>
            </a:r>
            <a:r>
              <a:rPr lang="zh-CN" altLang="en-US">
                <a:latin typeface="黑体" panose="02010609060101010101" pitchFamily="49" charset="-122"/>
                <a:ea typeface="黑体" panose="02010609060101010101" pitchFamily="49" charset="-122"/>
                <a:cs typeface="黑体" panose="02010609060101010101" pitchFamily="49" charset="-122"/>
                <a:sym typeface="+mn-ea"/>
              </a:rPr>
              <a:t>银行存款</a:t>
            </a:r>
            <a:r>
              <a:rPr lang="en-US" altLang="zh-CN">
                <a:latin typeface="黑体" panose="02010609060101010101" pitchFamily="49" charset="-122"/>
                <a:ea typeface="黑体" panose="02010609060101010101" pitchFamily="49" charset="-122"/>
                <a:cs typeface="黑体" panose="02010609060101010101" pitchFamily="49" charset="-122"/>
                <a:sym typeface="+mn-ea"/>
              </a:rPr>
              <a:t>\</a:t>
            </a:r>
            <a:r>
              <a:rPr lang="zh-CN" altLang="en-US">
                <a:latin typeface="黑体" panose="02010609060101010101" pitchFamily="49" charset="-122"/>
                <a:ea typeface="黑体" panose="02010609060101010101" pitchFamily="49" charset="-122"/>
                <a:cs typeface="黑体" panose="02010609060101010101" pitchFamily="49" charset="-122"/>
                <a:sym typeface="+mn-ea"/>
              </a:rPr>
              <a:t>零余额账户用款额度</a:t>
            </a:r>
            <a:r>
              <a:rPr lang="en-US" altLang="zh-CN">
                <a:latin typeface="黑体" panose="02010609060101010101" pitchFamily="49" charset="-122"/>
                <a:ea typeface="黑体" panose="02010609060101010101" pitchFamily="49" charset="-122"/>
                <a:cs typeface="黑体" panose="02010609060101010101" pitchFamily="49" charset="-122"/>
                <a:sym typeface="+mn-ea"/>
              </a:rPr>
              <a:t>\</a:t>
            </a:r>
            <a:r>
              <a:rPr lang="zh-CN" altLang="en-US">
                <a:latin typeface="黑体" panose="02010609060101010101" pitchFamily="49" charset="-122"/>
                <a:ea typeface="黑体" panose="02010609060101010101" pitchFamily="49" charset="-122"/>
                <a:cs typeface="黑体" panose="02010609060101010101" pitchFamily="49" charset="-122"/>
                <a:sym typeface="+mn-ea"/>
              </a:rPr>
              <a:t>事业收入</a:t>
            </a:r>
            <a:r>
              <a:rPr lang="en-US" altLang="zh-CN">
                <a:latin typeface="黑体" panose="02010609060101010101" pitchFamily="49" charset="-122"/>
                <a:ea typeface="黑体" panose="02010609060101010101" pitchFamily="49" charset="-122"/>
                <a:cs typeface="黑体" panose="02010609060101010101" pitchFamily="49" charset="-122"/>
                <a:sym typeface="+mn-ea"/>
              </a:rPr>
              <a:t>\</a:t>
            </a:r>
            <a:r>
              <a:rPr lang="zh-CN" altLang="en-US">
                <a:latin typeface="黑体" panose="02010609060101010101" pitchFamily="49" charset="-122"/>
                <a:ea typeface="黑体" panose="02010609060101010101" pitchFamily="49" charset="-122"/>
                <a:cs typeface="黑体" panose="02010609060101010101" pitchFamily="49" charset="-122"/>
                <a:sym typeface="+mn-ea"/>
              </a:rPr>
              <a:t>经营收</a:t>
            </a:r>
            <a:r>
              <a:rPr lang="en-US" altLang="zh-CN">
                <a:latin typeface="黑体" panose="02010609060101010101" pitchFamily="49" charset="-122"/>
                <a:ea typeface="黑体" panose="02010609060101010101" pitchFamily="49" charset="-122"/>
                <a:cs typeface="黑体" panose="02010609060101010101" pitchFamily="49" charset="-122"/>
                <a:sym typeface="+mn-ea"/>
              </a:rPr>
              <a:t>		    </a:t>
            </a:r>
            <a:r>
              <a:rPr lang="zh-CN" altLang="en-US">
                <a:latin typeface="黑体" panose="02010609060101010101" pitchFamily="49" charset="-122"/>
                <a:ea typeface="黑体" panose="02010609060101010101" pitchFamily="49" charset="-122"/>
                <a:cs typeface="黑体" panose="02010609060101010101" pitchFamily="49" charset="-122"/>
                <a:sym typeface="+mn-ea"/>
              </a:rPr>
              <a:t>入</a:t>
            </a:r>
            <a:r>
              <a:rPr lang="en-US" altLang="zh-CN">
                <a:latin typeface="黑体" panose="02010609060101010101" pitchFamily="49" charset="-122"/>
                <a:ea typeface="黑体" panose="02010609060101010101" pitchFamily="49" charset="-122"/>
                <a:cs typeface="黑体" panose="02010609060101010101" pitchFamily="49" charset="-122"/>
                <a:sym typeface="+mn-ea"/>
              </a:rPr>
              <a:t>\</a:t>
            </a:r>
            <a:r>
              <a:rPr lang="zh-CN" altLang="en-US">
                <a:latin typeface="黑体" panose="02010609060101010101" pitchFamily="49" charset="-122"/>
                <a:ea typeface="黑体" panose="02010609060101010101" pitchFamily="49" charset="-122"/>
                <a:cs typeface="黑体" panose="02010609060101010101" pitchFamily="49" charset="-122"/>
                <a:sym typeface="+mn-ea"/>
              </a:rPr>
              <a:t>应收账款</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sym typeface="+mn-ea"/>
              </a:rPr>
              <a:t>			</a:t>
            </a:r>
            <a:r>
              <a:rPr lang="zh-CN" altLang="en-US">
                <a:latin typeface="黑体" panose="02010609060101010101" pitchFamily="49" charset="-122"/>
                <a:ea typeface="黑体" panose="02010609060101010101" pitchFamily="49" charset="-122"/>
                <a:cs typeface="黑体" panose="02010609060101010101" pitchFamily="49" charset="-122"/>
                <a:sym typeface="+mn-ea"/>
              </a:rPr>
              <a:t>贷：货币资金科目</a:t>
            </a:r>
            <a:endParaRPr lang="zh-CN" altLang="en-US">
              <a:latin typeface="黑体" panose="02010609060101010101" pitchFamily="49" charset="-122"/>
              <a:ea typeface="黑体" panose="02010609060101010101" pitchFamily="49" charset="-122"/>
              <a:cs typeface="黑体" panose="02010609060101010101" pitchFamily="49" charset="-122"/>
            </a:endParaRPr>
          </a:p>
          <a:p>
            <a:endParaRPr lang="zh-CN" altLang="en-US" sz="2000">
              <a:latin typeface="黑体" panose="02010609060101010101" pitchFamily="49" charset="-122"/>
              <a:ea typeface="黑体" panose="02010609060101010101" pitchFamily="49" charset="-122"/>
              <a:cs typeface="黑体" panose="02010609060101010101" pitchFamily="49" charset="-122"/>
            </a:endParaRPr>
          </a:p>
        </p:txBody>
      </p:sp>
      <p:sp>
        <p:nvSpPr>
          <p:cNvPr id="6" name="文本框 5"/>
          <p:cNvSpPr txBox="1"/>
          <p:nvPr/>
        </p:nvSpPr>
        <p:spPr>
          <a:xfrm>
            <a:off x="1665605" y="5148580"/>
            <a:ext cx="487807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solidFill>
              </a:rPr>
              <a:t>例题：详见教材 例</a:t>
            </a:r>
            <a:r>
              <a:rPr lang="en-US" altLang="zh-CN">
                <a:solidFill>
                  <a:schemeClr val="bg1"/>
                </a:solidFill>
              </a:rPr>
              <a:t>18-1</a:t>
            </a:r>
            <a:r>
              <a:rPr lang="zh-CN" altLang="en-US">
                <a:solidFill>
                  <a:schemeClr val="bg1"/>
                </a:solidFill>
              </a:rPr>
              <a:t>  </a:t>
            </a:r>
            <a:r>
              <a:rPr lang="en-US" altLang="zh-CN">
                <a:solidFill>
                  <a:schemeClr val="bg1"/>
                </a:solidFill>
              </a:rPr>
              <a:t>P285</a:t>
            </a:r>
            <a:endParaRPr lang="zh-CN" altLang="en-US">
              <a:solidFill>
                <a:schemeClr val="bg1"/>
              </a:solidFil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9</a:t>
            </a:fld>
            <a:endParaRPr lang="zh-CN" altLang="en-US"/>
          </a:p>
        </p:txBody>
      </p:sp>
      <p:sp>
        <p:nvSpPr>
          <p:cNvPr id="4" name="标题 3"/>
          <p:cNvSpPr>
            <a:spLocks noGrp="1"/>
          </p:cNvSpPr>
          <p:nvPr>
            <p:ph type="title"/>
          </p:nvPr>
        </p:nvSpPr>
        <p:spPr>
          <a:xfrm>
            <a:off x="177165" y="234312"/>
            <a:ext cx="9540000" cy="405001"/>
          </a:xfrm>
        </p:spPr>
        <p:txBody>
          <a:bodyPr/>
          <a:lstStyle/>
          <a:p>
            <a:r>
              <a:rPr lang="zh-CN" altLang="en-US">
                <a:cs typeface="黑体" panose="02010609060101010101" pitchFamily="49" charset="-122"/>
                <a:sym typeface="+mn-ea"/>
              </a:rPr>
              <a:t>17.2.2 零余额账户用款额度的核算</a:t>
            </a:r>
            <a:endParaRPr>
              <a:sym typeface="+mn-ea"/>
            </a:endParaRPr>
          </a:p>
        </p:txBody>
      </p:sp>
      <p:sp>
        <p:nvSpPr>
          <p:cNvPr id="5" name="文本框 4"/>
          <p:cNvSpPr txBox="1"/>
          <p:nvPr/>
        </p:nvSpPr>
        <p:spPr>
          <a:xfrm>
            <a:off x="517525" y="907415"/>
            <a:ext cx="8710295" cy="36925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黑体" panose="02010609060101010101" pitchFamily="49" charset="-122"/>
                <a:ea typeface="黑体" panose="02010609060101010101" pitchFamily="49" charset="-122"/>
                <a:cs typeface="黑体" panose="02010609060101010101" pitchFamily="49" charset="-122"/>
              </a:rPr>
              <a:t>零余额账户用款额度的</a:t>
            </a:r>
            <a:r>
              <a:rPr lang="zh-CN" altLang="en-US" b="1">
                <a:solidFill>
                  <a:srgbClr val="FF0000"/>
                </a:solidFill>
                <a:latin typeface="黑体" panose="02010609060101010101" pitchFamily="49" charset="-122"/>
                <a:ea typeface="黑体" panose="02010609060101010101" pitchFamily="49" charset="-122"/>
                <a:cs typeface="黑体" panose="02010609060101010101" pitchFamily="49" charset="-122"/>
              </a:rPr>
              <a:t>管理</a:t>
            </a:r>
            <a:r>
              <a:rPr lang="zh-CN" altLang="en-US">
                <a:latin typeface="黑体" panose="02010609060101010101" pitchFamily="49" charset="-122"/>
                <a:ea typeface="黑体" panose="02010609060101010101" pitchFamily="49" charset="-122"/>
                <a:cs typeface="黑体" panose="02010609060101010101" pitchFamily="49" charset="-122"/>
              </a:rPr>
              <a:t>：</a:t>
            </a:r>
            <a:endParaRPr lang="zh-CN" altLang="en-US">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endParaRPr lang="zh-CN" altLang="en-US">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lang="zh-CN" altLang="en-US">
                <a:latin typeface="黑体" panose="02010609060101010101" pitchFamily="49" charset="-122"/>
                <a:ea typeface="黑体" panose="02010609060101010101" pitchFamily="49" charset="-122"/>
                <a:cs typeface="黑体" panose="02010609060101010101" pitchFamily="49" charset="-122"/>
              </a:rPr>
              <a:t>政府单位可在财政授权支付额度到账通知书所确定的限额内通过零余额账户办理资金支付。该账户</a:t>
            </a:r>
            <a:r>
              <a:rPr lang="zh-CN" altLang="en-US" b="1">
                <a:solidFill>
                  <a:srgbClr val="FF0000"/>
                </a:solidFill>
                <a:latin typeface="黑体" panose="02010609060101010101" pitchFamily="49" charset="-122"/>
                <a:ea typeface="黑体" panose="02010609060101010101" pitchFamily="49" charset="-122"/>
                <a:cs typeface="黑体" panose="02010609060101010101" pitchFamily="49" charset="-122"/>
              </a:rPr>
              <a:t>每日发生</a:t>
            </a:r>
            <a:r>
              <a:rPr lang="zh-CN" altLang="en-US">
                <a:latin typeface="黑体" panose="02010609060101010101" pitchFamily="49" charset="-122"/>
                <a:ea typeface="黑体" panose="02010609060101010101" pitchFamily="49" charset="-122"/>
                <a:cs typeface="黑体" panose="02010609060101010101" pitchFamily="49" charset="-122"/>
              </a:rPr>
              <a:t>的支付,于当日营业终了 前由代理银行在财政部门批准的用款额度内与国库单一账户进行清算。</a:t>
            </a:r>
            <a:endParaRPr lang="zh-CN" altLang="en-US">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endParaRPr lang="zh-CN" altLang="en-US">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lang="zh-CN" altLang="en-US">
                <a:latin typeface="黑体" panose="02010609060101010101" pitchFamily="49" charset="-122"/>
                <a:ea typeface="黑体" panose="02010609060101010101" pitchFamily="49" charset="-122"/>
                <a:cs typeface="黑体" panose="02010609060101010101" pitchFamily="49" charset="-122"/>
              </a:rPr>
              <a:t>财政授权支付额度到账通知书确定的月度财政授权支付额度在年度内可以累加。 </a:t>
            </a:r>
            <a:endParaRPr lang="zh-CN" altLang="en-US">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endParaRPr lang="zh-CN" altLang="en-US">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lang="zh-CN" altLang="en-US" b="1">
                <a:solidFill>
                  <a:srgbClr val="FF0000"/>
                </a:solidFill>
                <a:latin typeface="黑体" panose="02010609060101010101" pitchFamily="49" charset="-122"/>
                <a:ea typeface="黑体" panose="02010609060101010101" pitchFamily="49" charset="-122"/>
                <a:cs typeface="黑体" panose="02010609060101010101" pitchFamily="49" charset="-122"/>
              </a:rPr>
              <a:t>年终</a:t>
            </a:r>
            <a:r>
              <a:rPr lang="zh-CN" altLang="en-US">
                <a:latin typeface="黑体" panose="02010609060101010101" pitchFamily="49" charset="-122"/>
                <a:ea typeface="黑体" panose="02010609060101010101" pitchFamily="49" charset="-122"/>
                <a:cs typeface="黑体" panose="02010609060101010101" pitchFamily="49" charset="-122"/>
              </a:rPr>
              <a:t>,代理银行将政府单位零余额账户中的财政授权支付额度余额全部注销；</a:t>
            </a:r>
            <a:endParaRPr lang="zh-CN" altLang="en-US">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endParaRPr lang="zh-CN" altLang="en-US">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lang="zh-CN" altLang="en-US" b="1">
                <a:solidFill>
                  <a:srgbClr val="FF0000"/>
                </a:solidFill>
                <a:latin typeface="黑体" panose="02010609060101010101" pitchFamily="49" charset="-122"/>
                <a:ea typeface="黑体" panose="02010609060101010101" pitchFamily="49" charset="-122"/>
                <a:cs typeface="黑体" panose="02010609060101010101" pitchFamily="49" charset="-122"/>
              </a:rPr>
              <a:t>下年年初</a:t>
            </a:r>
            <a:r>
              <a:rPr lang="zh-CN" altLang="en-US">
                <a:latin typeface="黑体" panose="02010609060101010101" pitchFamily="49" charset="-122"/>
                <a:ea typeface="黑体" panose="02010609060101010101" pitchFamily="49" charset="-122"/>
                <a:cs typeface="黑体" panose="02010609060101010101" pitchFamily="49" charset="-122"/>
              </a:rPr>
              <a:t>,政府单位根据代理银行提供 的额度恢复到账通知书做恢复额度的账务处理。</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zh-CN" altLang="en-US">
                <a:latin typeface="黑体" panose="02010609060101010101" pitchFamily="49" charset="-122"/>
                <a:ea typeface="黑体" panose="02010609060101010101" pitchFamily="49" charset="-122"/>
                <a:cs typeface="黑体" panose="02010609060101010101" pitchFamily="49" charset="-122"/>
              </a:rPr>
              <a:t> </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10</a:t>
            </a:fld>
            <a:endParaRPr lang="zh-CN" altLang="en-US"/>
          </a:p>
        </p:txBody>
      </p:sp>
      <p:sp>
        <p:nvSpPr>
          <p:cNvPr id="4" name="标题 3"/>
          <p:cNvSpPr>
            <a:spLocks noGrp="1"/>
          </p:cNvSpPr>
          <p:nvPr>
            <p:ph type="title"/>
          </p:nvPr>
        </p:nvSpPr>
        <p:spPr>
          <a:xfrm>
            <a:off x="177165" y="234312"/>
            <a:ext cx="9540000" cy="405001"/>
          </a:xfrm>
        </p:spPr>
        <p:txBody>
          <a:bodyPr/>
          <a:lstStyle/>
          <a:p>
            <a:r>
              <a:rPr lang="zh-CN" altLang="en-US">
                <a:cs typeface="黑体" panose="02010609060101010101" pitchFamily="49" charset="-122"/>
                <a:sym typeface="+mn-ea"/>
              </a:rPr>
              <a:t>1</a:t>
            </a:r>
            <a:r>
              <a:rPr lang="en-US" altLang="zh-CN">
                <a:cs typeface="黑体" panose="02010609060101010101" pitchFamily="49" charset="-122"/>
                <a:sym typeface="+mn-ea"/>
              </a:rPr>
              <a:t>8</a:t>
            </a:r>
            <a:r>
              <a:rPr lang="zh-CN" altLang="en-US">
                <a:cs typeface="黑体" panose="02010609060101010101" pitchFamily="49" charset="-122"/>
                <a:sym typeface="+mn-ea"/>
              </a:rPr>
              <a:t>.2.2 零余额账户用款额度的核算</a:t>
            </a:r>
            <a:endParaRPr>
              <a:sym typeface="+mn-ea"/>
            </a:endParaRPr>
          </a:p>
        </p:txBody>
      </p:sp>
      <p:sp>
        <p:nvSpPr>
          <p:cNvPr id="5" name="文本框 4"/>
          <p:cNvSpPr txBox="1"/>
          <p:nvPr/>
        </p:nvSpPr>
        <p:spPr>
          <a:xfrm>
            <a:off x="633095" y="1782445"/>
            <a:ext cx="8815070" cy="30460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latin typeface="黑体" panose="02010609060101010101" pitchFamily="49" charset="-122"/>
                <a:ea typeface="黑体" panose="02010609060101010101" pitchFamily="49" charset="-122"/>
                <a:cs typeface="黑体" panose="02010609060101010101" pitchFamily="49" charset="-122"/>
              </a:rPr>
              <a:t>业务处理：</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1.</a:t>
            </a:r>
            <a:r>
              <a:rPr lang="zh-CN" altLang="en-US" sz="1600">
                <a:latin typeface="黑体" panose="02010609060101010101" pitchFamily="49" charset="-122"/>
                <a:ea typeface="黑体" panose="02010609060101010101" pitchFamily="49" charset="-122"/>
                <a:cs typeface="黑体" panose="02010609060101010101" pitchFamily="49" charset="-122"/>
              </a:rPr>
              <a:t>政府单位收到财政授权支付额度到账通知书时,根据通知书所列数额</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借：零 余额账户用款额度</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贷：财政拨款收入</a:t>
            </a:r>
            <a:endParaRPr lang="en-US" altLang="zh-CN" sz="1600">
              <a:latin typeface="黑体" panose="02010609060101010101" pitchFamily="49" charset="-122"/>
              <a:ea typeface="黑体" panose="02010609060101010101" pitchFamily="49" charset="-122"/>
              <a:cs typeface="黑体" panose="02010609060101010101" pitchFamily="49" charset="-122"/>
            </a:endParaRPr>
          </a:p>
          <a:p>
            <a:endParaRPr lang="en-US" altLang="zh-CN"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2.</a:t>
            </a:r>
            <a:r>
              <a:rPr lang="zh-CN" altLang="en-US" sz="1600">
                <a:latin typeface="黑体" panose="02010609060101010101" pitchFamily="49" charset="-122"/>
                <a:ea typeface="黑体" panose="02010609060101010101" pitchFamily="49" charset="-122"/>
                <a:cs typeface="黑体" panose="02010609060101010101" pitchFamily="49" charset="-122"/>
              </a:rPr>
              <a:t>政府单位按规定支用额度时,</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借：业务活动费用</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单位管理费用</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应付账款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zh-CN" altLang="en-US" sz="1600">
                <a:latin typeface="黑体" panose="02010609060101010101" pitchFamily="49" charset="-122"/>
                <a:ea typeface="黑体" panose="02010609060101010101" pitchFamily="49" charset="-122"/>
                <a:cs typeface="黑体" panose="02010609060101010101" pitchFamily="49" charset="-122"/>
              </a:rPr>
              <a:t>  </a:t>
            </a: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库存物品</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固定资产</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贷：零余额账户用款额度</a:t>
            </a:r>
            <a:endParaRPr lang="zh-CN" altLang="en-US" sz="1600">
              <a:latin typeface="黑体" panose="02010609060101010101" pitchFamily="49" charset="-122"/>
              <a:ea typeface="黑体" panose="02010609060101010101" pitchFamily="49" charset="-122"/>
              <a:cs typeface="黑体" panose="02010609060101010101" pitchFamily="49" charset="-122"/>
            </a:endParaRPr>
          </a:p>
        </p:txBody>
      </p:sp>
      <p:sp>
        <p:nvSpPr>
          <p:cNvPr id="2" name="文本框 1"/>
          <p:cNvSpPr txBox="1"/>
          <p:nvPr/>
        </p:nvSpPr>
        <p:spPr>
          <a:xfrm>
            <a:off x="591820" y="888365"/>
            <a:ext cx="8710295"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黑体" panose="02010609060101010101" pitchFamily="49" charset="-122"/>
                <a:ea typeface="黑体" panose="02010609060101010101" pitchFamily="49" charset="-122"/>
                <a:cs typeface="黑体" panose="02010609060101010101" pitchFamily="49" charset="-122"/>
              </a:rPr>
              <a:t>科目设置：</a:t>
            </a:r>
            <a:endParaRPr lang="zh-CN" altLang="en-US">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lang="zh-CN" altLang="en-US">
                <a:latin typeface="黑体" panose="02010609060101010101" pitchFamily="49" charset="-122"/>
                <a:ea typeface="黑体" panose="02010609060101010101" pitchFamily="49" charset="-122"/>
                <a:cs typeface="黑体" panose="02010609060101010101" pitchFamily="49" charset="-122"/>
              </a:rPr>
              <a:t> 实行国库集中支付方式的政府单位应当设置</a:t>
            </a:r>
            <a:r>
              <a:rPr lang="zh-CN" altLang="en-US" b="1">
                <a:solidFill>
                  <a:srgbClr val="FF0000"/>
                </a:solidFill>
                <a:latin typeface="黑体" panose="02010609060101010101" pitchFamily="49" charset="-122"/>
                <a:ea typeface="黑体" panose="02010609060101010101" pitchFamily="49" charset="-122"/>
                <a:cs typeface="黑体" panose="02010609060101010101" pitchFamily="49" charset="-122"/>
              </a:rPr>
              <a:t>“零余额账户用款额度”</a:t>
            </a:r>
            <a:r>
              <a:rPr lang="zh-CN" altLang="en-US">
                <a:latin typeface="黑体" panose="02010609060101010101" pitchFamily="49" charset="-122"/>
                <a:ea typeface="黑体" panose="02010609060101010101" pitchFamily="49" charset="-122"/>
                <a:cs typeface="黑体" panose="02010609060101010101" pitchFamily="49" charset="-122"/>
              </a:rPr>
              <a:t>总账科目</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11</a:t>
            </a:fld>
            <a:endParaRPr lang="zh-CN" altLang="en-US"/>
          </a:p>
        </p:txBody>
      </p:sp>
      <p:sp>
        <p:nvSpPr>
          <p:cNvPr id="4" name="标题 3"/>
          <p:cNvSpPr>
            <a:spLocks noGrp="1"/>
          </p:cNvSpPr>
          <p:nvPr>
            <p:ph type="title"/>
          </p:nvPr>
        </p:nvSpPr>
        <p:spPr>
          <a:xfrm>
            <a:off x="177165" y="234312"/>
            <a:ext cx="9540000" cy="405001"/>
          </a:xfrm>
        </p:spPr>
        <p:txBody>
          <a:bodyPr/>
          <a:lstStyle/>
          <a:p>
            <a:r>
              <a:rPr lang="zh-CN" altLang="en-US">
                <a:cs typeface="黑体" panose="02010609060101010101" pitchFamily="49" charset="-122"/>
                <a:sym typeface="+mn-ea"/>
              </a:rPr>
              <a:t>1</a:t>
            </a:r>
            <a:r>
              <a:rPr lang="en-US" altLang="zh-CN">
                <a:cs typeface="黑体" panose="02010609060101010101" pitchFamily="49" charset="-122"/>
                <a:sym typeface="+mn-ea"/>
              </a:rPr>
              <a:t>8</a:t>
            </a:r>
            <a:r>
              <a:rPr lang="zh-CN" altLang="en-US">
                <a:cs typeface="黑体" panose="02010609060101010101" pitchFamily="49" charset="-122"/>
                <a:sym typeface="+mn-ea"/>
              </a:rPr>
              <a:t>.2.2 零余额账户用款额度的核算</a:t>
            </a:r>
            <a:endParaRPr>
              <a:sym typeface="+mn-ea"/>
            </a:endParaRPr>
          </a:p>
        </p:txBody>
      </p:sp>
      <p:sp>
        <p:nvSpPr>
          <p:cNvPr id="5" name="文本框 4"/>
          <p:cNvSpPr txBox="1"/>
          <p:nvPr/>
        </p:nvSpPr>
        <p:spPr>
          <a:xfrm>
            <a:off x="739140" y="960120"/>
            <a:ext cx="7920355" cy="37846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a:latin typeface="黑体" panose="02010609060101010101" pitchFamily="49" charset="-122"/>
                <a:ea typeface="黑体" panose="02010609060101010101" pitchFamily="49" charset="-122"/>
                <a:cs typeface="黑体" panose="02010609060101010101" pitchFamily="49" charset="-122"/>
              </a:rPr>
              <a:t>3.</a:t>
            </a:r>
            <a:r>
              <a:rPr lang="zh-CN" altLang="en-US" sz="1600">
                <a:latin typeface="黑体" panose="02010609060101010101" pitchFamily="49" charset="-122"/>
                <a:ea typeface="黑体" panose="02010609060101010101" pitchFamily="49" charset="-122"/>
                <a:cs typeface="黑体" panose="02010609060101010101" pitchFamily="49" charset="-122"/>
              </a:rPr>
              <a:t>政府单位从零余额账户提取现金时,</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借：库存现金</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贷：零余额账户用款额度</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4.</a:t>
            </a:r>
            <a:r>
              <a:rPr lang="zh-CN" altLang="en-US" sz="1600">
                <a:latin typeface="黑体" panose="02010609060101010101" pitchFamily="49" charset="-122"/>
                <a:ea typeface="黑体" panose="02010609060101010101" pitchFamily="49" charset="-122"/>
                <a:cs typeface="黑体" panose="02010609060101010101" pitchFamily="49" charset="-122"/>
              </a:rPr>
              <a:t>年末,政府单位应根据代理银行提供的对账单做注销额度的账务处理,</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借：财政应返还额度</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贷：零余额账户用款额度</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5,</a:t>
            </a:r>
            <a:r>
              <a:rPr lang="zh-CN" altLang="en-US" sz="1600">
                <a:latin typeface="黑体" panose="02010609060101010101" pitchFamily="49" charset="-122"/>
                <a:ea typeface="黑体" panose="02010609060101010101" pitchFamily="49" charset="-122"/>
                <a:cs typeface="黑体" panose="02010609060101010101" pitchFamily="49" charset="-122"/>
              </a:rPr>
              <a:t>下年年初,政府单位根据代理银行提供的额度恢复到账通知书做恢复额度的账务 处理,</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借：零余额账户用款额度</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贷：财政应返还额度</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6.</a:t>
            </a:r>
            <a:r>
              <a:rPr lang="zh-CN" altLang="en-US" sz="1600">
                <a:latin typeface="黑体" panose="02010609060101010101" pitchFamily="49" charset="-122"/>
                <a:ea typeface="黑体" panose="02010609060101010101" pitchFamily="49" charset="-122"/>
                <a:cs typeface="黑体" panose="02010609060101010101" pitchFamily="49" charset="-122"/>
              </a:rPr>
              <a:t>政府单位收到财政部门批复的上年未下达零余额账户用款额度时,</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借：零余额账户用款额度</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贷：财政应返还额度</a:t>
            </a:r>
            <a:endParaRPr lang="zh-CN" altLang="en-US" sz="1600">
              <a:latin typeface="黑体" panose="02010609060101010101" pitchFamily="49" charset="-122"/>
              <a:ea typeface="黑体" panose="02010609060101010101" pitchFamily="49" charset="-122"/>
              <a:cs typeface="黑体" panose="02010609060101010101" pitchFamily="49" charset="-122"/>
            </a:endParaRPr>
          </a:p>
        </p:txBody>
      </p:sp>
      <p:sp>
        <p:nvSpPr>
          <p:cNvPr id="6" name="文本框 5"/>
          <p:cNvSpPr txBox="1"/>
          <p:nvPr/>
        </p:nvSpPr>
        <p:spPr>
          <a:xfrm>
            <a:off x="1652905" y="5166995"/>
            <a:ext cx="487807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solidFill>
              </a:rPr>
              <a:t>例题：详见教材 例</a:t>
            </a:r>
            <a:r>
              <a:rPr lang="en-US" altLang="zh-CN">
                <a:solidFill>
                  <a:schemeClr val="bg1"/>
                </a:solidFill>
              </a:rPr>
              <a:t>18-2</a:t>
            </a:r>
            <a:r>
              <a:rPr lang="zh-CN" altLang="en-US">
                <a:solidFill>
                  <a:schemeClr val="bg1"/>
                </a:solidFill>
              </a:rPr>
              <a:t>  </a:t>
            </a:r>
            <a:r>
              <a:rPr lang="en-US" altLang="zh-CN">
                <a:solidFill>
                  <a:schemeClr val="bg1"/>
                </a:solidFill>
              </a:rPr>
              <a:t>P287</a:t>
            </a:r>
            <a:endParaRPr lang="zh-CN" altLang="en-US">
              <a:solidFill>
                <a:schemeClr val="bg1"/>
              </a:solidFil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12</a:t>
            </a:fld>
            <a:endParaRPr lang="zh-CN" altLang="en-US"/>
          </a:p>
        </p:txBody>
      </p:sp>
      <p:sp>
        <p:nvSpPr>
          <p:cNvPr id="4" name="标题 3"/>
          <p:cNvSpPr>
            <a:spLocks noGrp="1"/>
          </p:cNvSpPr>
          <p:nvPr>
            <p:ph type="title"/>
          </p:nvPr>
        </p:nvSpPr>
        <p:spPr>
          <a:xfrm>
            <a:off x="177165" y="234312"/>
            <a:ext cx="9540000" cy="405001"/>
          </a:xfrm>
        </p:spPr>
        <p:txBody>
          <a:bodyPr/>
          <a:lstStyle/>
          <a:p>
            <a:r>
              <a:rPr>
                <a:sym typeface="+mn-ea"/>
              </a:rPr>
              <a:t>18.2.3 财政应返还额度的核算</a:t>
            </a:r>
            <a:endParaRPr>
              <a:sym typeface="+mn-ea"/>
            </a:endParaRPr>
          </a:p>
        </p:txBody>
      </p:sp>
      <p:sp>
        <p:nvSpPr>
          <p:cNvPr id="5" name="文本框 4"/>
          <p:cNvSpPr txBox="1"/>
          <p:nvPr/>
        </p:nvSpPr>
        <p:spPr>
          <a:xfrm>
            <a:off x="445770" y="869315"/>
            <a:ext cx="9002395" cy="40309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黑体" panose="02010609060101010101" pitchFamily="49" charset="-122"/>
                <a:ea typeface="黑体" panose="02010609060101010101" pitchFamily="49" charset="-122"/>
                <a:cs typeface="黑体" panose="02010609060101010101" pitchFamily="49" charset="-122"/>
              </a:rPr>
              <a:t>财政应返还额度与预算指标数</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400" b="1">
                <a:solidFill>
                  <a:srgbClr val="FF0000"/>
                </a:solidFill>
                <a:latin typeface="黑体" panose="02010609060101010101" pitchFamily="49" charset="-122"/>
                <a:ea typeface="黑体" panose="02010609060101010101" pitchFamily="49" charset="-122"/>
                <a:cs typeface="黑体" panose="02010609060101010101" pitchFamily="49" charset="-122"/>
              </a:rPr>
              <a:t>1.</a:t>
            </a:r>
            <a:r>
              <a:rPr lang="zh-CN" altLang="en-US" sz="1400" b="1">
                <a:solidFill>
                  <a:srgbClr val="FF0000"/>
                </a:solidFill>
                <a:latin typeface="黑体" panose="02010609060101010101" pitchFamily="49" charset="-122"/>
                <a:ea typeface="黑体" panose="02010609060101010101" pitchFamily="49" charset="-122"/>
                <a:cs typeface="黑体" panose="02010609060101010101" pitchFamily="49" charset="-122"/>
              </a:rPr>
              <a:t>财政应返还额度：</a:t>
            </a:r>
            <a:r>
              <a:rPr lang="zh-CN" altLang="en-US" sz="1400">
                <a:latin typeface="黑体" panose="02010609060101010101" pitchFamily="49" charset="-122"/>
                <a:ea typeface="黑体" panose="02010609060101010101" pitchFamily="49" charset="-122"/>
                <a:cs typeface="黑体" panose="02010609060101010101" pitchFamily="49" charset="-122"/>
              </a:rPr>
              <a:t>指实行国库集中支付的单位应收财政返还的资金额度</a:t>
            </a:r>
            <a:endParaRPr lang="zh-CN" altLang="en-US" sz="1400">
              <a:latin typeface="黑体" panose="02010609060101010101" pitchFamily="49" charset="-122"/>
              <a:ea typeface="黑体" panose="02010609060101010101" pitchFamily="49" charset="-122"/>
              <a:cs typeface="黑体" panose="02010609060101010101" pitchFamily="49" charset="-122"/>
            </a:endParaRPr>
          </a:p>
          <a:p>
            <a:r>
              <a:rPr lang="zh-CN" altLang="en-US" sz="1400">
                <a:latin typeface="黑体" panose="02010609060101010101" pitchFamily="49" charset="-122"/>
                <a:ea typeface="黑体" panose="02010609060101010101" pitchFamily="49" charset="-122"/>
                <a:cs typeface="黑体" panose="02010609060101010101" pitchFamily="49" charset="-122"/>
              </a:rPr>
              <a:t>    （</a:t>
            </a:r>
            <a:r>
              <a:rPr lang="en-US" altLang="zh-CN" sz="1400">
                <a:latin typeface="黑体" panose="02010609060101010101" pitchFamily="49" charset="-122"/>
                <a:ea typeface="黑体" panose="02010609060101010101" pitchFamily="49" charset="-122"/>
                <a:cs typeface="黑体" panose="02010609060101010101" pitchFamily="49" charset="-122"/>
              </a:rPr>
              <a:t>1</a:t>
            </a:r>
            <a:r>
              <a:rPr lang="zh-CN" altLang="en-US" sz="1400">
                <a:latin typeface="黑体" panose="02010609060101010101" pitchFamily="49" charset="-122"/>
                <a:ea typeface="黑体" panose="02010609060101010101" pitchFamily="49" charset="-122"/>
                <a:cs typeface="黑体" panose="02010609060101010101" pitchFamily="49" charset="-122"/>
              </a:rPr>
              <a:t>）</a:t>
            </a:r>
            <a:r>
              <a:rPr lang="zh-CN" altLang="en-US" sz="1400" b="1">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财政应返还额度</a:t>
            </a:r>
            <a:r>
              <a:rPr lang="zh-CN" altLang="en-US" sz="1400">
                <a:latin typeface="黑体" panose="02010609060101010101" pitchFamily="49" charset="-122"/>
                <a:ea typeface="黑体" panose="02010609060101010101" pitchFamily="49" charset="-122"/>
                <a:cs typeface="黑体" panose="02010609060101010101" pitchFamily="49" charset="-122"/>
              </a:rPr>
              <a:t>包括</a:t>
            </a:r>
            <a:endParaRPr lang="zh-CN" altLang="en-US" sz="14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r>
              <a:rPr lang="zh-CN" altLang="en-US" sz="1400">
                <a:latin typeface="黑体" panose="02010609060101010101" pitchFamily="49" charset="-122"/>
                <a:ea typeface="黑体" panose="02010609060101010101" pitchFamily="49" charset="-122"/>
                <a:cs typeface="黑体" panose="02010609060101010101" pitchFamily="49" charset="-122"/>
              </a:rPr>
              <a:t>可以使用的以前年度财政直接支付资金额度</a:t>
            </a:r>
            <a:endParaRPr lang="zh-CN" altLang="en-US" sz="14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r>
              <a:rPr lang="zh-CN" altLang="en-US" sz="1400">
                <a:latin typeface="黑体" panose="02010609060101010101" pitchFamily="49" charset="-122"/>
                <a:ea typeface="黑体" panose="02010609060101010101" pitchFamily="49" charset="-122"/>
                <a:cs typeface="黑体" panose="02010609060101010101" pitchFamily="49" charset="-122"/>
              </a:rPr>
              <a:t>财政应返还的财政授权支付资金额度</a:t>
            </a:r>
            <a:endParaRPr lang="zh-CN" altLang="en-US" sz="1400">
              <a:latin typeface="黑体" panose="02010609060101010101" pitchFamily="49" charset="-122"/>
              <a:ea typeface="黑体" panose="02010609060101010101" pitchFamily="49" charset="-122"/>
              <a:cs typeface="黑体" panose="02010609060101010101" pitchFamily="49" charset="-122"/>
            </a:endParaRPr>
          </a:p>
          <a:p>
            <a:pPr lvl="1" indent="0">
              <a:buFont typeface="Arial" pitchFamily="34" charset="0"/>
              <a:buNone/>
            </a:pPr>
            <a:endParaRPr lang="zh-CN" altLang="en-US" sz="1400">
              <a:latin typeface="黑体" panose="02010609060101010101" pitchFamily="49" charset="-122"/>
              <a:ea typeface="黑体" panose="02010609060101010101" pitchFamily="49" charset="-122"/>
              <a:cs typeface="黑体" panose="02010609060101010101" pitchFamily="49" charset="-122"/>
              <a:sym typeface="+mn-ea"/>
            </a:endParaRPr>
          </a:p>
          <a:p>
            <a:pPr lvl="1" indent="0">
              <a:buFont typeface="Arial" pitchFamily="34" charset="0"/>
              <a:buNone/>
            </a:pPr>
            <a:r>
              <a:rPr lang="zh-CN" altLang="en-US" sz="1400">
                <a:latin typeface="黑体" panose="02010609060101010101" pitchFamily="49" charset="-122"/>
                <a:ea typeface="黑体" panose="02010609060101010101" pitchFamily="49" charset="-122"/>
                <a:cs typeface="黑体" panose="02010609060101010101" pitchFamily="49" charset="-122"/>
                <a:sym typeface="+mn-ea"/>
              </a:rPr>
              <a:t>（</a:t>
            </a:r>
            <a:r>
              <a:rPr lang="en-US" altLang="zh-CN" sz="1400">
                <a:latin typeface="黑体" panose="02010609060101010101" pitchFamily="49" charset="-122"/>
                <a:ea typeface="黑体" panose="02010609060101010101" pitchFamily="49" charset="-122"/>
                <a:cs typeface="黑体" panose="02010609060101010101" pitchFamily="49" charset="-122"/>
                <a:sym typeface="+mn-ea"/>
              </a:rPr>
              <a:t>2</a:t>
            </a:r>
            <a:r>
              <a:rPr lang="zh-CN" altLang="en-US" sz="1400">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400" b="1">
                <a:latin typeface="黑体" panose="02010609060101010101" pitchFamily="49" charset="-122"/>
                <a:ea typeface="黑体" panose="02010609060101010101" pitchFamily="49" charset="-122"/>
                <a:cs typeface="黑体" panose="02010609060101010101" pitchFamily="49" charset="-122"/>
                <a:sym typeface="+mn-ea"/>
              </a:rPr>
              <a:t>财政应返还额度的确认</a:t>
            </a:r>
            <a:endParaRPr lang="zh-CN" altLang="en-US" sz="1400" b="1">
              <a:latin typeface="黑体" panose="02010609060101010101" pitchFamily="49" charset="-122"/>
              <a:ea typeface="黑体" panose="02010609060101010101" pitchFamily="49" charset="-122"/>
              <a:cs typeface="黑体" panose="02010609060101010101" pitchFamily="49" charset="-122"/>
              <a:sym typeface="+mn-ea"/>
            </a:endParaRPr>
          </a:p>
          <a:p>
            <a:pPr marL="742950" lvl="1" indent="-285750">
              <a:buFont typeface="Arial" pitchFamily="34" charset="0"/>
              <a:buChar char="•"/>
            </a:pPr>
            <a:r>
              <a:rPr lang="zh-CN" altLang="en-US" sz="1400">
                <a:latin typeface="黑体" panose="02010609060101010101" pitchFamily="49" charset="-122"/>
                <a:ea typeface="黑体" panose="02010609060101010101" pitchFamily="49" charset="-122"/>
                <a:cs typeface="黑体" panose="02010609060101010101" pitchFamily="49" charset="-122"/>
              </a:rPr>
              <a:t>属于财政直接支付的预算指标数只有在下达时才确认为资产</a:t>
            </a:r>
            <a:endParaRPr lang="zh-CN" altLang="en-US" sz="1400" b="1">
              <a:latin typeface="黑体" panose="02010609060101010101" pitchFamily="49" charset="-122"/>
              <a:ea typeface="黑体" panose="02010609060101010101" pitchFamily="49" charset="-122"/>
              <a:cs typeface="黑体" panose="02010609060101010101" pitchFamily="49" charset="-122"/>
              <a:sym typeface="+mn-ea"/>
            </a:endParaRPr>
          </a:p>
          <a:p>
            <a:pPr marL="742950" lvl="1" indent="-285750">
              <a:buFont typeface="Arial" pitchFamily="34" charset="0"/>
              <a:buChar char="•"/>
            </a:pPr>
            <a:r>
              <a:rPr lang="zh-CN" altLang="en-US" sz="1400">
                <a:latin typeface="黑体" panose="02010609060101010101" pitchFamily="49" charset="-122"/>
                <a:ea typeface="黑体" panose="02010609060101010101" pitchFamily="49" charset="-122"/>
                <a:cs typeface="黑体" panose="02010609060101010101" pitchFamily="49" charset="-122"/>
              </a:rPr>
              <a:t>年底政府单位如果存在未使用完的预算指标数,则在年末确认为单位货币资产 (即财政应返还额度)和相应的收入</a:t>
            </a:r>
            <a:endParaRPr lang="zh-CN" altLang="en-US" sz="1400" b="1">
              <a:latin typeface="黑体" panose="02010609060101010101" pitchFamily="49" charset="-122"/>
              <a:ea typeface="黑体" panose="02010609060101010101" pitchFamily="49" charset="-122"/>
              <a:cs typeface="黑体" panose="02010609060101010101" pitchFamily="49" charset="-122"/>
              <a:sym typeface="+mn-ea"/>
            </a:endParaRPr>
          </a:p>
          <a:p>
            <a:pPr lvl="1" indent="0">
              <a:buFont typeface="Arial" pitchFamily="34" charset="0"/>
              <a:buNone/>
            </a:pPr>
            <a:endParaRPr lang="zh-CN" altLang="en-US" sz="1400">
              <a:latin typeface="黑体" panose="02010609060101010101" pitchFamily="49" charset="-122"/>
              <a:ea typeface="黑体" panose="02010609060101010101" pitchFamily="49" charset="-122"/>
              <a:cs typeface="黑体" panose="02010609060101010101" pitchFamily="49" charset="-122"/>
              <a:sym typeface="+mn-ea"/>
            </a:endParaRPr>
          </a:p>
          <a:p>
            <a:pPr lvl="1" indent="0">
              <a:buFont typeface="Arial" pitchFamily="34" charset="0"/>
              <a:buNone/>
            </a:pPr>
            <a:r>
              <a:rPr lang="zh-CN" altLang="en-US" sz="1400">
                <a:latin typeface="黑体" panose="02010609060101010101" pitchFamily="49" charset="-122"/>
                <a:ea typeface="黑体" panose="02010609060101010101" pitchFamily="49" charset="-122"/>
                <a:cs typeface="黑体" panose="02010609060101010101" pitchFamily="49" charset="-122"/>
                <a:sym typeface="+mn-ea"/>
              </a:rPr>
              <a:t>（</a:t>
            </a:r>
            <a:r>
              <a:rPr lang="en-US" altLang="zh-CN" sz="1400">
                <a:latin typeface="黑体" panose="02010609060101010101" pitchFamily="49" charset="-122"/>
                <a:ea typeface="黑体" panose="02010609060101010101" pitchFamily="49" charset="-122"/>
                <a:cs typeface="黑体" panose="02010609060101010101" pitchFamily="49" charset="-122"/>
                <a:sym typeface="+mn-ea"/>
              </a:rPr>
              <a:t>3</a:t>
            </a:r>
            <a:r>
              <a:rPr lang="zh-CN" altLang="en-US" sz="1400">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400" b="1">
                <a:latin typeface="黑体" panose="02010609060101010101" pitchFamily="49" charset="-122"/>
                <a:ea typeface="黑体" panose="02010609060101010101" pitchFamily="49" charset="-122"/>
                <a:cs typeface="黑体" panose="02010609060101010101" pitchFamily="49" charset="-122"/>
                <a:sym typeface="+mn-ea"/>
              </a:rPr>
              <a:t>财政应返还额度的年末管理</a:t>
            </a:r>
            <a:endParaRPr lang="zh-CN" altLang="en-US" sz="1400" b="1">
              <a:latin typeface="黑体" panose="02010609060101010101" pitchFamily="49" charset="-122"/>
              <a:ea typeface="黑体" panose="02010609060101010101" pitchFamily="49" charset="-122"/>
              <a:cs typeface="黑体" panose="02010609060101010101" pitchFamily="49" charset="-122"/>
              <a:sym typeface="+mn-ea"/>
            </a:endParaRPr>
          </a:p>
          <a:p>
            <a:pPr marL="742950" lvl="1" indent="-285750">
              <a:buFont typeface="Arial" pitchFamily="34" charset="0"/>
              <a:buChar char="•"/>
            </a:pPr>
            <a:r>
              <a:rPr lang="zh-CN" altLang="en-US" sz="1400">
                <a:latin typeface="黑体" panose="02010609060101010101" pitchFamily="49" charset="-122"/>
                <a:ea typeface="黑体" panose="02010609060101010101" pitchFamily="49" charset="-122"/>
                <a:cs typeface="黑体" panose="02010609060101010101" pitchFamily="49" charset="-122"/>
              </a:rPr>
              <a:t>政府单位年末需将未使用完的零余额用款额度注销</a:t>
            </a:r>
            <a:endParaRPr lang="zh-CN" altLang="en-US" sz="14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r>
              <a:rPr lang="zh-CN" altLang="en-US" sz="1400">
                <a:latin typeface="黑体" panose="02010609060101010101" pitchFamily="49" charset="-122"/>
                <a:ea typeface="黑体" panose="02010609060101010101" pitchFamily="49" charset="-122"/>
                <a:cs typeface="黑体" panose="02010609060101010101" pitchFamily="49" charset="-122"/>
              </a:rPr>
              <a:t>下年度,政府单位依旧对财政应返还额度享有使用权</a:t>
            </a:r>
            <a:endParaRPr lang="zh-CN" altLang="en-US" sz="14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endParaRPr lang="zh-CN" altLang="en-US" sz="1400">
              <a:latin typeface="黑体" panose="02010609060101010101" pitchFamily="49" charset="-122"/>
              <a:ea typeface="黑体" panose="02010609060101010101" pitchFamily="49" charset="-122"/>
              <a:cs typeface="黑体" panose="02010609060101010101" pitchFamily="49" charset="-122"/>
            </a:endParaRPr>
          </a:p>
          <a:p>
            <a:r>
              <a:rPr lang="en-US" altLang="zh-CN" sz="1400" b="1">
                <a:solidFill>
                  <a:srgbClr val="FF0000"/>
                </a:solidFill>
                <a:latin typeface="黑体" panose="02010609060101010101" pitchFamily="49" charset="-122"/>
                <a:ea typeface="黑体" panose="02010609060101010101" pitchFamily="49" charset="-122"/>
                <a:cs typeface="黑体" panose="02010609060101010101" pitchFamily="49" charset="-122"/>
              </a:rPr>
              <a:t>2.</a:t>
            </a:r>
            <a:r>
              <a:rPr lang="zh-CN" altLang="en-US" sz="1400" b="1">
                <a:solidFill>
                  <a:srgbClr val="FF0000"/>
                </a:solidFill>
                <a:latin typeface="黑体" panose="02010609060101010101" pitchFamily="49" charset="-122"/>
                <a:ea typeface="黑体" panose="02010609060101010101" pitchFamily="49" charset="-122"/>
                <a:cs typeface="黑体" panose="02010609060101010101" pitchFamily="49" charset="-122"/>
              </a:rPr>
              <a:t>预算指标数</a:t>
            </a:r>
            <a:r>
              <a:rPr lang="zh-CN" altLang="en-US" sz="1400">
                <a:latin typeface="黑体" panose="02010609060101010101" pitchFamily="49" charset="-122"/>
                <a:ea typeface="黑体" panose="02010609060101010101" pitchFamily="49" charset="-122"/>
                <a:cs typeface="黑体" panose="02010609060101010101" pitchFamily="49" charset="-122"/>
              </a:rPr>
              <a:t>是政府单位根据预算可以从财政部门获得的资金数额,代表存在于财政部门国库单一账户中的政府单位可使用的资金限额。</a:t>
            </a:r>
            <a:endParaRPr lang="zh-CN" altLang="en-US" sz="1400" u="sng">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13</a:t>
            </a:fld>
            <a:endParaRPr lang="zh-CN" altLang="en-US"/>
          </a:p>
        </p:txBody>
      </p:sp>
      <p:sp>
        <p:nvSpPr>
          <p:cNvPr id="4" name="标题 3"/>
          <p:cNvSpPr>
            <a:spLocks noGrp="1"/>
          </p:cNvSpPr>
          <p:nvPr>
            <p:ph type="title"/>
          </p:nvPr>
        </p:nvSpPr>
        <p:spPr>
          <a:xfrm>
            <a:off x="177165" y="234312"/>
            <a:ext cx="9540000" cy="405001"/>
          </a:xfrm>
        </p:spPr>
        <p:txBody>
          <a:bodyPr/>
          <a:lstStyle/>
          <a:p>
            <a:r>
              <a:rPr>
                <a:sym typeface="+mn-ea"/>
              </a:rPr>
              <a:t>18.2.3 财政应返还额度的核算</a:t>
            </a:r>
            <a:endParaRPr>
              <a:sym typeface="+mn-ea"/>
            </a:endParaRPr>
          </a:p>
        </p:txBody>
      </p:sp>
      <p:sp>
        <p:nvSpPr>
          <p:cNvPr id="2" name="文本框 1"/>
          <p:cNvSpPr txBox="1"/>
          <p:nvPr/>
        </p:nvSpPr>
        <p:spPr>
          <a:xfrm>
            <a:off x="722630" y="2143125"/>
            <a:ext cx="8777605" cy="329184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latin typeface="黑体" panose="02010609060101010101" pitchFamily="49" charset="-122"/>
                <a:ea typeface="黑体" panose="02010609060101010101" pitchFamily="49" charset="-122"/>
                <a:cs typeface="黑体" panose="02010609060101010101" pitchFamily="49" charset="-122"/>
              </a:rPr>
              <a:t>相关业务：</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1.</a:t>
            </a:r>
            <a:r>
              <a:rPr lang="zh-CN" altLang="en-US" sz="1600">
                <a:latin typeface="黑体" panose="02010609060101010101" pitchFamily="49" charset="-122"/>
                <a:ea typeface="黑体" panose="02010609060101010101" pitchFamily="49" charset="-122"/>
                <a:cs typeface="黑体" panose="02010609060101010101" pitchFamily="49" charset="-122"/>
              </a:rPr>
              <a:t>在财政直接支付方式下,年末,政府单位根据本年度财政直接支付预算指标数与财政直接支付实际支出数的差额：</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借：财政应返还额度</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贷：财政拨款收入</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2.</a:t>
            </a:r>
            <a:r>
              <a:rPr lang="zh-CN" altLang="en-US" sz="1600">
                <a:latin typeface="黑体" panose="02010609060101010101" pitchFamily="49" charset="-122"/>
                <a:ea typeface="黑体" panose="02010609060101010101" pitchFamily="49" charset="-122"/>
                <a:cs typeface="黑体" panose="02010609060101010101" pitchFamily="49" charset="-122"/>
              </a:rPr>
              <a:t>政府单位使用以前年度财政直接支付额度发生支出时：</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借：业务活动费用</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单位管理费用</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库存物品</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贷：政应返还额度</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endParaRPr lang="zh-CN" altLang="en-US" sz="1600">
              <a:latin typeface="黑体" panose="02010609060101010101" pitchFamily="49" charset="-122"/>
              <a:ea typeface="黑体" panose="02010609060101010101" pitchFamily="49" charset="-122"/>
              <a:cs typeface="黑体" panose="02010609060101010101" pitchFamily="49" charset="-122"/>
            </a:endParaRPr>
          </a:p>
          <a:p>
            <a:endParaRPr lang="zh-CN" altLang="en-US" sz="1600">
              <a:latin typeface="黑体" panose="02010609060101010101" pitchFamily="49" charset="-122"/>
              <a:ea typeface="黑体" panose="02010609060101010101" pitchFamily="49" charset="-122"/>
              <a:cs typeface="黑体" panose="02010609060101010101" pitchFamily="49" charset="-122"/>
            </a:endParaRPr>
          </a:p>
        </p:txBody>
      </p:sp>
      <p:sp>
        <p:nvSpPr>
          <p:cNvPr id="6" name="文本框 5"/>
          <p:cNvSpPr txBox="1"/>
          <p:nvPr/>
        </p:nvSpPr>
        <p:spPr>
          <a:xfrm>
            <a:off x="722630" y="884555"/>
            <a:ext cx="8635365" cy="11988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黑体" panose="02010609060101010101" pitchFamily="49" charset="-122"/>
                <a:ea typeface="黑体" panose="02010609060101010101" pitchFamily="49" charset="-122"/>
                <a:cs typeface="黑体" panose="02010609060101010101" pitchFamily="49" charset="-122"/>
              </a:rPr>
              <a:t>科目设置：</a:t>
            </a:r>
            <a:endParaRPr lang="zh-CN" altLang="en-US">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lang="zh-CN" altLang="en-US" b="1">
                <a:latin typeface="黑体" panose="02010609060101010101" pitchFamily="49" charset="-122"/>
                <a:ea typeface="黑体" panose="02010609060101010101" pitchFamily="49" charset="-122"/>
                <a:cs typeface="黑体" panose="02010609060101010101" pitchFamily="49" charset="-122"/>
              </a:rPr>
              <a:t>“财政应返还额度”</a:t>
            </a:r>
            <a:r>
              <a:rPr lang="zh-CN" altLang="en-US">
                <a:latin typeface="黑体" panose="02010609060101010101" pitchFamily="49" charset="-122"/>
                <a:ea typeface="黑体" panose="02010609060101010101" pitchFamily="49" charset="-122"/>
                <a:cs typeface="黑体" panose="02010609060101010101" pitchFamily="49" charset="-122"/>
              </a:rPr>
              <a:t>科目</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rPr>
              <a:t>	</a:t>
            </a:r>
            <a:r>
              <a:rPr lang="zh-CN" altLang="en-US">
                <a:latin typeface="黑体" panose="02010609060101010101" pitchFamily="49" charset="-122"/>
                <a:ea typeface="黑体" panose="02010609060101010101" pitchFamily="49" charset="-122"/>
                <a:cs typeface="黑体" panose="02010609060101010101" pitchFamily="49" charset="-122"/>
              </a:rPr>
              <a:t>明细科目“财政直接支付”</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rPr>
              <a:t>		</a:t>
            </a:r>
            <a:r>
              <a:rPr lang="zh-CN" altLang="en-US">
                <a:latin typeface="黑体" panose="02010609060101010101" pitchFamily="49" charset="-122"/>
                <a:ea typeface="黑体" panose="02010609060101010101" pitchFamily="49" charset="-122"/>
                <a:cs typeface="黑体" panose="02010609060101010101" pitchFamily="49" charset="-122"/>
              </a:rPr>
              <a:t>“财政授权支付”</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14</a:t>
            </a:fld>
            <a:endParaRPr lang="zh-CN" altLang="en-US"/>
          </a:p>
        </p:txBody>
      </p:sp>
      <p:sp>
        <p:nvSpPr>
          <p:cNvPr id="4" name="标题 3"/>
          <p:cNvSpPr>
            <a:spLocks noGrp="1"/>
          </p:cNvSpPr>
          <p:nvPr>
            <p:ph type="title"/>
          </p:nvPr>
        </p:nvSpPr>
        <p:spPr>
          <a:xfrm>
            <a:off x="177165" y="234312"/>
            <a:ext cx="9540000" cy="405001"/>
          </a:xfrm>
        </p:spPr>
        <p:txBody>
          <a:bodyPr/>
          <a:lstStyle/>
          <a:p>
            <a:r>
              <a:rPr>
                <a:sym typeface="+mn-ea"/>
              </a:rPr>
              <a:t>18.2.3 财政应返还额度的核算</a:t>
            </a:r>
            <a:endParaRPr>
              <a:sym typeface="+mn-ea"/>
            </a:endParaRPr>
          </a:p>
        </p:txBody>
      </p:sp>
      <p:sp>
        <p:nvSpPr>
          <p:cNvPr id="2" name="文本框 1"/>
          <p:cNvSpPr txBox="1"/>
          <p:nvPr/>
        </p:nvSpPr>
        <p:spPr>
          <a:xfrm>
            <a:off x="540385" y="992505"/>
            <a:ext cx="8985885" cy="37846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a:latin typeface="黑体" panose="02010609060101010101" pitchFamily="49" charset="-122"/>
                <a:ea typeface="黑体" panose="02010609060101010101" pitchFamily="49" charset="-122"/>
                <a:cs typeface="黑体" panose="02010609060101010101" pitchFamily="49" charset="-122"/>
              </a:rPr>
              <a:t>3.</a:t>
            </a:r>
            <a:r>
              <a:rPr lang="zh-CN" altLang="en-US" sz="1600">
                <a:latin typeface="黑体" panose="02010609060101010101" pitchFamily="49" charset="-122"/>
                <a:ea typeface="黑体" panose="02010609060101010101" pitchFamily="49" charset="-122"/>
                <a:cs typeface="黑体" panose="02010609060101010101" pitchFamily="49" charset="-122"/>
              </a:rPr>
              <a:t>在财政授权支付方式下,年末,政府单位需根据代理银行提供的对账单做注销额度的账务处理,</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atin typeface="黑体" panose="02010609060101010101" pitchFamily="49" charset="-122"/>
                <a:ea typeface="黑体" panose="02010609060101010101" pitchFamily="49" charset="-122"/>
                <a:cs typeface="黑体" panose="02010609060101010101" pitchFamily="49" charset="-122"/>
              </a:rPr>
              <a:t>财政应返还额度</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atin typeface="黑体" panose="02010609060101010101" pitchFamily="49" charset="-122"/>
                <a:ea typeface="黑体" panose="02010609060101010101" pitchFamily="49" charset="-122"/>
                <a:cs typeface="黑体" panose="02010609060101010101" pitchFamily="49" charset="-122"/>
              </a:rPr>
              <a:t>零余额账户用款额度</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如果单位本年度财政授权支付预算指标数大于财政授权支付额度下达数,根据两者差额,</a:t>
            </a:r>
            <a:r>
              <a:rPr lang="en-US" altLang="zh-CN"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借：财政应返还额度</a:t>
            </a:r>
            <a:endParaRPr lang="zh-CN" altLang="en-US" sz="1600">
              <a:latin typeface="黑体" panose="02010609060101010101" pitchFamily="49" charset="-122"/>
              <a:ea typeface="黑体" panose="02010609060101010101" pitchFamily="49" charset="-122"/>
              <a:cs typeface="黑体" panose="02010609060101010101" pitchFamily="49" charset="-122"/>
              <a:sym typeface="+mn-ea"/>
            </a:endParaRPr>
          </a:p>
          <a:p>
            <a:r>
              <a:rPr lang="en-US" altLang="zh-CN"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贷：财政拨款收入</a:t>
            </a:r>
            <a:br>
              <a:rPr lang="zh-CN" altLang="en-US" sz="1600">
                <a:latin typeface="黑体" panose="02010609060101010101" pitchFamily="49" charset="-122"/>
                <a:ea typeface="黑体" panose="02010609060101010101" pitchFamily="49" charset="-122"/>
                <a:cs typeface="黑体" panose="02010609060101010101" pitchFamily="49" charset="-122"/>
                <a:sym typeface="+mn-ea"/>
              </a:rPr>
            </a:br>
            <a:endParaRPr lang="zh-CN" altLang="en-US" sz="1600">
              <a:latin typeface="黑体" panose="02010609060101010101" pitchFamily="49" charset="-122"/>
              <a:ea typeface="黑体" panose="02010609060101010101" pitchFamily="49" charset="-122"/>
              <a:cs typeface="黑体" panose="02010609060101010101" pitchFamily="49" charset="-122"/>
              <a:sym typeface="+mn-ea"/>
            </a:endParaRPr>
          </a:p>
          <a:p>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sym typeface="+mn-ea"/>
              </a:rPr>
              <a:t>4.</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下年年初,政府单位根据代理银行提供的上年度额度恢复到账通知书做恢复额度的账务处理,</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借：零余额账户用款额度</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贷：财政应返还额度</a:t>
            </a:r>
            <a:endParaRPr lang="zh-CN" altLang="en-US" sz="1600">
              <a:latin typeface="黑体" panose="02010609060101010101" pitchFamily="49" charset="-122"/>
              <a:ea typeface="黑体" panose="02010609060101010101" pitchFamily="49" charset="-122"/>
              <a:cs typeface="黑体" panose="02010609060101010101" pitchFamily="49" charset="-122"/>
              <a:sym typeface="+mn-ea"/>
            </a:endParaRPr>
          </a:p>
          <a:p>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政府单位收到财政部门批复的上年未下达零余额账户用款额度,</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借：零余额账户用款额度</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贷：财政应返还额度</a:t>
            </a:r>
            <a:endParaRPr lang="zh-CN" altLang="en-US" sz="1600">
              <a:latin typeface="黑体" panose="02010609060101010101" pitchFamily="49" charset="-122"/>
              <a:ea typeface="黑体" panose="02010609060101010101" pitchFamily="49" charset="-122"/>
              <a:cs typeface="黑体" panose="02010609060101010101" pitchFamily="49" charset="-122"/>
            </a:endParaRPr>
          </a:p>
        </p:txBody>
      </p:sp>
      <p:sp>
        <p:nvSpPr>
          <p:cNvPr id="5" name="文本框 4"/>
          <p:cNvSpPr txBox="1"/>
          <p:nvPr/>
        </p:nvSpPr>
        <p:spPr>
          <a:xfrm>
            <a:off x="1658620" y="5148580"/>
            <a:ext cx="487807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例题：详见教材 例</a:t>
            </a:r>
            <a:r>
              <a:rPr lang="en-US" altLang="zh-CN"/>
              <a:t>18-3</a:t>
            </a:r>
            <a:r>
              <a:rPr lang="zh-CN" altLang="en-US"/>
              <a:t>  </a:t>
            </a:r>
            <a:r>
              <a:rPr lang="en-US" altLang="zh-CN"/>
              <a:t>P289</a:t>
            </a:r>
            <a:endParaRPr lang="zh-CN" altLang="en-US"/>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15</a:t>
            </a:fld>
            <a:endParaRPr lang="zh-CN" altLang="en-US"/>
          </a:p>
        </p:txBody>
      </p:sp>
      <p:sp>
        <p:nvSpPr>
          <p:cNvPr id="4" name="标题 3"/>
          <p:cNvSpPr>
            <a:spLocks noGrp="1"/>
          </p:cNvSpPr>
          <p:nvPr>
            <p:ph type="title"/>
          </p:nvPr>
        </p:nvSpPr>
        <p:spPr>
          <a:xfrm>
            <a:off x="177165" y="234312"/>
            <a:ext cx="9540000" cy="405001"/>
          </a:xfrm>
        </p:spPr>
        <p:txBody>
          <a:bodyPr/>
          <a:lstStyle/>
          <a:p>
            <a:r>
              <a:rPr>
                <a:sym typeface="+mn-ea"/>
              </a:rPr>
              <a:t>18.3 应收和预付款项的核算</a:t>
            </a:r>
            <a:endParaRPr>
              <a:sym typeface="+mn-ea"/>
            </a:endParaRPr>
          </a:p>
        </p:txBody>
      </p:sp>
      <p:sp>
        <p:nvSpPr>
          <p:cNvPr id="5" name="文本框 4"/>
          <p:cNvSpPr txBox="1"/>
          <p:nvPr/>
        </p:nvSpPr>
        <p:spPr>
          <a:xfrm>
            <a:off x="720090" y="883920"/>
            <a:ext cx="7920355" cy="20300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黑体" panose="02010609060101010101" pitchFamily="49" charset="-122"/>
                <a:ea typeface="黑体" panose="02010609060101010101" pitchFamily="49" charset="-122"/>
                <a:cs typeface="黑体" panose="02010609060101010101" pitchFamily="49" charset="-122"/>
              </a:rPr>
              <a:t>1</a:t>
            </a:r>
            <a:r>
              <a:rPr lang="en-US" altLang="zh-CN">
                <a:latin typeface="黑体" panose="02010609060101010101" pitchFamily="49" charset="-122"/>
                <a:ea typeface="黑体" panose="02010609060101010101" pitchFamily="49" charset="-122"/>
                <a:cs typeface="黑体" panose="02010609060101010101" pitchFamily="49" charset="-122"/>
              </a:rPr>
              <a:t>8</a:t>
            </a:r>
            <a:r>
              <a:rPr lang="zh-CN" altLang="en-US">
                <a:latin typeface="黑体" panose="02010609060101010101" pitchFamily="49" charset="-122"/>
                <a:ea typeface="黑体" panose="02010609060101010101" pitchFamily="49" charset="-122"/>
                <a:cs typeface="黑体" panose="02010609060101010101" pitchFamily="49" charset="-122"/>
              </a:rPr>
              <a:t>.3.1 应收账款的核算</a:t>
            </a:r>
            <a:endParaRPr lang="zh-CN" altLang="en-US">
              <a:latin typeface="黑体" panose="02010609060101010101" pitchFamily="49" charset="-122"/>
              <a:ea typeface="黑体" panose="02010609060101010101" pitchFamily="49" charset="-122"/>
              <a:cs typeface="黑体" panose="02010609060101010101" pitchFamily="49" charset="-122"/>
            </a:endParaRPr>
          </a:p>
          <a:p>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zh-CN" altLang="en-US">
                <a:latin typeface="黑体" panose="02010609060101010101" pitchFamily="49" charset="-122"/>
                <a:ea typeface="黑体" panose="02010609060101010101" pitchFamily="49" charset="-122"/>
                <a:cs typeface="黑体" panose="02010609060101010101" pitchFamily="49" charset="-122"/>
              </a:rPr>
              <a:t>1</a:t>
            </a:r>
            <a:r>
              <a:rPr lang="en-US" altLang="zh-CN">
                <a:latin typeface="黑体" panose="02010609060101010101" pitchFamily="49" charset="-122"/>
                <a:ea typeface="黑体" panose="02010609060101010101" pitchFamily="49" charset="-122"/>
                <a:cs typeface="黑体" panose="02010609060101010101" pitchFamily="49" charset="-122"/>
              </a:rPr>
              <a:t>8</a:t>
            </a:r>
            <a:r>
              <a:rPr lang="zh-CN" altLang="en-US">
                <a:latin typeface="黑体" panose="02010609060101010101" pitchFamily="49" charset="-122"/>
                <a:ea typeface="黑体" panose="02010609060101010101" pitchFamily="49" charset="-122"/>
                <a:cs typeface="黑体" panose="02010609060101010101" pitchFamily="49" charset="-122"/>
              </a:rPr>
              <a:t>.3.2 应收票据和预付账款的核算</a:t>
            </a:r>
            <a:endParaRPr lang="zh-CN" altLang="en-US">
              <a:latin typeface="黑体" panose="02010609060101010101" pitchFamily="49" charset="-122"/>
              <a:ea typeface="黑体" panose="02010609060101010101" pitchFamily="49" charset="-122"/>
              <a:cs typeface="黑体" panose="02010609060101010101" pitchFamily="49" charset="-122"/>
            </a:endParaRPr>
          </a:p>
          <a:p>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zh-CN" altLang="en-US">
                <a:latin typeface="黑体" panose="02010609060101010101" pitchFamily="49" charset="-122"/>
                <a:ea typeface="黑体" panose="02010609060101010101" pitchFamily="49" charset="-122"/>
                <a:cs typeface="黑体" panose="02010609060101010101" pitchFamily="49" charset="-122"/>
              </a:rPr>
              <a:t>1</a:t>
            </a:r>
            <a:r>
              <a:rPr lang="en-US" altLang="zh-CN">
                <a:latin typeface="黑体" panose="02010609060101010101" pitchFamily="49" charset="-122"/>
                <a:ea typeface="黑体" panose="02010609060101010101" pitchFamily="49" charset="-122"/>
                <a:cs typeface="黑体" panose="02010609060101010101" pitchFamily="49" charset="-122"/>
              </a:rPr>
              <a:t>8</a:t>
            </a:r>
            <a:r>
              <a:rPr lang="zh-CN" altLang="en-US">
                <a:latin typeface="黑体" panose="02010609060101010101" pitchFamily="49" charset="-122"/>
                <a:ea typeface="黑体" panose="02010609060101010101" pitchFamily="49" charset="-122"/>
                <a:cs typeface="黑体" panose="02010609060101010101" pitchFamily="49" charset="-122"/>
              </a:rPr>
              <a:t>.3.3 其他应收款的核算</a:t>
            </a:r>
            <a:endParaRPr lang="zh-CN" altLang="en-US">
              <a:latin typeface="黑体" panose="02010609060101010101" pitchFamily="49" charset="-122"/>
              <a:ea typeface="黑体" panose="02010609060101010101" pitchFamily="49" charset="-122"/>
              <a:cs typeface="黑体" panose="02010609060101010101" pitchFamily="49" charset="-122"/>
            </a:endParaRPr>
          </a:p>
          <a:p>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zh-CN" altLang="en-US">
                <a:latin typeface="黑体" panose="02010609060101010101" pitchFamily="49" charset="-122"/>
                <a:ea typeface="黑体" panose="02010609060101010101" pitchFamily="49" charset="-122"/>
                <a:cs typeface="黑体" panose="02010609060101010101" pitchFamily="49" charset="-122"/>
              </a:rPr>
              <a:t>1</a:t>
            </a:r>
            <a:r>
              <a:rPr lang="en-US" altLang="zh-CN">
                <a:latin typeface="黑体" panose="02010609060101010101" pitchFamily="49" charset="-122"/>
                <a:ea typeface="黑体" panose="02010609060101010101" pitchFamily="49" charset="-122"/>
                <a:cs typeface="黑体" panose="02010609060101010101" pitchFamily="49" charset="-122"/>
              </a:rPr>
              <a:t>8</a:t>
            </a:r>
            <a:r>
              <a:rPr lang="zh-CN" altLang="en-US">
                <a:latin typeface="黑体" panose="02010609060101010101" pitchFamily="49" charset="-122"/>
                <a:ea typeface="黑体" panose="02010609060101010101" pitchFamily="49" charset="-122"/>
                <a:cs typeface="黑体" panose="02010609060101010101" pitchFamily="49" charset="-122"/>
              </a:rPr>
              <a:t>.3.4 坏账准备的核算</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16</a:t>
            </a:fld>
            <a:endParaRPr lang="zh-CN" altLang="en-US"/>
          </a:p>
        </p:txBody>
      </p:sp>
      <p:sp>
        <p:nvSpPr>
          <p:cNvPr id="4" name="标题 3"/>
          <p:cNvSpPr>
            <a:spLocks noGrp="1"/>
          </p:cNvSpPr>
          <p:nvPr>
            <p:ph type="title"/>
          </p:nvPr>
        </p:nvSpPr>
        <p:spPr>
          <a:xfrm>
            <a:off x="177165" y="234312"/>
            <a:ext cx="9540000" cy="405001"/>
          </a:xfrm>
        </p:spPr>
        <p:txBody>
          <a:bodyPr/>
          <a:lstStyle/>
          <a:p>
            <a:r>
              <a:rPr lang="zh-CN" altLang="en-US">
                <a:cs typeface="黑体" panose="02010609060101010101" pitchFamily="49" charset="-122"/>
                <a:sym typeface="+mn-ea"/>
              </a:rPr>
              <a:t>1</a:t>
            </a:r>
            <a:r>
              <a:rPr lang="en-US" altLang="zh-CN">
                <a:cs typeface="黑体" panose="02010609060101010101" pitchFamily="49" charset="-122"/>
                <a:sym typeface="+mn-ea"/>
              </a:rPr>
              <a:t>8</a:t>
            </a:r>
            <a:r>
              <a:rPr lang="zh-CN" altLang="en-US">
                <a:cs typeface="黑体" panose="02010609060101010101" pitchFamily="49" charset="-122"/>
                <a:sym typeface="+mn-ea"/>
              </a:rPr>
              <a:t>.3.1 应收账款的核算</a:t>
            </a:r>
            <a:endParaRPr>
              <a:sym typeface="+mn-ea"/>
            </a:endParaRPr>
          </a:p>
        </p:txBody>
      </p:sp>
      <p:sp>
        <p:nvSpPr>
          <p:cNvPr id="5" name="文本框 4"/>
          <p:cNvSpPr txBox="1"/>
          <p:nvPr/>
        </p:nvSpPr>
        <p:spPr>
          <a:xfrm>
            <a:off x="662940" y="891540"/>
            <a:ext cx="8629015"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FF0000"/>
                </a:solidFill>
                <a:latin typeface="黑体" panose="02010609060101010101" pitchFamily="49" charset="-122"/>
                <a:ea typeface="黑体" panose="02010609060101010101" pitchFamily="49" charset="-122"/>
                <a:cs typeface="黑体" panose="02010609060101010101" pitchFamily="49" charset="-122"/>
              </a:rPr>
              <a:t>应收账款：</a:t>
            </a:r>
            <a:r>
              <a:rPr lang="zh-CN" altLang="en-US">
                <a:latin typeface="黑体" panose="02010609060101010101" pitchFamily="49" charset="-122"/>
                <a:ea typeface="黑体" panose="02010609060101010101" pitchFamily="49" charset="-122"/>
                <a:cs typeface="黑体" panose="02010609060101010101" pitchFamily="49" charset="-122"/>
              </a:rPr>
              <a:t>事业单位提供服务、销售商品等应收取的款项,以及包括行政单位在内的因出租资产、出售物资等应收取的款项。</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
        <p:nvSpPr>
          <p:cNvPr id="2" name="文本框 1"/>
          <p:cNvSpPr txBox="1"/>
          <p:nvPr/>
        </p:nvSpPr>
        <p:spPr>
          <a:xfrm>
            <a:off x="662940" y="1738630"/>
            <a:ext cx="8629015" cy="25844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黑体" panose="02010609060101010101" pitchFamily="49" charset="-122"/>
                <a:ea typeface="黑体" panose="02010609060101010101" pitchFamily="49" charset="-122"/>
                <a:cs typeface="黑体" panose="02010609060101010101" pitchFamily="49" charset="-122"/>
              </a:rPr>
              <a:t>科目设置</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zh-CN" altLang="en-US" b="1">
                <a:solidFill>
                  <a:srgbClr val="FF0000"/>
                </a:solidFill>
                <a:latin typeface="黑体" panose="02010609060101010101" pitchFamily="49" charset="-122"/>
                <a:ea typeface="黑体" panose="02010609060101010101" pitchFamily="49" charset="-122"/>
                <a:cs typeface="黑体" panose="02010609060101010101" pitchFamily="49" charset="-122"/>
              </a:rPr>
              <a:t>“应收账款”</a:t>
            </a:r>
            <a:r>
              <a:rPr lang="zh-CN" altLang="en-US">
                <a:latin typeface="黑体" panose="02010609060101010101" pitchFamily="49" charset="-122"/>
                <a:ea typeface="黑体" panose="02010609060101010101" pitchFamily="49" charset="-122"/>
                <a:cs typeface="黑体" panose="02010609060101010101" pitchFamily="49" charset="-122"/>
              </a:rPr>
              <a:t>科目</a:t>
            </a:r>
            <a:endParaRPr lang="zh-CN" altLang="en-US">
              <a:latin typeface="黑体" panose="02010609060101010101" pitchFamily="49" charset="-122"/>
              <a:ea typeface="黑体" panose="02010609060101010101" pitchFamily="49" charset="-122"/>
              <a:cs typeface="黑体" panose="02010609060101010101" pitchFamily="49" charset="-122"/>
            </a:endParaRPr>
          </a:p>
          <a:p>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zh-CN" altLang="en-US">
                <a:latin typeface="黑体" panose="02010609060101010101" pitchFamily="49" charset="-122"/>
                <a:ea typeface="黑体" panose="02010609060101010101" pitchFamily="49" charset="-122"/>
                <a:cs typeface="黑体" panose="02010609060101010101" pitchFamily="49" charset="-122"/>
              </a:rPr>
              <a:t>相关业务：</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rPr>
              <a:t>1.</a:t>
            </a:r>
            <a:r>
              <a:rPr lang="zh-CN" altLang="en-US">
                <a:latin typeface="黑体" panose="02010609060101010101" pitchFamily="49" charset="-122"/>
                <a:ea typeface="黑体" panose="02010609060101010101" pitchFamily="49" charset="-122"/>
                <a:cs typeface="黑体" panose="02010609060101010101" pitchFamily="49" charset="-122"/>
              </a:rPr>
              <a:t>事业单位销售商品、提供服务发生无须上缴财政的应收账款时,按照应收未收金额：</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rPr>
              <a:t>		</a:t>
            </a:r>
            <a:r>
              <a:rPr lang="zh-CN" altLang="en-US">
                <a:latin typeface="黑体" panose="02010609060101010101" pitchFamily="49" charset="-122"/>
                <a:ea typeface="黑体" panose="02010609060101010101" pitchFamily="49" charset="-122"/>
                <a:cs typeface="黑体" panose="02010609060101010101" pitchFamily="49" charset="-122"/>
              </a:rPr>
              <a:t>借：应收账款</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rPr>
              <a:t>			</a:t>
            </a:r>
            <a:r>
              <a:rPr lang="zh-CN" altLang="en-US">
                <a:latin typeface="黑体" panose="02010609060101010101" pitchFamily="49" charset="-122"/>
                <a:ea typeface="黑体" panose="02010609060101010101" pitchFamily="49" charset="-122"/>
                <a:cs typeface="黑体" panose="02010609060101010101" pitchFamily="49" charset="-122"/>
              </a:rPr>
              <a:t>贷：事业收入</a:t>
            </a:r>
            <a:r>
              <a:rPr lang="en-US" altLang="zh-CN">
                <a:latin typeface="黑体" panose="02010609060101010101" pitchFamily="49" charset="-122"/>
                <a:ea typeface="黑体" panose="02010609060101010101" pitchFamily="49" charset="-122"/>
                <a:cs typeface="黑体" panose="02010609060101010101" pitchFamily="49" charset="-122"/>
              </a:rPr>
              <a:t>\</a:t>
            </a:r>
            <a:r>
              <a:rPr lang="zh-CN" altLang="en-US">
                <a:latin typeface="黑体" panose="02010609060101010101" pitchFamily="49" charset="-122"/>
                <a:ea typeface="黑体" panose="02010609060101010101" pitchFamily="49" charset="-122"/>
                <a:cs typeface="黑体" panose="02010609060101010101" pitchFamily="49" charset="-122"/>
              </a:rPr>
              <a:t>经营收入</a:t>
            </a:r>
            <a:r>
              <a:rPr lang="en-US" altLang="zh-CN">
                <a:latin typeface="黑体" panose="02010609060101010101" pitchFamily="49" charset="-122"/>
                <a:ea typeface="黑体" panose="02010609060101010101" pitchFamily="49" charset="-122"/>
                <a:cs typeface="黑体" panose="02010609060101010101" pitchFamily="49" charset="-122"/>
              </a:rPr>
              <a:t>\</a:t>
            </a:r>
            <a:r>
              <a:rPr lang="zh-CN" altLang="en-US">
                <a:latin typeface="黑体" panose="02010609060101010101" pitchFamily="49" charset="-122"/>
                <a:ea typeface="黑体" panose="02010609060101010101" pitchFamily="49" charset="-122"/>
                <a:cs typeface="黑体" panose="02010609060101010101" pitchFamily="49" charset="-122"/>
              </a:rPr>
              <a:t>租金收入</a:t>
            </a:r>
            <a:r>
              <a:rPr lang="en-US" altLang="zh-CN">
                <a:latin typeface="黑体" panose="02010609060101010101" pitchFamily="49" charset="-122"/>
                <a:ea typeface="黑体" panose="02010609060101010101" pitchFamily="49" charset="-122"/>
                <a:cs typeface="黑体" panose="02010609060101010101" pitchFamily="49" charset="-122"/>
              </a:rPr>
              <a:t>\</a:t>
            </a:r>
            <a:r>
              <a:rPr lang="zh-CN" altLang="en-US">
                <a:latin typeface="黑体" panose="02010609060101010101" pitchFamily="49" charset="-122"/>
                <a:ea typeface="黑体" panose="02010609060101010101" pitchFamily="49" charset="-122"/>
                <a:cs typeface="黑体" panose="02010609060101010101" pitchFamily="49" charset="-122"/>
              </a:rPr>
              <a:t>其他收入</a:t>
            </a:r>
            <a:endParaRPr lang="zh-CN" altLang="en-US">
              <a:latin typeface="黑体" panose="02010609060101010101" pitchFamily="49" charset="-122"/>
              <a:ea typeface="黑体" panose="02010609060101010101" pitchFamily="49" charset="-122"/>
              <a:cs typeface="黑体" panose="02010609060101010101" pitchFamily="49" charset="-122"/>
            </a:endParaRPr>
          </a:p>
          <a:p>
            <a:endParaRPr lang="zh-CN" altLang="en-US">
              <a:latin typeface="黑体" panose="02010609060101010101" pitchFamily="49" charset="-122"/>
              <a:ea typeface="黑体" panose="02010609060101010101" pitchFamily="49" charset="-122"/>
              <a:cs typeface="黑体" panose="02010609060101010101" pitchFamily="49" charset="-122"/>
            </a:endParaRPr>
          </a:p>
          <a:p>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17</a:t>
            </a:fld>
            <a:endParaRPr lang="zh-CN" altLang="en-US"/>
          </a:p>
        </p:txBody>
      </p:sp>
      <p:sp>
        <p:nvSpPr>
          <p:cNvPr id="4" name="标题 3"/>
          <p:cNvSpPr>
            <a:spLocks noGrp="1"/>
          </p:cNvSpPr>
          <p:nvPr>
            <p:ph type="title"/>
          </p:nvPr>
        </p:nvSpPr>
        <p:spPr>
          <a:xfrm>
            <a:off x="177165" y="234312"/>
            <a:ext cx="9540000" cy="405001"/>
          </a:xfrm>
        </p:spPr>
        <p:txBody>
          <a:bodyPr/>
          <a:lstStyle/>
          <a:p>
            <a:r>
              <a:rPr lang="zh-CN" altLang="en-US">
                <a:cs typeface="黑体" panose="02010609060101010101" pitchFamily="49" charset="-122"/>
                <a:sym typeface="+mn-ea"/>
              </a:rPr>
              <a:t>1</a:t>
            </a:r>
            <a:r>
              <a:rPr lang="en-US" altLang="zh-CN">
                <a:cs typeface="黑体" panose="02010609060101010101" pitchFamily="49" charset="-122"/>
                <a:sym typeface="+mn-ea"/>
              </a:rPr>
              <a:t>8</a:t>
            </a:r>
            <a:r>
              <a:rPr lang="zh-CN" altLang="en-US">
                <a:cs typeface="黑体" panose="02010609060101010101" pitchFamily="49" charset="-122"/>
                <a:sym typeface="+mn-ea"/>
              </a:rPr>
              <a:t>.3.1 应收账款的核算</a:t>
            </a:r>
            <a:endParaRPr>
              <a:sym typeface="+mn-ea"/>
            </a:endParaRPr>
          </a:p>
        </p:txBody>
      </p:sp>
      <p:sp>
        <p:nvSpPr>
          <p:cNvPr id="2" name="文本框 1"/>
          <p:cNvSpPr txBox="1"/>
          <p:nvPr/>
        </p:nvSpPr>
        <p:spPr>
          <a:xfrm>
            <a:off x="544195" y="883920"/>
            <a:ext cx="9007475" cy="403187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a:latin typeface="黑体" panose="02010609060101010101" pitchFamily="49" charset="-122"/>
                <a:ea typeface="黑体" panose="02010609060101010101" pitchFamily="49" charset="-122"/>
                <a:cs typeface="黑体" panose="02010609060101010101" pitchFamily="49" charset="-122"/>
              </a:rPr>
              <a:t>2.</a:t>
            </a:r>
            <a:r>
              <a:rPr lang="zh-CN" altLang="en-US" sz="1600">
                <a:latin typeface="黑体" panose="02010609060101010101" pitchFamily="49" charset="-122"/>
                <a:ea typeface="黑体" panose="02010609060101010101" pitchFamily="49" charset="-122"/>
                <a:cs typeface="黑体" panose="02010609060101010101" pitchFamily="49" charset="-122"/>
              </a:rPr>
              <a:t>收回应收账款时,按照实际收到的金额,</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银行存款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应收账款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3.</a:t>
            </a:r>
            <a:r>
              <a:rPr lang="zh-CN" altLang="en-US" sz="1600">
                <a:latin typeface="黑体" panose="02010609060101010101" pitchFamily="49" charset="-122"/>
                <a:ea typeface="黑体" panose="02010609060101010101" pitchFamily="49" charset="-122"/>
                <a:cs typeface="黑体" panose="02010609060101010101" pitchFamily="49" charset="-122"/>
              </a:rPr>
              <a:t>政府单位出租资产或出售物资需要上缴财政的</a:t>
            </a:r>
            <a:endParaRPr lang="en-US" altLang="zh-CN"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发生应收未收款项时,按照应收未收金额</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应收账款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应缴财政款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收回应收账款时,按照实际收到的金额</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银行存款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应收账款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lang="zh-CN" altLang="en-US" sz="1600">
                <a:latin typeface="黑体" panose="02010609060101010101" pitchFamily="49" charset="-122"/>
                <a:ea typeface="黑体" panose="02010609060101010101" pitchFamily="49" charset="-122"/>
                <a:cs typeface="黑体" panose="02010609060101010101" pitchFamily="49" charset="-122"/>
              </a:rPr>
              <a:t>应收账款业务如果涉及应缴财政款,则不属于预算资金范畴内的业务；</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lang="zh-CN" altLang="en-US" sz="1600">
                <a:latin typeface="黑体" panose="02010609060101010101" pitchFamily="49" charset="-122"/>
                <a:ea typeface="黑体" panose="02010609060101010101" pitchFamily="49" charset="-122"/>
                <a:cs typeface="黑体" panose="02010609060101010101" pitchFamily="49" charset="-122"/>
              </a:rPr>
              <a:t>如果涉及单位的收入,则在收回货币资金时, 按实际收到的金额确认相关预算收入。</a:t>
            </a:r>
            <a:endParaRPr lang="zh-CN" altLang="en-US" sz="1600">
              <a:latin typeface="黑体" panose="02010609060101010101" pitchFamily="49" charset="-122"/>
              <a:ea typeface="黑体" panose="02010609060101010101" pitchFamily="49" charset="-122"/>
              <a:cs typeface="黑体" panose="02010609060101010101" pitchFamily="49" charset="-122"/>
            </a:endParaRPr>
          </a:p>
        </p:txBody>
      </p:sp>
      <p:sp>
        <p:nvSpPr>
          <p:cNvPr id="7" name="文本框 6"/>
          <p:cNvSpPr txBox="1"/>
          <p:nvPr/>
        </p:nvSpPr>
        <p:spPr>
          <a:xfrm>
            <a:off x="1665605" y="5148580"/>
            <a:ext cx="487807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solidFill>
              </a:rPr>
              <a:t>例题：详见教材 例</a:t>
            </a:r>
            <a:r>
              <a:rPr lang="en-US" altLang="zh-CN">
                <a:solidFill>
                  <a:schemeClr val="bg1"/>
                </a:solidFill>
              </a:rPr>
              <a:t>18-4</a:t>
            </a:r>
            <a:r>
              <a:rPr lang="zh-CN" altLang="en-US">
                <a:solidFill>
                  <a:schemeClr val="bg1"/>
                </a:solidFill>
              </a:rPr>
              <a:t>、</a:t>
            </a:r>
            <a:r>
              <a:rPr lang="en-US" altLang="zh-CN">
                <a:solidFill>
                  <a:schemeClr val="bg1"/>
                </a:solidFill>
              </a:rPr>
              <a:t>18-5</a:t>
            </a:r>
            <a:r>
              <a:rPr lang="zh-CN" altLang="en-US">
                <a:solidFill>
                  <a:schemeClr val="bg1"/>
                </a:solidFill>
              </a:rPr>
              <a:t>  </a:t>
            </a:r>
            <a:r>
              <a:rPr lang="en-US" altLang="zh-CN">
                <a:solidFill>
                  <a:schemeClr val="bg1"/>
                </a:solidFill>
              </a:rPr>
              <a:t>P291</a:t>
            </a:r>
            <a:endParaRPr lang="zh-CN" altLang="en-US">
              <a:solidFill>
                <a:schemeClr val="bg1"/>
              </a:solidFil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18</a:t>
            </a:fld>
            <a:endParaRPr lang="zh-CN" altLang="en-US"/>
          </a:p>
        </p:txBody>
      </p:sp>
      <p:sp>
        <p:nvSpPr>
          <p:cNvPr id="4" name="标题 3"/>
          <p:cNvSpPr>
            <a:spLocks noGrp="1"/>
          </p:cNvSpPr>
          <p:nvPr>
            <p:ph type="title"/>
          </p:nvPr>
        </p:nvSpPr>
        <p:spPr>
          <a:xfrm>
            <a:off x="177165" y="234312"/>
            <a:ext cx="9540000" cy="405001"/>
          </a:xfrm>
        </p:spPr>
        <p:txBody>
          <a:bodyPr/>
          <a:lstStyle/>
          <a:p>
            <a:r>
              <a:rPr lang="zh-CN" altLang="en-US">
                <a:cs typeface="黑体" panose="02010609060101010101" pitchFamily="49" charset="-122"/>
                <a:sym typeface="+mn-ea"/>
              </a:rPr>
              <a:t>1</a:t>
            </a:r>
            <a:r>
              <a:rPr lang="en-US" altLang="zh-CN">
                <a:cs typeface="黑体" panose="02010609060101010101" pitchFamily="49" charset="-122"/>
                <a:sym typeface="+mn-ea"/>
              </a:rPr>
              <a:t>8</a:t>
            </a:r>
            <a:r>
              <a:rPr lang="zh-CN" altLang="en-US">
                <a:cs typeface="黑体" panose="02010609060101010101" pitchFamily="49" charset="-122"/>
                <a:sym typeface="+mn-ea"/>
              </a:rPr>
              <a:t>.3.2 应收票据和预付账款的核算</a:t>
            </a:r>
            <a:endParaRPr lang="zh-CN" altLang="en-US">
              <a:cs typeface="黑体" panose="02010609060101010101" pitchFamily="49" charset="-122"/>
              <a:sym typeface="+mn-ea"/>
            </a:endParaRPr>
          </a:p>
        </p:txBody>
      </p:sp>
      <p:sp>
        <p:nvSpPr>
          <p:cNvPr id="2" name="文本框 1"/>
          <p:cNvSpPr txBox="1"/>
          <p:nvPr/>
        </p:nvSpPr>
        <p:spPr>
          <a:xfrm>
            <a:off x="571500" y="869315"/>
            <a:ext cx="8150225"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FF0000"/>
                </a:solidFill>
                <a:latin typeface="黑体" panose="02010609060101010101" pitchFamily="49" charset="-122"/>
                <a:ea typeface="黑体" panose="02010609060101010101" pitchFamily="49" charset="-122"/>
                <a:cs typeface="黑体" panose="02010609060101010101" pitchFamily="49" charset="-122"/>
              </a:rPr>
              <a:t>应收票据：</a:t>
            </a:r>
            <a:r>
              <a:rPr lang="zh-CN" altLang="en-US">
                <a:latin typeface="黑体" panose="02010609060101010101" pitchFamily="49" charset="-122"/>
                <a:ea typeface="黑体" panose="02010609060101010101" pitchFamily="49" charset="-122"/>
                <a:cs typeface="黑体" panose="02010609060101010101" pitchFamily="49" charset="-122"/>
              </a:rPr>
              <a:t>指事业单位因开展经营活动销售商品、提供服务等而收到的商业汇票, 包括银行承兑汇票和商业承兑汇票。</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
        <p:nvSpPr>
          <p:cNvPr id="5" name="文本框 4"/>
          <p:cNvSpPr txBox="1"/>
          <p:nvPr/>
        </p:nvSpPr>
        <p:spPr>
          <a:xfrm>
            <a:off x="631190" y="1621790"/>
            <a:ext cx="8818880" cy="34163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黑体" panose="02010609060101010101" pitchFamily="49" charset="-122"/>
                <a:ea typeface="黑体" panose="02010609060101010101" pitchFamily="49" charset="-122"/>
                <a:cs typeface="黑体" panose="02010609060101010101" pitchFamily="49" charset="-122"/>
              </a:rPr>
              <a:t>科目设置：</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zh-CN" altLang="en-US" b="1">
                <a:solidFill>
                  <a:srgbClr val="FF0000"/>
                </a:solidFill>
                <a:latin typeface="黑体" panose="02010609060101010101" pitchFamily="49" charset="-122"/>
                <a:ea typeface="黑体" panose="02010609060101010101" pitchFamily="49" charset="-122"/>
                <a:cs typeface="黑体" panose="02010609060101010101" pitchFamily="49" charset="-122"/>
              </a:rPr>
              <a:t>“应收票据”</a:t>
            </a:r>
            <a:r>
              <a:rPr lang="zh-CN" altLang="en-US">
                <a:latin typeface="黑体" panose="02010609060101010101" pitchFamily="49" charset="-122"/>
                <a:ea typeface="黑体" panose="02010609060101010101" pitchFamily="49" charset="-122"/>
                <a:cs typeface="黑体" panose="02010609060101010101" pitchFamily="49" charset="-122"/>
              </a:rPr>
              <a:t>科目</a:t>
            </a:r>
            <a:endParaRPr lang="zh-CN" altLang="en-US">
              <a:latin typeface="黑体" panose="02010609060101010101" pitchFamily="49" charset="-122"/>
              <a:ea typeface="黑体" panose="02010609060101010101" pitchFamily="49" charset="-122"/>
              <a:cs typeface="黑体" panose="02010609060101010101" pitchFamily="49" charset="-122"/>
            </a:endParaRPr>
          </a:p>
          <a:p>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zh-CN" altLang="en-US">
                <a:latin typeface="黑体" panose="02010609060101010101" pitchFamily="49" charset="-122"/>
                <a:ea typeface="黑体" panose="02010609060101010101" pitchFamily="49" charset="-122"/>
                <a:cs typeface="黑体" panose="02010609060101010101" pitchFamily="49" charset="-122"/>
              </a:rPr>
              <a:t>相关业务：</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rPr>
              <a:t>1.</a:t>
            </a:r>
            <a:r>
              <a:rPr lang="zh-CN" altLang="en-US">
                <a:latin typeface="黑体" panose="02010609060101010101" pitchFamily="49" charset="-122"/>
                <a:ea typeface="黑体" panose="02010609060101010101" pitchFamily="49" charset="-122"/>
                <a:cs typeface="黑体" panose="02010609060101010101" pitchFamily="49" charset="-122"/>
              </a:rPr>
              <a:t>事业单位因销售商品、提供服务等收到商业汇票时,应按照商业汇票的票面金额 </a:t>
            </a:r>
            <a:r>
              <a:rPr lang="en-US" altLang="zh-CN">
                <a:latin typeface="黑体" panose="02010609060101010101" pitchFamily="49" charset="-122"/>
                <a:ea typeface="黑体" panose="02010609060101010101" pitchFamily="49" charset="-122"/>
                <a:cs typeface="黑体" panose="02010609060101010101" pitchFamily="49" charset="-122"/>
              </a:rPr>
              <a:t>	</a:t>
            </a:r>
            <a:endParaRPr lang="en-US" altLang="zh-CN">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rPr>
              <a:t>		</a:t>
            </a:r>
            <a:r>
              <a:rPr lang="zh-CN" altLang="en-US">
                <a:latin typeface="黑体" panose="02010609060101010101" pitchFamily="49" charset="-122"/>
                <a:ea typeface="黑体" panose="02010609060101010101" pitchFamily="49" charset="-122"/>
                <a:cs typeface="黑体" panose="02010609060101010101" pitchFamily="49" charset="-122"/>
              </a:rPr>
              <a:t>借：应收票据</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rPr>
              <a:t>			</a:t>
            </a:r>
            <a:r>
              <a:rPr lang="zh-CN" altLang="en-US">
                <a:latin typeface="黑体" panose="02010609060101010101" pitchFamily="49" charset="-122"/>
                <a:ea typeface="黑体" panose="02010609060101010101" pitchFamily="49" charset="-122"/>
                <a:cs typeface="黑体" panose="02010609060101010101" pitchFamily="49" charset="-122"/>
              </a:rPr>
              <a:t>贷：经营收入</a:t>
            </a:r>
            <a:endParaRPr lang="zh-CN" altLang="en-US">
              <a:latin typeface="黑体" panose="02010609060101010101" pitchFamily="49" charset="-122"/>
              <a:ea typeface="黑体" panose="02010609060101010101" pitchFamily="49" charset="-122"/>
              <a:cs typeface="黑体" panose="02010609060101010101" pitchFamily="49" charset="-122"/>
            </a:endParaRPr>
          </a:p>
          <a:p>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rPr>
              <a:t>2.</a:t>
            </a:r>
            <a:r>
              <a:rPr lang="zh-CN" altLang="en-US">
                <a:latin typeface="黑体" panose="02010609060101010101" pitchFamily="49" charset="-122"/>
                <a:ea typeface="黑体" panose="02010609060101010101" pitchFamily="49" charset="-122"/>
                <a:cs typeface="黑体" panose="02010609060101010101" pitchFamily="49" charset="-122"/>
              </a:rPr>
              <a:t>收回票款时, 应按照实际收到的商业汇票票面金额</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rPr>
              <a:t>		</a:t>
            </a:r>
            <a:r>
              <a:rPr lang="zh-CN" altLang="en-US">
                <a:latin typeface="黑体" panose="02010609060101010101" pitchFamily="49" charset="-122"/>
                <a:ea typeface="黑体" panose="02010609060101010101" pitchFamily="49" charset="-122"/>
                <a:cs typeface="黑体" panose="02010609060101010101" pitchFamily="49" charset="-122"/>
              </a:rPr>
              <a:t>借：银行存款</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rPr>
              <a:t>			</a:t>
            </a:r>
            <a:r>
              <a:rPr lang="zh-CN" altLang="en-US">
                <a:latin typeface="黑体" panose="02010609060101010101" pitchFamily="49" charset="-122"/>
                <a:ea typeface="黑体" panose="02010609060101010101" pitchFamily="49" charset="-122"/>
                <a:cs typeface="黑体" panose="02010609060101010101" pitchFamily="49" charset="-122"/>
              </a:rPr>
              <a:t>贷</a:t>
            </a:r>
            <a:r>
              <a:rPr lang="en-US" altLang="zh-CN">
                <a:latin typeface="黑体" panose="02010609060101010101" pitchFamily="49" charset="-122"/>
                <a:ea typeface="黑体" panose="02010609060101010101" pitchFamily="49" charset="-122"/>
                <a:cs typeface="黑体" panose="02010609060101010101" pitchFamily="49" charset="-122"/>
              </a:rPr>
              <a:t>:</a:t>
            </a:r>
            <a:r>
              <a:rPr lang="zh-CN" altLang="en-US">
                <a:latin typeface="黑体" panose="02010609060101010101" pitchFamily="49" charset="-122"/>
                <a:ea typeface="黑体" panose="02010609060101010101" pitchFamily="49" charset="-122"/>
                <a:cs typeface="黑体" panose="02010609060101010101" pitchFamily="49" charset="-122"/>
              </a:rPr>
              <a:t>应收票据 </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
        <p:nvSpPr>
          <p:cNvPr id="7" name="文本框 6"/>
          <p:cNvSpPr txBox="1"/>
          <p:nvPr/>
        </p:nvSpPr>
        <p:spPr>
          <a:xfrm>
            <a:off x="1665605" y="5148580"/>
            <a:ext cx="487807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solidFill>
              </a:rPr>
              <a:t>例题：详见教材 例</a:t>
            </a:r>
            <a:r>
              <a:rPr lang="en-US" altLang="zh-CN">
                <a:solidFill>
                  <a:schemeClr val="bg1"/>
                </a:solidFill>
              </a:rPr>
              <a:t>18-</a:t>
            </a:r>
            <a:r>
              <a:rPr lang="en-US">
                <a:solidFill>
                  <a:schemeClr val="bg1"/>
                </a:solidFill>
              </a:rPr>
              <a:t>6</a:t>
            </a:r>
            <a:r>
              <a:rPr lang="zh-CN" altLang="en-US">
                <a:solidFill>
                  <a:schemeClr val="bg1"/>
                </a:solidFill>
              </a:rPr>
              <a:t>  </a:t>
            </a:r>
            <a:r>
              <a:rPr lang="en-US" altLang="zh-CN">
                <a:solidFill>
                  <a:schemeClr val="bg1"/>
                </a:solidFill>
              </a:rPr>
              <a:t>P292</a:t>
            </a:r>
            <a:endParaRPr lang="zh-CN" altLang="en-US">
              <a:solidFill>
                <a:schemeClr val="bg1"/>
              </a:solidFil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19</a:t>
            </a:fld>
            <a:endParaRPr lang="zh-CN" altLang="en-US"/>
          </a:p>
        </p:txBody>
      </p:sp>
      <p:sp>
        <p:nvSpPr>
          <p:cNvPr id="4" name="标题 3"/>
          <p:cNvSpPr>
            <a:spLocks noGrp="1"/>
          </p:cNvSpPr>
          <p:nvPr>
            <p:ph type="title"/>
          </p:nvPr>
        </p:nvSpPr>
        <p:spPr>
          <a:xfrm>
            <a:off x="177165" y="234312"/>
            <a:ext cx="9540000" cy="405001"/>
          </a:xfrm>
        </p:spPr>
        <p:txBody>
          <a:bodyPr/>
          <a:lstStyle/>
          <a:p>
            <a:r>
              <a:rPr lang="zh-CN" altLang="en-US">
                <a:cs typeface="黑体" panose="02010609060101010101" pitchFamily="49" charset="-122"/>
                <a:sym typeface="+mn-ea"/>
              </a:rPr>
              <a:t>1</a:t>
            </a:r>
            <a:r>
              <a:rPr lang="en-US" altLang="zh-CN">
                <a:cs typeface="黑体" panose="02010609060101010101" pitchFamily="49" charset="-122"/>
                <a:sym typeface="+mn-ea"/>
              </a:rPr>
              <a:t>8</a:t>
            </a:r>
            <a:r>
              <a:rPr lang="zh-CN" altLang="en-US">
                <a:cs typeface="黑体" panose="02010609060101010101" pitchFamily="49" charset="-122"/>
                <a:sym typeface="+mn-ea"/>
              </a:rPr>
              <a:t>.3.2 应收票据和预付账款的核算</a:t>
            </a:r>
            <a:endParaRPr lang="zh-CN" altLang="en-US">
              <a:cs typeface="黑体" panose="02010609060101010101" pitchFamily="49" charset="-122"/>
              <a:sym typeface="+mn-ea"/>
            </a:endParaRPr>
          </a:p>
        </p:txBody>
      </p:sp>
      <p:sp>
        <p:nvSpPr>
          <p:cNvPr id="2" name="文本框 1"/>
          <p:cNvSpPr txBox="1"/>
          <p:nvPr/>
        </p:nvSpPr>
        <p:spPr>
          <a:xfrm>
            <a:off x="631190" y="869315"/>
            <a:ext cx="8150225"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FF0000"/>
                </a:solidFill>
                <a:latin typeface="黑体" panose="02010609060101010101" pitchFamily="49" charset="-122"/>
                <a:ea typeface="黑体" panose="02010609060101010101" pitchFamily="49" charset="-122"/>
                <a:cs typeface="黑体" panose="02010609060101010101" pitchFamily="49" charset="-122"/>
              </a:rPr>
              <a:t>预付账款</a:t>
            </a:r>
            <a:r>
              <a:rPr lang="zh-CN" altLang="en-US">
                <a:latin typeface="黑体" panose="02010609060101010101" pitchFamily="49" charset="-122"/>
                <a:ea typeface="黑体" panose="02010609060101010101" pitchFamily="49" charset="-122"/>
                <a:cs typeface="黑体" panose="02010609060101010101" pitchFamily="49" charset="-122"/>
              </a:rPr>
              <a:t>：指政府单位按照购货、服务合同规定预付给供应单位 (或个人)的款 项,以及按照合同规定向承包工程的施工企业预付的备料款和工程款。</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
        <p:nvSpPr>
          <p:cNvPr id="5" name="文本框 4"/>
          <p:cNvSpPr txBox="1"/>
          <p:nvPr/>
        </p:nvSpPr>
        <p:spPr>
          <a:xfrm>
            <a:off x="631190" y="1621790"/>
            <a:ext cx="8818880" cy="317009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黑体" panose="02010609060101010101" pitchFamily="49" charset="-122"/>
                <a:ea typeface="黑体" panose="02010609060101010101" pitchFamily="49" charset="-122"/>
                <a:cs typeface="黑体" panose="02010609060101010101" pitchFamily="49" charset="-122"/>
              </a:rPr>
              <a:t>科目设置：</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zh-CN" altLang="en-US">
                <a:latin typeface="黑体" panose="02010609060101010101" pitchFamily="49" charset="-122"/>
                <a:ea typeface="黑体" panose="02010609060101010101" pitchFamily="49" charset="-122"/>
                <a:cs typeface="黑体" panose="02010609060101010101" pitchFamily="49" charset="-122"/>
              </a:rPr>
              <a:t>“</a:t>
            </a:r>
            <a:r>
              <a:rPr lang="zh-CN" altLang="en-US">
                <a:latin typeface="黑体" panose="02010609060101010101" pitchFamily="49" charset="-122"/>
                <a:ea typeface="黑体" panose="02010609060101010101" pitchFamily="49" charset="-122"/>
                <a:cs typeface="黑体" panose="02010609060101010101" pitchFamily="49" charset="-122"/>
                <a:sym typeface="+mn-ea"/>
              </a:rPr>
              <a:t>预付账款</a:t>
            </a:r>
            <a:r>
              <a:rPr lang="zh-CN" altLang="en-US">
                <a:latin typeface="黑体" panose="02010609060101010101" pitchFamily="49" charset="-122"/>
                <a:ea typeface="黑体" panose="02010609060101010101" pitchFamily="49" charset="-122"/>
                <a:cs typeface="黑体" panose="02010609060101010101" pitchFamily="49" charset="-122"/>
              </a:rPr>
              <a:t>”科目</a:t>
            </a:r>
            <a:endParaRPr lang="zh-CN" altLang="en-US">
              <a:latin typeface="黑体" panose="02010609060101010101" pitchFamily="49" charset="-122"/>
              <a:ea typeface="黑体" panose="02010609060101010101" pitchFamily="49" charset="-122"/>
              <a:cs typeface="黑体" panose="02010609060101010101" pitchFamily="49" charset="-122"/>
            </a:endParaRPr>
          </a:p>
          <a:p>
            <a:endParaRPr lang="en-US" altLang="zh-CN">
              <a:latin typeface="黑体" panose="02010609060101010101" pitchFamily="49" charset="-122"/>
              <a:ea typeface="黑体" panose="02010609060101010101" pitchFamily="49" charset="-122"/>
              <a:cs typeface="黑体" panose="02010609060101010101" pitchFamily="49" charset="-122"/>
            </a:endParaRPr>
          </a:p>
          <a:p>
            <a:r>
              <a:rPr lang="zh-CN" altLang="en-US">
                <a:latin typeface="黑体" panose="02010609060101010101" pitchFamily="49" charset="-122"/>
                <a:ea typeface="黑体" panose="02010609060101010101" pitchFamily="49" charset="-122"/>
                <a:cs typeface="黑体" panose="02010609060101010101" pitchFamily="49" charset="-122"/>
              </a:rPr>
              <a:t>相关业务：</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1.</a:t>
            </a:r>
            <a:r>
              <a:rPr lang="zh-CN" altLang="en-US" sz="1600">
                <a:latin typeface="黑体" panose="02010609060101010101" pitchFamily="49" charset="-122"/>
                <a:ea typeface="黑体" panose="02010609060101010101" pitchFamily="49" charset="-122"/>
                <a:cs typeface="黑体" panose="02010609060101010101" pitchFamily="49" charset="-122"/>
              </a:rPr>
              <a:t>政府单位根据购货、服务合同规定预付款项时,按照预付金额,</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预付账款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财政拨款收入</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零余额账户用款额度</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银行存款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zh-CN" altLang="en-US" sz="1600">
                <a:latin typeface="黑体" panose="02010609060101010101" pitchFamily="49" charset="-122"/>
                <a:ea typeface="黑体" panose="02010609060101010101" pitchFamily="49" charset="-122"/>
                <a:cs typeface="黑体" panose="02010609060101010101" pitchFamily="49" charset="-122"/>
              </a:rPr>
              <a:t> </a:t>
            </a:r>
            <a:r>
              <a:rPr lang="en-US" altLang="zh-CN" sz="1600">
                <a:latin typeface="黑体" panose="02010609060101010101" pitchFamily="49" charset="-122"/>
                <a:ea typeface="黑体" panose="02010609060101010101" pitchFamily="49" charset="-122"/>
                <a:cs typeface="黑体" panose="02010609060101010101" pitchFamily="49" charset="-122"/>
              </a:rPr>
              <a:t>2.</a:t>
            </a:r>
            <a:r>
              <a:rPr lang="zh-CN" altLang="en-US" sz="1600">
                <a:latin typeface="黑体" panose="02010609060101010101" pitchFamily="49" charset="-122"/>
                <a:ea typeface="黑体" panose="02010609060101010101" pitchFamily="49" charset="-122"/>
                <a:cs typeface="黑体" panose="02010609060101010101" pitchFamily="49" charset="-122"/>
              </a:rPr>
              <a:t>政府单位收到所购资产或服务时,按照购入资产或服务的成本或结算款</a:t>
            </a:r>
            <a:r>
              <a:rPr lang="en-US" altLang="zh-CN" sz="1600">
                <a:latin typeface="黑体" panose="02010609060101010101" pitchFamily="49" charset="-122"/>
                <a:ea typeface="黑体" panose="02010609060101010101" pitchFamily="49" charset="-122"/>
                <a:cs typeface="黑体" panose="02010609060101010101" pitchFamily="49" charset="-122"/>
              </a:rPr>
              <a:t>:</a:t>
            </a:r>
            <a:endParaRPr lang="en-US" altLang="zh-CN"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库存物品</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固定资产</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无形资产</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业务活动费用</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在建工程</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预付账款 </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财政拨款收入</a:t>
            </a:r>
            <a:r>
              <a:rPr lang="en-US" altLang="zh-CN" sz="1600">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零余额账户用款额度</a:t>
            </a:r>
            <a:r>
              <a:rPr lang="en-US" altLang="zh-CN" sz="1600">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银行存款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p:txBody>
      </p:sp>
      <p:sp>
        <p:nvSpPr>
          <p:cNvPr id="7" name="文本框 6"/>
          <p:cNvSpPr txBox="1"/>
          <p:nvPr/>
        </p:nvSpPr>
        <p:spPr>
          <a:xfrm>
            <a:off x="1665605" y="5148580"/>
            <a:ext cx="487807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solidFill>
              </a:rPr>
              <a:t>例题：详见教材 例</a:t>
            </a:r>
            <a:r>
              <a:rPr lang="en-US" altLang="zh-CN">
                <a:solidFill>
                  <a:schemeClr val="bg1"/>
                </a:solidFill>
              </a:rPr>
              <a:t>18-7</a:t>
            </a:r>
            <a:r>
              <a:rPr lang="zh-CN" altLang="en-US">
                <a:solidFill>
                  <a:schemeClr val="bg1"/>
                </a:solidFill>
              </a:rPr>
              <a:t>  </a:t>
            </a:r>
            <a:r>
              <a:rPr lang="en-US" altLang="zh-CN">
                <a:solidFill>
                  <a:schemeClr val="bg1"/>
                </a:solidFill>
              </a:rPr>
              <a:t>P293</a:t>
            </a:r>
            <a:endParaRPr lang="zh-CN" altLang="en-US">
              <a:solidFill>
                <a:schemeClr val="bg1"/>
              </a:solidFill>
            </a:endParaRPr>
          </a:p>
        </p:txBody>
      </p:sp>
      <p:sp>
        <p:nvSpPr>
          <p:cNvPr id="8" name="文本框 7"/>
          <p:cNvSpPr txBox="1"/>
          <p:nvPr/>
        </p:nvSpPr>
        <p:spPr>
          <a:xfrm>
            <a:off x="5927932" y="4164015"/>
            <a:ext cx="2749471" cy="338554"/>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黑体" panose="02010609060101010101" pitchFamily="49" charset="-122"/>
                <a:ea typeface="黑体" panose="02010609060101010101" pitchFamily="49" charset="-122"/>
                <a:cs typeface="黑体" panose="02010609060101010101" pitchFamily="49" charset="-122"/>
                <a:sym typeface="+mn-ea"/>
              </a:rPr>
              <a:t> </a:t>
            </a:r>
            <a:r>
              <a:rPr lang="en-US" altLang="zh-CN" sz="1600">
                <a:latin typeface="黑体" panose="02010609060101010101" pitchFamily="49" charset="-122"/>
                <a:ea typeface="黑体" panose="02010609060101010101" pitchFamily="49" charset="-122"/>
                <a:cs typeface="黑体" panose="02010609060101010101" pitchFamily="49" charset="-122"/>
                <a:sym typeface="+mn-ea"/>
              </a:rPr>
              <a:t>(相关预付账款的账面余额)</a:t>
            </a:r>
            <a:endParaRPr lang="zh-CN" altLang="en-US" sz="1600"/>
          </a:p>
        </p:txBody>
      </p:sp>
      <p:sp>
        <p:nvSpPr>
          <p:cNvPr id="9" name="文本框 8"/>
          <p:cNvSpPr txBox="1"/>
          <p:nvPr/>
        </p:nvSpPr>
        <p:spPr>
          <a:xfrm>
            <a:off x="6851262" y="4453114"/>
            <a:ext cx="1826141" cy="338554"/>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a:latin typeface="黑体" panose="02010609060101010101" pitchFamily="49" charset="-122"/>
                <a:ea typeface="黑体" panose="02010609060101010101" pitchFamily="49" charset="-122"/>
                <a:cs typeface="黑体" panose="02010609060101010101" pitchFamily="49" charset="-122"/>
                <a:sym typeface="+mn-ea"/>
              </a:rPr>
              <a:t>(实际补付的金额)</a:t>
            </a:r>
            <a:endParaRPr lang="zh-CN" altLang="en-US" sz="1600"/>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20</a:t>
            </a:fld>
            <a:endParaRPr lang="zh-CN" altLang="en-US"/>
          </a:p>
        </p:txBody>
      </p:sp>
      <p:sp>
        <p:nvSpPr>
          <p:cNvPr id="4" name="标题 3"/>
          <p:cNvSpPr>
            <a:spLocks noGrp="1"/>
          </p:cNvSpPr>
          <p:nvPr>
            <p:ph type="title"/>
          </p:nvPr>
        </p:nvSpPr>
        <p:spPr>
          <a:xfrm>
            <a:off x="177165" y="234312"/>
            <a:ext cx="9540000" cy="405001"/>
          </a:xfrm>
        </p:spPr>
        <p:txBody>
          <a:bodyPr/>
          <a:lstStyle/>
          <a:p>
            <a:r>
              <a:rPr lang="zh-CN" altLang="en-US">
                <a:sym typeface="+mn-ea"/>
              </a:rPr>
              <a:t>1</a:t>
            </a:r>
            <a:r>
              <a:rPr lang="en-US" altLang="zh-CN">
                <a:sym typeface="+mn-ea"/>
              </a:rPr>
              <a:t>8</a:t>
            </a:r>
            <a:r>
              <a:rPr lang="zh-CN" altLang="en-US">
                <a:sym typeface="+mn-ea"/>
              </a:rPr>
              <a:t>.3.3 其他应收款的核算</a:t>
            </a:r>
            <a:endParaRPr lang="zh-CN" altLang="en-US">
              <a:cs typeface="黑体" panose="02010609060101010101" pitchFamily="49" charset="-122"/>
              <a:sym typeface="+mn-ea"/>
            </a:endParaRPr>
          </a:p>
        </p:txBody>
      </p:sp>
      <p:sp>
        <p:nvSpPr>
          <p:cNvPr id="5" name="文本框 4"/>
          <p:cNvSpPr txBox="1"/>
          <p:nvPr/>
        </p:nvSpPr>
        <p:spPr>
          <a:xfrm>
            <a:off x="358140" y="963930"/>
            <a:ext cx="9177020" cy="9220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err="1">
                <a:solidFill>
                  <a:srgbClr val="FF0000"/>
                </a:solidFill>
                <a:latin typeface="黑体" panose="02010609060101010101" pitchFamily="49" charset="-122"/>
                <a:ea typeface="黑体" panose="02010609060101010101" pitchFamily="49" charset="-122"/>
                <a:cs typeface="黑体" panose="02010609060101010101" pitchFamily="49" charset="-122"/>
              </a:rPr>
              <a:t>其他应收款</a:t>
            </a:r>
            <a:r>
              <a:rPr lang="zh-CN" altLang="en-US" b="1">
                <a:solidFill>
                  <a:srgbClr val="FF0000"/>
                </a:solidFill>
                <a:latin typeface="黑体" panose="02010609060101010101" pitchFamily="49" charset="-122"/>
                <a:ea typeface="黑体" panose="02010609060101010101" pitchFamily="49" charset="-122"/>
                <a:cs typeface="黑体" panose="02010609060101010101" pitchFamily="49" charset="-122"/>
              </a:rPr>
              <a:t>：</a:t>
            </a:r>
            <a:r>
              <a:rPr lang="en-US" err="1">
                <a:latin typeface="黑体" panose="02010609060101010101" pitchFamily="49" charset="-122"/>
                <a:ea typeface="黑体" panose="02010609060101010101" pitchFamily="49" charset="-122"/>
                <a:cs typeface="黑体" panose="02010609060101010101" pitchFamily="49" charset="-122"/>
              </a:rPr>
              <a:t>政府单位除应收票据、应收账款、预付账款、应收股利、应收利息以外的其他各项应收及暂付款项</a:t>
            </a:r>
            <a:endParaRPr lang="en-US">
              <a:latin typeface="黑体" panose="02010609060101010101" pitchFamily="49" charset="-122"/>
              <a:ea typeface="黑体" panose="02010609060101010101" pitchFamily="49" charset="-122"/>
              <a:cs typeface="黑体" panose="02010609060101010101" pitchFamily="49" charset="-122"/>
            </a:endParaRPr>
          </a:p>
          <a:p>
            <a:r>
              <a:rPr lang="en-US">
                <a:latin typeface="黑体" panose="02010609060101010101" pitchFamily="49" charset="-122"/>
                <a:ea typeface="黑体" panose="02010609060101010101" pitchFamily="49" charset="-122"/>
                <a:cs typeface="黑体" panose="02010609060101010101" pitchFamily="49" charset="-122"/>
              </a:rPr>
              <a:t>	如职工预借的差旅费、已经偿还银行尚未报销的本单位公务卡欠款</a:t>
            </a:r>
            <a:r>
              <a:rPr lang="zh-CN" altLang="en-US">
                <a:latin typeface="黑体" panose="02010609060101010101" pitchFamily="49" charset="-122"/>
                <a:ea typeface="黑体" panose="02010609060101010101" pitchFamily="49" charset="-122"/>
                <a:cs typeface="黑体" panose="02010609060101010101" pitchFamily="49" charset="-122"/>
              </a:rPr>
              <a:t>等</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
        <p:nvSpPr>
          <p:cNvPr id="2" name="文本框 1"/>
          <p:cNvSpPr txBox="1"/>
          <p:nvPr/>
        </p:nvSpPr>
        <p:spPr>
          <a:xfrm>
            <a:off x="358140" y="1885950"/>
            <a:ext cx="8997315" cy="30460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黑体" panose="02010609060101010101" pitchFamily="49" charset="-122"/>
                <a:ea typeface="黑体" panose="02010609060101010101" pitchFamily="49" charset="-122"/>
                <a:cs typeface="黑体" panose="02010609060101010101" pitchFamily="49" charset="-122"/>
              </a:rPr>
              <a:t>科目设置：</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zh-CN" altLang="en-US" sz="1600" b="1">
                <a:solidFill>
                  <a:srgbClr val="FF0000"/>
                </a:solidFill>
                <a:latin typeface="黑体" panose="02010609060101010101" pitchFamily="49" charset="-122"/>
                <a:ea typeface="黑体" panose="02010609060101010101" pitchFamily="49" charset="-122"/>
                <a:cs typeface="黑体" panose="02010609060101010101" pitchFamily="49" charset="-122"/>
              </a:rPr>
              <a:t>“其他应收款”</a:t>
            </a:r>
            <a:r>
              <a:rPr lang="zh-CN" altLang="en-US" sz="1600">
                <a:latin typeface="黑体" panose="02010609060101010101" pitchFamily="49" charset="-122"/>
                <a:ea typeface="黑体" panose="02010609060101010101" pitchFamily="49" charset="-122"/>
                <a:cs typeface="黑体" panose="02010609060101010101" pitchFamily="49" charset="-122"/>
              </a:rPr>
              <a:t>科目</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zh-CN" altLang="en-US" sz="1600">
                <a:latin typeface="黑体" panose="02010609060101010101" pitchFamily="49" charset="-122"/>
                <a:ea typeface="黑体" panose="02010609060101010101" pitchFamily="49" charset="-122"/>
                <a:cs typeface="黑体" panose="02010609060101010101" pitchFamily="49" charset="-122"/>
              </a:rPr>
              <a:t>相关业务：</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1.</a:t>
            </a:r>
            <a:r>
              <a:rPr lang="zh-CN" altLang="en-US" sz="1600">
                <a:latin typeface="黑体" panose="02010609060101010101" pitchFamily="49" charset="-122"/>
                <a:ea typeface="黑体" panose="02010609060101010101" pitchFamily="49" charset="-122"/>
                <a:cs typeface="黑体" panose="02010609060101010101" pitchFamily="49" charset="-122"/>
              </a:rPr>
              <a:t>政府单位发生其他各种应收及暂付款项时,按照实际发生金额：</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借：其他应收款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贷：零余额账户用款额度</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银行存款</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库存现金</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上级补助收入</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附属单</a:t>
            </a: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位上缴收入</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2.</a:t>
            </a:r>
            <a:r>
              <a:rPr lang="zh-CN" altLang="en-US" sz="1600">
                <a:latin typeface="黑体" panose="02010609060101010101" pitchFamily="49" charset="-122"/>
                <a:ea typeface="黑体" panose="02010609060101010101" pitchFamily="49" charset="-122"/>
                <a:cs typeface="黑体" panose="02010609060101010101" pitchFamily="49" charset="-122"/>
              </a:rPr>
              <a:t>收回其他各种应收及暂付款项时,按照收回的金额,</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库存现金</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银行存款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其他应收款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p:txBody>
      </p:sp>
      <p:sp>
        <p:nvSpPr>
          <p:cNvPr id="7" name="文本框 6"/>
          <p:cNvSpPr txBox="1"/>
          <p:nvPr/>
        </p:nvSpPr>
        <p:spPr>
          <a:xfrm>
            <a:off x="1665605" y="5148580"/>
            <a:ext cx="487807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solidFill>
              </a:rPr>
              <a:t>例题：详见教材  例</a:t>
            </a:r>
            <a:r>
              <a:rPr lang="en-US" altLang="zh-CN">
                <a:solidFill>
                  <a:schemeClr val="bg1"/>
                </a:solidFill>
              </a:rPr>
              <a:t>18-</a:t>
            </a:r>
            <a:r>
              <a:rPr lang="en-US">
                <a:solidFill>
                  <a:schemeClr val="bg1"/>
                </a:solidFill>
              </a:rPr>
              <a:t>8</a:t>
            </a:r>
            <a:r>
              <a:rPr lang="zh-CN" altLang="en-US">
                <a:solidFill>
                  <a:schemeClr val="bg1"/>
                </a:solidFill>
              </a:rPr>
              <a:t>  </a:t>
            </a:r>
            <a:r>
              <a:rPr lang="en-US" altLang="zh-CN">
                <a:solidFill>
                  <a:schemeClr val="bg1"/>
                </a:solidFill>
              </a:rPr>
              <a:t>P293</a:t>
            </a:r>
            <a:endParaRPr lang="zh-CN" altLang="en-US">
              <a:solidFill>
                <a:schemeClr val="bg1"/>
              </a:solidFil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21</a:t>
            </a:fld>
            <a:endParaRPr lang="zh-CN" altLang="en-US"/>
          </a:p>
        </p:txBody>
      </p:sp>
      <p:sp>
        <p:nvSpPr>
          <p:cNvPr id="4" name="标题 3"/>
          <p:cNvSpPr>
            <a:spLocks noGrp="1"/>
          </p:cNvSpPr>
          <p:nvPr>
            <p:ph type="title"/>
          </p:nvPr>
        </p:nvSpPr>
        <p:spPr>
          <a:xfrm>
            <a:off x="177165" y="234312"/>
            <a:ext cx="9540000" cy="405001"/>
          </a:xfrm>
        </p:spPr>
        <p:txBody>
          <a:bodyPr/>
          <a:lstStyle/>
          <a:p>
            <a:r>
              <a:rPr lang="zh-CN" altLang="en-US">
                <a:sym typeface="+mn-ea"/>
              </a:rPr>
              <a:t>1</a:t>
            </a:r>
            <a:r>
              <a:rPr lang="en-US" altLang="zh-CN">
                <a:sym typeface="+mn-ea"/>
              </a:rPr>
              <a:t>8</a:t>
            </a:r>
            <a:r>
              <a:rPr lang="zh-CN" altLang="en-US">
                <a:sym typeface="+mn-ea"/>
              </a:rPr>
              <a:t>.3.4 坏账准备的核算</a:t>
            </a:r>
            <a:endParaRPr lang="zh-CN" altLang="en-US">
              <a:sym typeface="+mn-ea"/>
            </a:endParaRPr>
          </a:p>
        </p:txBody>
      </p:sp>
      <p:sp>
        <p:nvSpPr>
          <p:cNvPr id="5" name="文本框 4"/>
          <p:cNvSpPr txBox="1"/>
          <p:nvPr/>
        </p:nvSpPr>
        <p:spPr>
          <a:xfrm>
            <a:off x="386715" y="885825"/>
            <a:ext cx="905891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600">
                <a:latin typeface="黑体" panose="02010609060101010101" pitchFamily="49" charset="-122"/>
                <a:ea typeface="黑体" panose="02010609060101010101" pitchFamily="49" charset="-122"/>
                <a:cs typeface="黑体" panose="02010609060101010101" pitchFamily="49" charset="-122"/>
              </a:rPr>
              <a:t>事业单位每年年末需要对收回后不需要上缴财政的应收账款和 其他应收款进行检查,分析其可收回性,如果发现不能收回的迹象,则需要预计可能产生的坏账损失,计提坏账准备,确认</a:t>
            </a:r>
            <a:r>
              <a:rPr sz="1600" b="1">
                <a:solidFill>
                  <a:srgbClr val="FF0000"/>
                </a:solidFill>
                <a:latin typeface="黑体" panose="02010609060101010101" pitchFamily="49" charset="-122"/>
                <a:ea typeface="黑体" panose="02010609060101010101" pitchFamily="49" charset="-122"/>
                <a:cs typeface="黑体" panose="02010609060101010101" pitchFamily="49" charset="-122"/>
              </a:rPr>
              <a:t>坏账损失</a:t>
            </a:r>
            <a:r>
              <a:rPr sz="1600">
                <a:latin typeface="黑体" panose="02010609060101010101" pitchFamily="49" charset="-122"/>
                <a:ea typeface="黑体" panose="02010609060101010101" pitchFamily="49" charset="-122"/>
                <a:cs typeface="黑体" panose="02010609060101010101" pitchFamily="49" charset="-122"/>
              </a:rPr>
              <a:t>。</a:t>
            </a:r>
            <a:endParaRPr sz="1600">
              <a:latin typeface="黑体" panose="02010609060101010101" pitchFamily="49" charset="-122"/>
              <a:ea typeface="黑体" panose="02010609060101010101" pitchFamily="49" charset="-122"/>
              <a:cs typeface="黑体" panose="02010609060101010101" pitchFamily="49" charset="-122"/>
            </a:endParaRPr>
          </a:p>
        </p:txBody>
      </p:sp>
      <p:sp>
        <p:nvSpPr>
          <p:cNvPr id="2" name="文本框 1"/>
          <p:cNvSpPr txBox="1"/>
          <p:nvPr/>
        </p:nvSpPr>
        <p:spPr>
          <a:xfrm>
            <a:off x="448310" y="1469390"/>
            <a:ext cx="8997315" cy="3538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latin typeface="黑体" panose="02010609060101010101" pitchFamily="49" charset="-122"/>
                <a:ea typeface="黑体" panose="02010609060101010101" pitchFamily="49" charset="-122"/>
                <a:cs typeface="黑体" panose="02010609060101010101" pitchFamily="49" charset="-122"/>
              </a:rPr>
              <a:t>科目设置：</a:t>
            </a:r>
            <a:endParaRPr lang="zh-CN" altLang="en-US" sz="1400">
              <a:latin typeface="黑体" panose="02010609060101010101" pitchFamily="49" charset="-122"/>
              <a:ea typeface="黑体" panose="02010609060101010101" pitchFamily="49" charset="-122"/>
              <a:cs typeface="黑体" panose="02010609060101010101" pitchFamily="49" charset="-122"/>
            </a:endParaRPr>
          </a:p>
          <a:p>
            <a:r>
              <a:rPr lang="zh-CN" altLang="en-US" sz="1400">
                <a:latin typeface="黑体" panose="02010609060101010101" pitchFamily="49" charset="-122"/>
                <a:ea typeface="黑体" panose="02010609060101010101" pitchFamily="49" charset="-122"/>
                <a:cs typeface="黑体" panose="02010609060101010101" pitchFamily="49" charset="-122"/>
              </a:rPr>
              <a:t>“坏账准备”科目</a:t>
            </a:r>
            <a:endParaRPr lang="zh-CN" altLang="en-US" sz="1400">
              <a:latin typeface="黑体" panose="02010609060101010101" pitchFamily="49" charset="-122"/>
              <a:ea typeface="黑体" panose="02010609060101010101" pitchFamily="49" charset="-122"/>
              <a:cs typeface="黑体" panose="02010609060101010101" pitchFamily="49" charset="-122"/>
            </a:endParaRPr>
          </a:p>
          <a:p>
            <a:endParaRPr lang="zh-CN" altLang="en-US" sz="1400">
              <a:latin typeface="黑体" panose="02010609060101010101" pitchFamily="49" charset="-122"/>
              <a:ea typeface="黑体" panose="02010609060101010101" pitchFamily="49" charset="-122"/>
              <a:cs typeface="黑体" panose="02010609060101010101" pitchFamily="49" charset="-122"/>
            </a:endParaRPr>
          </a:p>
          <a:p>
            <a:r>
              <a:rPr lang="zh-CN" altLang="en-US" sz="1400">
                <a:latin typeface="黑体" panose="02010609060101010101" pitchFamily="49" charset="-122"/>
                <a:ea typeface="黑体" panose="02010609060101010101" pitchFamily="49" charset="-122"/>
                <a:cs typeface="黑体" panose="02010609060101010101" pitchFamily="49" charset="-122"/>
              </a:rPr>
              <a:t>相关业务：</a:t>
            </a:r>
            <a:endParaRPr lang="zh-CN" altLang="en-US" sz="1400">
              <a:latin typeface="黑体" panose="02010609060101010101" pitchFamily="49" charset="-122"/>
              <a:ea typeface="黑体" panose="02010609060101010101" pitchFamily="49" charset="-122"/>
              <a:cs typeface="黑体" panose="02010609060101010101" pitchFamily="49" charset="-122"/>
            </a:endParaRPr>
          </a:p>
          <a:p>
            <a:r>
              <a:rPr lang="en-US" altLang="zh-CN" sz="1400">
                <a:latin typeface="黑体" panose="02010609060101010101" pitchFamily="49" charset="-122"/>
                <a:ea typeface="黑体" panose="02010609060101010101" pitchFamily="49" charset="-122"/>
                <a:cs typeface="黑体" panose="02010609060101010101" pitchFamily="49" charset="-122"/>
              </a:rPr>
              <a:t>1.</a:t>
            </a:r>
            <a:r>
              <a:rPr lang="zh-CN" altLang="en-US" sz="1400">
                <a:latin typeface="黑体" panose="02010609060101010101" pitchFamily="49" charset="-122"/>
                <a:ea typeface="黑体" panose="02010609060101010101" pitchFamily="49" charset="-122"/>
                <a:cs typeface="黑体" panose="02010609060101010101" pitchFamily="49" charset="-122"/>
              </a:rPr>
              <a:t>提取坏账准备时,</a:t>
            </a:r>
            <a:endParaRPr lang="zh-CN" altLang="en-US" sz="1400">
              <a:latin typeface="黑体" panose="02010609060101010101" pitchFamily="49" charset="-122"/>
              <a:ea typeface="黑体" panose="02010609060101010101" pitchFamily="49" charset="-122"/>
              <a:cs typeface="黑体" panose="02010609060101010101" pitchFamily="49" charset="-122"/>
            </a:endParaRPr>
          </a:p>
          <a:p>
            <a:r>
              <a:rPr lang="en-US" altLang="zh-CN" sz="1400">
                <a:latin typeface="黑体" panose="02010609060101010101" pitchFamily="49" charset="-122"/>
                <a:ea typeface="黑体" panose="02010609060101010101" pitchFamily="49" charset="-122"/>
                <a:cs typeface="黑体" panose="02010609060101010101" pitchFamily="49" charset="-122"/>
              </a:rPr>
              <a:t>			</a:t>
            </a:r>
            <a:r>
              <a:rPr lang="zh-CN" altLang="en-US" sz="1400">
                <a:latin typeface="黑体" panose="02010609060101010101" pitchFamily="49" charset="-122"/>
                <a:ea typeface="黑体" panose="02010609060101010101" pitchFamily="49" charset="-122"/>
                <a:cs typeface="黑体" panose="02010609060101010101" pitchFamily="49" charset="-122"/>
              </a:rPr>
              <a:t>借：其他费用</a:t>
            </a:r>
            <a:endParaRPr lang="zh-CN" altLang="en-US" sz="1400">
              <a:latin typeface="黑体" panose="02010609060101010101" pitchFamily="49" charset="-122"/>
              <a:ea typeface="黑体" panose="02010609060101010101" pitchFamily="49" charset="-122"/>
              <a:cs typeface="黑体" panose="02010609060101010101" pitchFamily="49" charset="-122"/>
            </a:endParaRPr>
          </a:p>
          <a:p>
            <a:r>
              <a:rPr lang="en-US" altLang="zh-CN" sz="1400">
                <a:latin typeface="黑体" panose="02010609060101010101" pitchFamily="49" charset="-122"/>
                <a:ea typeface="黑体" panose="02010609060101010101" pitchFamily="49" charset="-122"/>
                <a:cs typeface="黑体" panose="02010609060101010101" pitchFamily="49" charset="-122"/>
              </a:rPr>
              <a:t>				</a:t>
            </a:r>
            <a:r>
              <a:rPr lang="zh-CN" altLang="en-US" sz="1400">
                <a:latin typeface="黑体" panose="02010609060101010101" pitchFamily="49" charset="-122"/>
                <a:ea typeface="黑体" panose="02010609060101010101" pitchFamily="49" charset="-122"/>
                <a:cs typeface="黑体" panose="02010609060101010101" pitchFamily="49" charset="-122"/>
              </a:rPr>
              <a:t>贷：坏账准备</a:t>
            </a:r>
            <a:endParaRPr lang="zh-CN" altLang="en-US" sz="1400">
              <a:latin typeface="黑体" panose="02010609060101010101" pitchFamily="49" charset="-122"/>
              <a:ea typeface="黑体" panose="02010609060101010101" pitchFamily="49" charset="-122"/>
              <a:cs typeface="黑体" panose="02010609060101010101" pitchFamily="49" charset="-122"/>
            </a:endParaRPr>
          </a:p>
          <a:p>
            <a:r>
              <a:rPr lang="en-US" altLang="zh-CN" sz="1400">
                <a:latin typeface="黑体" panose="02010609060101010101" pitchFamily="49" charset="-122"/>
                <a:ea typeface="黑体" panose="02010609060101010101" pitchFamily="49" charset="-122"/>
                <a:cs typeface="黑体" panose="02010609060101010101" pitchFamily="49" charset="-122"/>
              </a:rPr>
              <a:t>2.</a:t>
            </a:r>
            <a:r>
              <a:rPr lang="zh-CN" altLang="en-US" sz="1400">
                <a:latin typeface="黑体" panose="02010609060101010101" pitchFamily="49" charset="-122"/>
                <a:ea typeface="黑体" panose="02010609060101010101" pitchFamily="49" charset="-122"/>
                <a:cs typeface="黑体" panose="02010609060101010101" pitchFamily="49" charset="-122"/>
              </a:rPr>
              <a:t>冲减坏账准备时,</a:t>
            </a:r>
            <a:endParaRPr lang="zh-CN" altLang="en-US" sz="1400">
              <a:latin typeface="黑体" panose="02010609060101010101" pitchFamily="49" charset="-122"/>
              <a:ea typeface="黑体" panose="02010609060101010101" pitchFamily="49" charset="-122"/>
              <a:cs typeface="黑体" panose="02010609060101010101" pitchFamily="49" charset="-122"/>
            </a:endParaRPr>
          </a:p>
          <a:p>
            <a:r>
              <a:rPr lang="en-US" altLang="zh-CN" sz="1400">
                <a:latin typeface="黑体" panose="02010609060101010101" pitchFamily="49" charset="-122"/>
                <a:ea typeface="黑体" panose="02010609060101010101" pitchFamily="49" charset="-122"/>
                <a:cs typeface="黑体" panose="02010609060101010101" pitchFamily="49" charset="-122"/>
              </a:rPr>
              <a:t>			</a:t>
            </a:r>
            <a:r>
              <a:rPr lang="zh-CN" altLang="en-US" sz="1400">
                <a:latin typeface="黑体" panose="02010609060101010101" pitchFamily="49" charset="-122"/>
                <a:ea typeface="黑体" panose="02010609060101010101" pitchFamily="49" charset="-122"/>
                <a:cs typeface="黑体" panose="02010609060101010101" pitchFamily="49" charset="-122"/>
              </a:rPr>
              <a:t>借：坏账准备</a:t>
            </a:r>
            <a:endParaRPr lang="zh-CN" altLang="en-US" sz="1400">
              <a:latin typeface="黑体" panose="02010609060101010101" pitchFamily="49" charset="-122"/>
              <a:ea typeface="黑体" panose="02010609060101010101" pitchFamily="49" charset="-122"/>
              <a:cs typeface="黑体" panose="02010609060101010101" pitchFamily="49" charset="-122"/>
            </a:endParaRPr>
          </a:p>
          <a:p>
            <a:r>
              <a:rPr lang="en-US" altLang="zh-CN" sz="1400">
                <a:latin typeface="黑体" panose="02010609060101010101" pitchFamily="49" charset="-122"/>
                <a:ea typeface="黑体" panose="02010609060101010101" pitchFamily="49" charset="-122"/>
                <a:cs typeface="黑体" panose="02010609060101010101" pitchFamily="49" charset="-122"/>
              </a:rPr>
              <a:t>				</a:t>
            </a:r>
            <a:r>
              <a:rPr lang="zh-CN" altLang="en-US" sz="1400">
                <a:latin typeface="黑体" panose="02010609060101010101" pitchFamily="49" charset="-122"/>
                <a:ea typeface="黑体" panose="02010609060101010101" pitchFamily="49" charset="-122"/>
                <a:cs typeface="黑体" panose="02010609060101010101" pitchFamily="49" charset="-122"/>
              </a:rPr>
              <a:t>贷：其他费用</a:t>
            </a:r>
            <a:endParaRPr lang="zh-CN" altLang="en-US" sz="1400">
              <a:latin typeface="黑体" panose="02010609060101010101" pitchFamily="49" charset="-122"/>
              <a:ea typeface="黑体" panose="02010609060101010101" pitchFamily="49" charset="-122"/>
              <a:cs typeface="黑体" panose="02010609060101010101" pitchFamily="49" charset="-122"/>
            </a:endParaRPr>
          </a:p>
          <a:p>
            <a:endParaRPr lang="zh-CN" altLang="en-US" sz="1400">
              <a:latin typeface="黑体" panose="02010609060101010101" pitchFamily="49" charset="-122"/>
              <a:ea typeface="黑体" panose="02010609060101010101" pitchFamily="49" charset="-122"/>
              <a:cs typeface="黑体" panose="02010609060101010101" pitchFamily="49" charset="-122"/>
            </a:endParaRPr>
          </a:p>
          <a:p>
            <a:r>
              <a:rPr lang="en-US" altLang="zh-CN" sz="1400">
                <a:latin typeface="黑体" panose="02010609060101010101" pitchFamily="49" charset="-122"/>
                <a:ea typeface="黑体" panose="02010609060101010101" pitchFamily="49" charset="-122"/>
                <a:cs typeface="黑体" panose="02010609060101010101" pitchFamily="49" charset="-122"/>
              </a:rPr>
              <a:t>3.</a:t>
            </a:r>
            <a:r>
              <a:rPr lang="zh-CN" altLang="en-US" sz="1400">
                <a:latin typeface="黑体" panose="02010609060101010101" pitchFamily="49" charset="-122"/>
                <a:ea typeface="黑体" panose="02010609060101010101" pitchFamily="49" charset="-122"/>
                <a:cs typeface="黑体" panose="02010609060101010101" pitchFamily="49" charset="-122"/>
              </a:rPr>
              <a:t>对于账龄超过规定年限并确认无法收回的应收账款、其他应收款,按照有关规定 报经批准后,根据无法收回的金额,</a:t>
            </a:r>
            <a:endParaRPr lang="zh-CN" altLang="en-US" sz="1400">
              <a:latin typeface="黑体" panose="02010609060101010101" pitchFamily="49" charset="-122"/>
              <a:ea typeface="黑体" panose="02010609060101010101" pitchFamily="49" charset="-122"/>
              <a:cs typeface="黑体" panose="02010609060101010101" pitchFamily="49" charset="-122"/>
            </a:endParaRPr>
          </a:p>
          <a:p>
            <a:r>
              <a:rPr lang="en-US" altLang="zh-CN" sz="1400">
                <a:latin typeface="黑体" panose="02010609060101010101" pitchFamily="49" charset="-122"/>
                <a:ea typeface="黑体" panose="02010609060101010101" pitchFamily="49" charset="-122"/>
                <a:cs typeface="黑体" panose="02010609060101010101" pitchFamily="49" charset="-122"/>
              </a:rPr>
              <a:t>			</a:t>
            </a:r>
            <a:r>
              <a:rPr lang="zh-CN" altLang="en-US" sz="1400">
                <a:latin typeface="黑体" panose="02010609060101010101" pitchFamily="49" charset="-122"/>
                <a:ea typeface="黑体" panose="02010609060101010101" pitchFamily="49" charset="-122"/>
                <a:cs typeface="黑体" panose="02010609060101010101" pitchFamily="49" charset="-122"/>
              </a:rPr>
              <a:t>借：坏账准备</a:t>
            </a:r>
            <a:endParaRPr lang="zh-CN" altLang="en-US" sz="1400">
              <a:latin typeface="黑体" panose="02010609060101010101" pitchFamily="49" charset="-122"/>
              <a:ea typeface="黑体" panose="02010609060101010101" pitchFamily="49" charset="-122"/>
              <a:cs typeface="黑体" panose="02010609060101010101" pitchFamily="49" charset="-122"/>
            </a:endParaRPr>
          </a:p>
          <a:p>
            <a:r>
              <a:rPr lang="en-US" altLang="zh-CN" sz="1400">
                <a:latin typeface="黑体" panose="02010609060101010101" pitchFamily="49" charset="-122"/>
                <a:ea typeface="黑体" panose="02010609060101010101" pitchFamily="49" charset="-122"/>
                <a:cs typeface="黑体" panose="02010609060101010101" pitchFamily="49" charset="-122"/>
              </a:rPr>
              <a:t>				</a:t>
            </a:r>
            <a:r>
              <a:rPr lang="zh-CN" altLang="en-US" sz="1400">
                <a:latin typeface="黑体" panose="02010609060101010101" pitchFamily="49" charset="-122"/>
                <a:ea typeface="黑体" panose="02010609060101010101" pitchFamily="49" charset="-122"/>
                <a:cs typeface="黑体" panose="02010609060101010101" pitchFamily="49" charset="-122"/>
              </a:rPr>
              <a:t>贷：应收账款</a:t>
            </a:r>
            <a:endParaRPr lang="zh-CN" altLang="en-US" sz="1400">
              <a:latin typeface="黑体" panose="02010609060101010101" pitchFamily="49" charset="-122"/>
              <a:ea typeface="黑体" panose="02010609060101010101" pitchFamily="49" charset="-122"/>
              <a:cs typeface="黑体" panose="02010609060101010101" pitchFamily="49" charset="-122"/>
            </a:endParaRPr>
          </a:p>
          <a:p>
            <a:r>
              <a:rPr lang="en-US" altLang="zh-CN" sz="1400">
                <a:latin typeface="黑体" panose="02010609060101010101" pitchFamily="49" charset="-122"/>
                <a:ea typeface="黑体" panose="02010609060101010101" pitchFamily="49" charset="-122"/>
                <a:cs typeface="黑体" panose="02010609060101010101" pitchFamily="49" charset="-122"/>
              </a:rPr>
              <a:t>		              	    </a:t>
            </a:r>
            <a:r>
              <a:rPr lang="zh-CN" altLang="en-US" sz="1400">
                <a:latin typeface="黑体" panose="02010609060101010101" pitchFamily="49" charset="-122"/>
                <a:ea typeface="黑体" panose="02010609060101010101" pitchFamily="49" charset="-122"/>
                <a:cs typeface="黑体" panose="02010609060101010101" pitchFamily="49" charset="-122"/>
              </a:rPr>
              <a:t>其他应收款</a:t>
            </a:r>
            <a:endParaRPr lang="zh-CN" altLang="en-US" sz="1400">
              <a:latin typeface="黑体" panose="02010609060101010101" pitchFamily="49" charset="-122"/>
              <a:ea typeface="黑体" panose="02010609060101010101" pitchFamily="49" charset="-122"/>
              <a:cs typeface="黑体" panose="02010609060101010101" pitchFamily="49" charset="-122"/>
            </a:endParaRPr>
          </a:p>
        </p:txBody>
      </p:sp>
      <p:sp>
        <p:nvSpPr>
          <p:cNvPr id="7" name="文本框 6"/>
          <p:cNvSpPr txBox="1"/>
          <p:nvPr/>
        </p:nvSpPr>
        <p:spPr>
          <a:xfrm>
            <a:off x="1665605" y="5148580"/>
            <a:ext cx="487807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solidFill>
              </a:rPr>
              <a:t>例题：详见教材 例</a:t>
            </a:r>
            <a:r>
              <a:rPr lang="en-US" altLang="zh-CN">
                <a:solidFill>
                  <a:schemeClr val="bg1"/>
                </a:solidFill>
              </a:rPr>
              <a:t>18-9</a:t>
            </a:r>
            <a:r>
              <a:rPr lang="zh-CN" altLang="en-US">
                <a:solidFill>
                  <a:schemeClr val="bg1"/>
                </a:solidFill>
              </a:rPr>
              <a:t>  </a:t>
            </a:r>
            <a:r>
              <a:rPr lang="en-US" altLang="zh-CN">
                <a:solidFill>
                  <a:schemeClr val="bg1"/>
                </a:solidFill>
              </a:rPr>
              <a:t>P295</a:t>
            </a:r>
            <a:endParaRPr lang="zh-CN" altLang="en-US">
              <a:solidFill>
                <a:schemeClr val="bg1"/>
              </a:solidFil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22</a:t>
            </a:fld>
            <a:endParaRPr lang="zh-CN" altLang="en-US"/>
          </a:p>
        </p:txBody>
      </p:sp>
      <p:sp>
        <p:nvSpPr>
          <p:cNvPr id="4" name="标题 3"/>
          <p:cNvSpPr>
            <a:spLocks noGrp="1"/>
          </p:cNvSpPr>
          <p:nvPr>
            <p:ph type="title"/>
          </p:nvPr>
        </p:nvSpPr>
        <p:spPr>
          <a:xfrm>
            <a:off x="177165" y="234312"/>
            <a:ext cx="9540000" cy="405001"/>
          </a:xfrm>
        </p:spPr>
        <p:txBody>
          <a:bodyPr/>
          <a:lstStyle/>
          <a:p>
            <a:r>
              <a:rPr lang="zh-CN" altLang="en-US">
                <a:sym typeface="+mn-ea"/>
              </a:rPr>
              <a:t>1</a:t>
            </a:r>
            <a:r>
              <a:rPr lang="en-US" altLang="zh-CN">
                <a:sym typeface="+mn-ea"/>
              </a:rPr>
              <a:t>8</a:t>
            </a:r>
            <a:r>
              <a:rPr lang="zh-CN" altLang="en-US">
                <a:sym typeface="+mn-ea"/>
              </a:rPr>
              <a:t>.4 投资的核算</a:t>
            </a:r>
            <a:endParaRPr lang="zh-CN" altLang="en-US">
              <a:sym typeface="+mn-ea"/>
            </a:endParaRPr>
          </a:p>
        </p:txBody>
      </p:sp>
      <p:sp>
        <p:nvSpPr>
          <p:cNvPr id="5" name="文本框 4"/>
          <p:cNvSpPr txBox="1"/>
          <p:nvPr/>
        </p:nvSpPr>
        <p:spPr>
          <a:xfrm>
            <a:off x="417830" y="973455"/>
            <a:ext cx="9058910" cy="25844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latin typeface="黑体" panose="02010609060101010101" pitchFamily="49" charset="-122"/>
                <a:ea typeface="黑体" panose="02010609060101010101" pitchFamily="49" charset="-122"/>
                <a:cs typeface="黑体" panose="02010609060101010101" pitchFamily="49" charset="-122"/>
              </a:rPr>
              <a:t>1</a:t>
            </a:r>
            <a:r>
              <a:rPr lang="en-US">
                <a:latin typeface="黑体" panose="02010609060101010101" pitchFamily="49" charset="-122"/>
                <a:ea typeface="黑体" panose="02010609060101010101" pitchFamily="49" charset="-122"/>
                <a:cs typeface="黑体" panose="02010609060101010101" pitchFamily="49" charset="-122"/>
              </a:rPr>
              <a:t>8</a:t>
            </a:r>
            <a:r>
              <a:rPr>
                <a:latin typeface="黑体" panose="02010609060101010101" pitchFamily="49" charset="-122"/>
                <a:ea typeface="黑体" panose="02010609060101010101" pitchFamily="49" charset="-122"/>
                <a:cs typeface="黑体" panose="02010609060101010101" pitchFamily="49" charset="-122"/>
              </a:rPr>
              <a:t>.4.1 投资的分类</a:t>
            </a:r>
            <a:endParaRPr>
              <a:latin typeface="黑体" panose="02010609060101010101" pitchFamily="49" charset="-122"/>
              <a:ea typeface="黑体" panose="02010609060101010101" pitchFamily="49" charset="-122"/>
              <a:cs typeface="黑体" panose="02010609060101010101" pitchFamily="49" charset="-122"/>
            </a:endParaRPr>
          </a:p>
          <a:p>
            <a:endParaRPr>
              <a:latin typeface="黑体" panose="02010609060101010101" pitchFamily="49" charset="-122"/>
              <a:ea typeface="黑体" panose="02010609060101010101" pitchFamily="49" charset="-122"/>
              <a:cs typeface="黑体" panose="02010609060101010101" pitchFamily="49" charset="-122"/>
            </a:endParaRPr>
          </a:p>
          <a:p>
            <a:r>
              <a:rPr>
                <a:latin typeface="黑体" panose="02010609060101010101" pitchFamily="49" charset="-122"/>
                <a:ea typeface="黑体" panose="02010609060101010101" pitchFamily="49" charset="-122"/>
                <a:cs typeface="黑体" panose="02010609060101010101" pitchFamily="49" charset="-122"/>
              </a:rPr>
              <a:t>1</a:t>
            </a:r>
            <a:r>
              <a:rPr lang="en-US">
                <a:latin typeface="黑体" panose="02010609060101010101" pitchFamily="49" charset="-122"/>
                <a:ea typeface="黑体" panose="02010609060101010101" pitchFamily="49" charset="-122"/>
                <a:cs typeface="黑体" panose="02010609060101010101" pitchFamily="49" charset="-122"/>
              </a:rPr>
              <a:t>8</a:t>
            </a:r>
            <a:r>
              <a:rPr>
                <a:latin typeface="黑体" panose="02010609060101010101" pitchFamily="49" charset="-122"/>
                <a:ea typeface="黑体" panose="02010609060101010101" pitchFamily="49" charset="-122"/>
                <a:cs typeface="黑体" panose="02010609060101010101" pitchFamily="49" charset="-122"/>
              </a:rPr>
              <a:t>.4.2 投资业务的科目设置</a:t>
            </a:r>
            <a:endParaRPr>
              <a:latin typeface="黑体" panose="02010609060101010101" pitchFamily="49" charset="-122"/>
              <a:ea typeface="黑体" panose="02010609060101010101" pitchFamily="49" charset="-122"/>
              <a:cs typeface="黑体" panose="02010609060101010101" pitchFamily="49" charset="-122"/>
            </a:endParaRPr>
          </a:p>
          <a:p>
            <a:endParaRPr>
              <a:latin typeface="黑体" panose="02010609060101010101" pitchFamily="49" charset="-122"/>
              <a:ea typeface="黑体" panose="02010609060101010101" pitchFamily="49" charset="-122"/>
              <a:cs typeface="黑体" panose="02010609060101010101" pitchFamily="49" charset="-122"/>
            </a:endParaRPr>
          </a:p>
          <a:p>
            <a:r>
              <a:rPr>
                <a:latin typeface="黑体" panose="02010609060101010101" pitchFamily="49" charset="-122"/>
                <a:ea typeface="黑体" panose="02010609060101010101" pitchFamily="49" charset="-122"/>
                <a:cs typeface="黑体" panose="02010609060101010101" pitchFamily="49" charset="-122"/>
              </a:rPr>
              <a:t>1</a:t>
            </a:r>
            <a:r>
              <a:rPr lang="en-US">
                <a:latin typeface="黑体" panose="02010609060101010101" pitchFamily="49" charset="-122"/>
                <a:ea typeface="黑体" panose="02010609060101010101" pitchFamily="49" charset="-122"/>
                <a:cs typeface="黑体" panose="02010609060101010101" pitchFamily="49" charset="-122"/>
              </a:rPr>
              <a:t>8</a:t>
            </a:r>
            <a:r>
              <a:rPr>
                <a:latin typeface="黑体" panose="02010609060101010101" pitchFamily="49" charset="-122"/>
                <a:ea typeface="黑体" panose="02010609060101010101" pitchFamily="49" charset="-122"/>
                <a:cs typeface="黑体" panose="02010609060101010101" pitchFamily="49" charset="-122"/>
              </a:rPr>
              <a:t>.4.3 投资资产取得的核算</a:t>
            </a:r>
            <a:endParaRPr>
              <a:latin typeface="黑体" panose="02010609060101010101" pitchFamily="49" charset="-122"/>
              <a:ea typeface="黑体" panose="02010609060101010101" pitchFamily="49" charset="-122"/>
              <a:cs typeface="黑体" panose="02010609060101010101" pitchFamily="49" charset="-122"/>
            </a:endParaRPr>
          </a:p>
          <a:p>
            <a:endParaRPr>
              <a:latin typeface="黑体" panose="02010609060101010101" pitchFamily="49" charset="-122"/>
              <a:ea typeface="黑体" panose="02010609060101010101" pitchFamily="49" charset="-122"/>
              <a:cs typeface="黑体" panose="02010609060101010101" pitchFamily="49" charset="-122"/>
            </a:endParaRPr>
          </a:p>
          <a:p>
            <a:r>
              <a:rPr>
                <a:latin typeface="黑体" panose="02010609060101010101" pitchFamily="49" charset="-122"/>
                <a:ea typeface="黑体" panose="02010609060101010101" pitchFamily="49" charset="-122"/>
                <a:cs typeface="黑体" panose="02010609060101010101" pitchFamily="49" charset="-122"/>
              </a:rPr>
              <a:t>1</a:t>
            </a:r>
            <a:r>
              <a:rPr lang="en-US">
                <a:latin typeface="黑体" panose="02010609060101010101" pitchFamily="49" charset="-122"/>
                <a:ea typeface="黑体" panose="02010609060101010101" pitchFamily="49" charset="-122"/>
                <a:cs typeface="黑体" panose="02010609060101010101" pitchFamily="49" charset="-122"/>
              </a:rPr>
              <a:t>8</a:t>
            </a:r>
            <a:r>
              <a:rPr>
                <a:latin typeface="黑体" panose="02010609060101010101" pitchFamily="49" charset="-122"/>
                <a:ea typeface="黑体" panose="02010609060101010101" pitchFamily="49" charset="-122"/>
                <a:cs typeface="黑体" panose="02010609060101010101" pitchFamily="49" charset="-122"/>
              </a:rPr>
              <a:t>.4.4 投资持有期间的核算</a:t>
            </a:r>
            <a:endParaRPr>
              <a:latin typeface="黑体" panose="02010609060101010101" pitchFamily="49" charset="-122"/>
              <a:ea typeface="黑体" panose="02010609060101010101" pitchFamily="49" charset="-122"/>
              <a:cs typeface="黑体" panose="02010609060101010101" pitchFamily="49" charset="-122"/>
            </a:endParaRPr>
          </a:p>
          <a:p>
            <a:endParaRPr>
              <a:latin typeface="黑体" panose="02010609060101010101" pitchFamily="49" charset="-122"/>
              <a:ea typeface="黑体" panose="02010609060101010101" pitchFamily="49" charset="-122"/>
              <a:cs typeface="黑体" panose="02010609060101010101" pitchFamily="49" charset="-122"/>
            </a:endParaRPr>
          </a:p>
          <a:p>
            <a:r>
              <a:rPr>
                <a:latin typeface="黑体" panose="02010609060101010101" pitchFamily="49" charset="-122"/>
                <a:ea typeface="黑体" panose="02010609060101010101" pitchFamily="49" charset="-122"/>
                <a:cs typeface="黑体" panose="02010609060101010101" pitchFamily="49" charset="-122"/>
              </a:rPr>
              <a:t>1</a:t>
            </a:r>
            <a:r>
              <a:rPr lang="en-US">
                <a:latin typeface="黑体" panose="02010609060101010101" pitchFamily="49" charset="-122"/>
                <a:ea typeface="黑体" panose="02010609060101010101" pitchFamily="49" charset="-122"/>
                <a:cs typeface="黑体" panose="02010609060101010101" pitchFamily="49" charset="-122"/>
              </a:rPr>
              <a:t>8</a:t>
            </a:r>
            <a:r>
              <a:rPr>
                <a:latin typeface="黑体" panose="02010609060101010101" pitchFamily="49" charset="-122"/>
                <a:ea typeface="黑体" panose="02010609060101010101" pitchFamily="49" charset="-122"/>
                <a:cs typeface="黑体" panose="02010609060101010101" pitchFamily="49" charset="-122"/>
              </a:rPr>
              <a:t>.4.5 投资资产处置的核算</a:t>
            </a:r>
            <a:endParaRPr>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23</a:t>
            </a:fld>
            <a:endParaRPr lang="zh-CN" altLang="en-US"/>
          </a:p>
        </p:txBody>
      </p:sp>
      <p:sp>
        <p:nvSpPr>
          <p:cNvPr id="4" name="标题 3"/>
          <p:cNvSpPr>
            <a:spLocks noGrp="1"/>
          </p:cNvSpPr>
          <p:nvPr>
            <p:ph type="title"/>
          </p:nvPr>
        </p:nvSpPr>
        <p:spPr>
          <a:xfrm>
            <a:off x="302341" y="234312"/>
            <a:ext cx="9414823" cy="405001"/>
          </a:xfrm>
        </p:spPr>
        <p:txBody>
          <a:bodyPr/>
          <a:lstStyle/>
          <a:p>
            <a:r>
              <a:rPr>
                <a:cs typeface="黑体" panose="02010609060101010101" pitchFamily="49" charset="-122"/>
                <a:sym typeface="+mn-ea"/>
              </a:rPr>
              <a:t>18.4.1 投资的分类</a:t>
            </a:r>
            <a:endParaRPr lang="zh-CN" altLang="en-US">
              <a:sym typeface="+mn-ea"/>
            </a:endParaRPr>
          </a:p>
        </p:txBody>
      </p:sp>
      <p:sp>
        <p:nvSpPr>
          <p:cNvPr id="5" name="文本框 4"/>
          <p:cNvSpPr txBox="1"/>
          <p:nvPr/>
        </p:nvSpPr>
        <p:spPr>
          <a:xfrm>
            <a:off x="386715" y="885825"/>
            <a:ext cx="905891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latin typeface="黑体" panose="02010609060101010101" pitchFamily="49" charset="-122"/>
                <a:ea typeface="黑体" panose="02010609060101010101" pitchFamily="49" charset="-122"/>
                <a:cs typeface="黑体" panose="02010609060101010101" pitchFamily="49" charset="-122"/>
              </a:rPr>
              <a:t>投资</a:t>
            </a:r>
            <a:r>
              <a:rPr lang="zh-CN" sz="1600">
                <a:latin typeface="黑体" panose="02010609060101010101" pitchFamily="49" charset="-122"/>
                <a:ea typeface="黑体" panose="02010609060101010101" pitchFamily="49" charset="-122"/>
                <a:cs typeface="黑体" panose="02010609060101010101" pitchFamily="49" charset="-122"/>
              </a:rPr>
              <a:t>：</a:t>
            </a:r>
            <a:r>
              <a:rPr sz="1600" err="1">
                <a:latin typeface="黑体" panose="02010609060101010101" pitchFamily="49" charset="-122"/>
                <a:ea typeface="黑体" panose="02010609060101010101" pitchFamily="49" charset="-122"/>
                <a:cs typeface="黑体" panose="02010609060101010101" pitchFamily="49" charset="-122"/>
              </a:rPr>
              <a:t>事业单位为了合理有效地使用非财政资金,可根据国家法律法规的规定,将其暂时不用的货币资金、实物资产、无形资产等进行投资,形成</a:t>
            </a:r>
            <a:r>
              <a:rPr sz="1600" b="1" err="1">
                <a:solidFill>
                  <a:srgbClr val="FF0000"/>
                </a:solidFill>
                <a:latin typeface="黑体" panose="02010609060101010101" pitchFamily="49" charset="-122"/>
                <a:ea typeface="黑体" panose="02010609060101010101" pitchFamily="49" charset="-122"/>
                <a:cs typeface="黑体" panose="02010609060101010101" pitchFamily="49" charset="-122"/>
              </a:rPr>
              <a:t>债券或股权投资</a:t>
            </a:r>
            <a:r>
              <a:rPr sz="1600">
                <a:latin typeface="黑体" panose="02010609060101010101" pitchFamily="49" charset="-122"/>
                <a:ea typeface="黑体" panose="02010609060101010101" pitchFamily="49" charset="-122"/>
                <a:cs typeface="黑体" panose="02010609060101010101" pitchFamily="49" charset="-122"/>
              </a:rPr>
              <a:t>。</a:t>
            </a:r>
            <a:endParaRPr sz="1600">
              <a:latin typeface="黑体" panose="02010609060101010101" pitchFamily="49" charset="-122"/>
              <a:ea typeface="黑体" panose="02010609060101010101" pitchFamily="49" charset="-122"/>
              <a:cs typeface="黑体" panose="02010609060101010101" pitchFamily="49" charset="-122"/>
            </a:endParaRPr>
          </a:p>
        </p:txBody>
      </p:sp>
      <p:sp>
        <p:nvSpPr>
          <p:cNvPr id="6" name="文本框 5"/>
          <p:cNvSpPr txBox="1"/>
          <p:nvPr/>
        </p:nvSpPr>
        <p:spPr>
          <a:xfrm>
            <a:off x="417830" y="1581150"/>
            <a:ext cx="9058910" cy="181483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Font typeface="Arial" pitchFamily="34" charset="0"/>
              <a:buNone/>
            </a:pPr>
            <a:r>
              <a:rPr lang="zh-CN" sz="1600">
                <a:latin typeface="黑体" panose="02010609060101010101" pitchFamily="49" charset="-122"/>
                <a:ea typeface="黑体" panose="02010609060101010101" pitchFamily="49" charset="-122"/>
                <a:cs typeface="黑体" panose="02010609060101010101" pitchFamily="49" charset="-122"/>
              </a:rPr>
              <a:t>投资的</a:t>
            </a:r>
            <a:r>
              <a:rPr lang="zh-CN" sz="1600" b="1">
                <a:solidFill>
                  <a:srgbClr val="FF0000"/>
                </a:solidFill>
                <a:latin typeface="黑体" panose="02010609060101010101" pitchFamily="49" charset="-122"/>
                <a:ea typeface="黑体" panose="02010609060101010101" pitchFamily="49" charset="-122"/>
                <a:cs typeface="黑体" panose="02010609060101010101" pitchFamily="49" charset="-122"/>
              </a:rPr>
              <a:t>管理</a:t>
            </a:r>
            <a:r>
              <a:rPr lang="zh-CN" sz="1600">
                <a:latin typeface="黑体" panose="02010609060101010101" pitchFamily="49" charset="-122"/>
                <a:ea typeface="黑体" panose="02010609060101010101" pitchFamily="49" charset="-122"/>
                <a:cs typeface="黑体" panose="02010609060101010101" pitchFamily="49" charset="-122"/>
              </a:rPr>
              <a:t>：</a:t>
            </a:r>
            <a:endParaRPr lang="zh-CN"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zh-CN" sz="1600">
                <a:latin typeface="黑体" panose="02010609060101010101" pitchFamily="49" charset="-122"/>
                <a:ea typeface="黑体" panose="02010609060101010101" pitchFamily="49" charset="-122"/>
                <a:cs typeface="黑体" panose="02010609060101010101" pitchFamily="49" charset="-122"/>
              </a:rPr>
              <a:t>（</a:t>
            </a:r>
            <a:r>
              <a:rPr lang="en-US" altLang="zh-CN" sz="1600">
                <a:latin typeface="黑体" panose="02010609060101010101" pitchFamily="49" charset="-122"/>
                <a:ea typeface="黑体" panose="02010609060101010101" pitchFamily="49" charset="-122"/>
                <a:cs typeface="黑体" panose="02010609060101010101" pitchFamily="49" charset="-122"/>
              </a:rPr>
              <a:t>1</a:t>
            </a:r>
            <a:r>
              <a:rPr lang="zh-CN" sz="1600">
                <a:latin typeface="黑体" panose="02010609060101010101" pitchFamily="49" charset="-122"/>
                <a:ea typeface="黑体" panose="02010609060101010101" pitchFamily="49" charset="-122"/>
                <a:cs typeface="黑体" panose="02010609060101010101" pitchFamily="49" charset="-122"/>
              </a:rPr>
              <a:t>）</a:t>
            </a:r>
            <a:r>
              <a:rPr sz="1600" err="1">
                <a:latin typeface="黑体" panose="02010609060101010101" pitchFamily="49" charset="-122"/>
                <a:ea typeface="黑体" panose="02010609060101010101" pitchFamily="49" charset="-122"/>
                <a:cs typeface="黑体" panose="02010609060101010101" pitchFamily="49" charset="-122"/>
              </a:rPr>
              <a:t>政府单位不得用财政资金进行投资</a:t>
            </a:r>
            <a:r>
              <a:rPr lang="zh-CN" sz="1600">
                <a:latin typeface="黑体" panose="02010609060101010101" pitchFamily="49" charset="-122"/>
                <a:ea typeface="黑体" panose="02010609060101010101" pitchFamily="49" charset="-122"/>
                <a:cs typeface="黑体" panose="02010609060101010101" pitchFamily="49" charset="-122"/>
              </a:rPr>
              <a:t>：</a:t>
            </a:r>
            <a:endParaRPr lang="zh-CN" sz="16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r>
              <a:rPr sz="1600" err="1">
                <a:latin typeface="黑体" panose="02010609060101010101" pitchFamily="49" charset="-122"/>
                <a:ea typeface="黑体" panose="02010609060101010101" pitchFamily="49" charset="-122"/>
                <a:cs typeface="黑体" panose="02010609060101010101" pitchFamily="49" charset="-122"/>
                <a:sym typeface="+mn-ea"/>
              </a:rPr>
              <a:t>行政单位几乎没有非财政资金,因此没有投资</a:t>
            </a:r>
            <a:endParaRPr sz="16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r>
              <a:rPr sz="1600" err="1">
                <a:latin typeface="黑体" panose="02010609060101010101" pitchFamily="49" charset="-122"/>
                <a:ea typeface="黑体" panose="02010609060101010101" pitchFamily="49" charset="-122"/>
                <a:cs typeface="黑体" panose="02010609060101010101" pitchFamily="49" charset="-122"/>
                <a:sym typeface="+mn-ea"/>
              </a:rPr>
              <a:t>事业单位则因为有较多非财政资金,存在按照规定进行的投资</a:t>
            </a:r>
            <a:endParaRPr lang="zh-CN"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endParaRPr lang="zh-CN"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zh-CN" sz="1600">
                <a:latin typeface="黑体" panose="02010609060101010101" pitchFamily="49" charset="-122"/>
                <a:ea typeface="黑体" panose="02010609060101010101" pitchFamily="49" charset="-122"/>
                <a:cs typeface="黑体" panose="02010609060101010101" pitchFamily="49" charset="-122"/>
              </a:rPr>
              <a:t>（</a:t>
            </a:r>
            <a:r>
              <a:rPr lang="en-US" altLang="zh-CN" sz="1600">
                <a:latin typeface="黑体" panose="02010609060101010101" pitchFamily="49" charset="-122"/>
                <a:ea typeface="黑体" panose="02010609060101010101" pitchFamily="49" charset="-122"/>
                <a:cs typeface="黑体" panose="02010609060101010101" pitchFamily="49" charset="-122"/>
              </a:rPr>
              <a:t>2</a:t>
            </a:r>
            <a:r>
              <a:rPr lang="zh-CN" sz="1600">
                <a:latin typeface="黑体" panose="02010609060101010101" pitchFamily="49" charset="-122"/>
                <a:ea typeface="黑体" panose="02010609060101010101" pitchFamily="49" charset="-122"/>
                <a:cs typeface="黑体" panose="02010609060101010101" pitchFamily="49" charset="-122"/>
              </a:rPr>
              <a:t>）</a:t>
            </a:r>
            <a:r>
              <a:rPr sz="1600">
                <a:latin typeface="黑体" panose="02010609060101010101" pitchFamily="49" charset="-122"/>
                <a:ea typeface="黑体" panose="02010609060101010101" pitchFamily="49" charset="-122"/>
                <a:cs typeface="黑体" panose="02010609060101010101" pitchFamily="49" charset="-122"/>
              </a:rPr>
              <a:t>投资不是事业单位的主业,因此,按照相关的管理要求,事业单位只能进行有限品种的投资,如国债投资、经过批准的长期股权投资等,不能购买企业债券、股票、期权期货等金融工具。</a:t>
            </a:r>
            <a:endParaRPr sz="1600">
              <a:latin typeface="黑体" panose="02010609060101010101" pitchFamily="49" charset="-122"/>
              <a:ea typeface="黑体" panose="02010609060101010101" pitchFamily="49" charset="-122"/>
              <a:cs typeface="黑体" panose="02010609060101010101" pitchFamily="49" charset="-122"/>
            </a:endParaRPr>
          </a:p>
        </p:txBody>
      </p:sp>
      <p:grpSp>
        <p:nvGrpSpPr>
          <p:cNvPr id="10" name="组合 9"/>
          <p:cNvGrpSpPr/>
          <p:nvPr/>
        </p:nvGrpSpPr>
        <p:grpSpPr>
          <a:xfrm>
            <a:off x="475615" y="3729355"/>
            <a:ext cx="2050415" cy="869315"/>
            <a:chOff x="1701" y="5871"/>
            <a:chExt cx="3229" cy="1369"/>
          </a:xfrm>
        </p:grpSpPr>
        <p:sp>
          <p:nvSpPr>
            <p:cNvPr id="7" name="矩形 6"/>
            <p:cNvSpPr/>
            <p:nvPr/>
          </p:nvSpPr>
          <p:spPr>
            <a:xfrm>
              <a:off x="1802" y="5871"/>
              <a:ext cx="2973" cy="364"/>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400">
                  <a:solidFill>
                    <a:schemeClr val="tx1"/>
                  </a:solidFill>
                  <a:latin typeface="黑体" panose="02010609060101010101" pitchFamily="49" charset="-122"/>
                  <a:ea typeface="黑体" panose="02010609060101010101" pitchFamily="49" charset="-122"/>
                </a:rPr>
                <a:t>事业单位投资</a:t>
              </a:r>
              <a:endParaRPr lang="zh-CN" altLang="en-US" sz="1400">
                <a:solidFill>
                  <a:schemeClr val="tx1"/>
                </a:solidFill>
                <a:latin typeface="黑体" panose="02010609060101010101" pitchFamily="49" charset="-122"/>
                <a:ea typeface="黑体" panose="02010609060101010101" pitchFamily="49" charset="-122"/>
              </a:endParaRPr>
            </a:p>
          </p:txBody>
        </p:sp>
        <p:sp>
          <p:nvSpPr>
            <p:cNvPr id="8" name="矩形 7"/>
            <p:cNvSpPr/>
            <p:nvPr/>
          </p:nvSpPr>
          <p:spPr>
            <a:xfrm>
              <a:off x="1701" y="6758"/>
              <a:ext cx="1434" cy="4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400">
                  <a:solidFill>
                    <a:schemeClr val="tx1"/>
                  </a:solidFill>
                  <a:latin typeface="黑体" panose="02010609060101010101" pitchFamily="49" charset="-122"/>
                  <a:ea typeface="黑体" panose="02010609060101010101" pitchFamily="49" charset="-122"/>
                </a:rPr>
                <a:t>债券投资</a:t>
              </a:r>
              <a:endParaRPr lang="zh-CN" altLang="en-US" sz="1400">
                <a:solidFill>
                  <a:schemeClr val="tx1"/>
                </a:solidFill>
                <a:latin typeface="黑体" panose="02010609060101010101" pitchFamily="49" charset="-122"/>
                <a:ea typeface="黑体" panose="02010609060101010101" pitchFamily="49" charset="-122"/>
              </a:endParaRPr>
            </a:p>
          </p:txBody>
        </p:sp>
        <p:sp>
          <p:nvSpPr>
            <p:cNvPr id="9" name="矩形 8"/>
            <p:cNvSpPr/>
            <p:nvPr/>
          </p:nvSpPr>
          <p:spPr>
            <a:xfrm>
              <a:off x="3496" y="6758"/>
              <a:ext cx="1434" cy="4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400">
                  <a:solidFill>
                    <a:schemeClr val="tx1"/>
                  </a:solidFill>
                  <a:latin typeface="黑体" panose="02010609060101010101" pitchFamily="49" charset="-122"/>
                  <a:ea typeface="黑体" panose="02010609060101010101" pitchFamily="49" charset="-122"/>
                </a:rPr>
                <a:t>股权投资</a:t>
              </a:r>
              <a:endParaRPr lang="zh-CN" altLang="en-US" sz="1400">
                <a:solidFill>
                  <a:schemeClr val="tx1"/>
                </a:solidFill>
                <a:latin typeface="黑体" panose="02010609060101010101" pitchFamily="49" charset="-122"/>
                <a:ea typeface="黑体" panose="02010609060101010101" pitchFamily="49" charset="-122"/>
              </a:endParaRPr>
            </a:p>
          </p:txBody>
        </p:sp>
      </p:grpSp>
      <p:grpSp>
        <p:nvGrpSpPr>
          <p:cNvPr id="11" name="组合 10"/>
          <p:cNvGrpSpPr/>
          <p:nvPr/>
        </p:nvGrpSpPr>
        <p:grpSpPr>
          <a:xfrm>
            <a:off x="3335020" y="3729355"/>
            <a:ext cx="2050415" cy="869315"/>
            <a:chOff x="1701" y="5871"/>
            <a:chExt cx="3229" cy="1369"/>
          </a:xfrm>
        </p:grpSpPr>
        <p:sp>
          <p:nvSpPr>
            <p:cNvPr id="12" name="矩形 11"/>
            <p:cNvSpPr/>
            <p:nvPr/>
          </p:nvSpPr>
          <p:spPr>
            <a:xfrm>
              <a:off x="1802" y="5871"/>
              <a:ext cx="2973" cy="364"/>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400">
                  <a:solidFill>
                    <a:schemeClr val="tx1"/>
                  </a:solidFill>
                  <a:latin typeface="黑体" panose="02010609060101010101" pitchFamily="49" charset="-122"/>
                  <a:ea typeface="黑体" panose="02010609060101010101" pitchFamily="49" charset="-122"/>
                </a:rPr>
                <a:t>事业单位投资</a:t>
              </a:r>
              <a:endParaRPr lang="zh-CN" altLang="en-US" sz="1400">
                <a:solidFill>
                  <a:schemeClr val="tx1"/>
                </a:solidFill>
                <a:latin typeface="黑体" panose="02010609060101010101" pitchFamily="49" charset="-122"/>
                <a:ea typeface="黑体" panose="02010609060101010101" pitchFamily="49" charset="-122"/>
              </a:endParaRPr>
            </a:p>
          </p:txBody>
        </p:sp>
        <p:sp>
          <p:nvSpPr>
            <p:cNvPr id="13" name="矩形 12"/>
            <p:cNvSpPr/>
            <p:nvPr/>
          </p:nvSpPr>
          <p:spPr>
            <a:xfrm>
              <a:off x="1701" y="6758"/>
              <a:ext cx="1434" cy="4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400">
                  <a:solidFill>
                    <a:schemeClr val="tx1"/>
                  </a:solidFill>
                  <a:latin typeface="黑体" panose="02010609060101010101" pitchFamily="49" charset="-122"/>
                  <a:ea typeface="黑体" panose="02010609060101010101" pitchFamily="49" charset="-122"/>
                </a:rPr>
                <a:t>短期投资</a:t>
              </a:r>
              <a:endParaRPr lang="zh-CN" altLang="en-US" sz="1400">
                <a:solidFill>
                  <a:schemeClr val="tx1"/>
                </a:solidFill>
                <a:latin typeface="黑体" panose="02010609060101010101" pitchFamily="49" charset="-122"/>
                <a:ea typeface="黑体" panose="02010609060101010101" pitchFamily="49" charset="-122"/>
              </a:endParaRPr>
            </a:p>
          </p:txBody>
        </p:sp>
        <p:sp>
          <p:nvSpPr>
            <p:cNvPr id="14" name="矩形 13"/>
            <p:cNvSpPr/>
            <p:nvPr/>
          </p:nvSpPr>
          <p:spPr>
            <a:xfrm>
              <a:off x="3496" y="6758"/>
              <a:ext cx="1434" cy="4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400">
                  <a:solidFill>
                    <a:schemeClr val="tx1"/>
                  </a:solidFill>
                  <a:latin typeface="黑体" panose="02010609060101010101" pitchFamily="49" charset="-122"/>
                  <a:ea typeface="黑体" panose="02010609060101010101" pitchFamily="49" charset="-122"/>
                </a:rPr>
                <a:t>长期投资</a:t>
              </a:r>
              <a:endParaRPr lang="zh-CN" altLang="en-US" sz="1400">
                <a:solidFill>
                  <a:schemeClr val="tx1"/>
                </a:solidFill>
                <a:latin typeface="黑体" panose="02010609060101010101" pitchFamily="49" charset="-122"/>
                <a:ea typeface="黑体" panose="02010609060101010101" pitchFamily="49" charset="-122"/>
              </a:endParaRPr>
            </a:p>
          </p:txBody>
        </p:sp>
      </p:grpSp>
      <p:grpSp>
        <p:nvGrpSpPr>
          <p:cNvPr id="23" name="组合 22"/>
          <p:cNvGrpSpPr/>
          <p:nvPr/>
        </p:nvGrpSpPr>
        <p:grpSpPr>
          <a:xfrm>
            <a:off x="5881370" y="3729355"/>
            <a:ext cx="3455035" cy="940435"/>
            <a:chOff x="9203" y="6055"/>
            <a:chExt cx="5441" cy="1481"/>
          </a:xfrm>
        </p:grpSpPr>
        <p:grpSp>
          <p:nvGrpSpPr>
            <p:cNvPr id="24" name="组合 23"/>
            <p:cNvGrpSpPr/>
            <p:nvPr/>
          </p:nvGrpSpPr>
          <p:grpSpPr>
            <a:xfrm>
              <a:off x="9203" y="6055"/>
              <a:ext cx="4138" cy="1475"/>
              <a:chOff x="1079" y="6123"/>
              <a:chExt cx="4138" cy="1475"/>
            </a:xfrm>
          </p:grpSpPr>
          <p:sp>
            <p:nvSpPr>
              <p:cNvPr id="25" name="矩形 24"/>
              <p:cNvSpPr/>
              <p:nvPr/>
            </p:nvSpPr>
            <p:spPr>
              <a:xfrm>
                <a:off x="2244" y="6123"/>
                <a:ext cx="2973" cy="364"/>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200">
                    <a:solidFill>
                      <a:schemeClr val="tx1"/>
                    </a:solidFill>
                    <a:latin typeface="黑体" panose="02010609060101010101" pitchFamily="49" charset="-122"/>
                    <a:ea typeface="黑体" panose="02010609060101010101" pitchFamily="49" charset="-122"/>
                  </a:rPr>
                  <a:t>事业单位投资</a:t>
                </a:r>
                <a:endParaRPr lang="zh-CN" altLang="en-US" sz="1200">
                  <a:solidFill>
                    <a:schemeClr val="tx1"/>
                  </a:solidFill>
                  <a:latin typeface="黑体" panose="02010609060101010101" pitchFamily="49" charset="-122"/>
                  <a:ea typeface="黑体" panose="02010609060101010101" pitchFamily="49" charset="-122"/>
                </a:endParaRPr>
              </a:p>
            </p:txBody>
          </p:sp>
          <p:sp>
            <p:nvSpPr>
              <p:cNvPr id="26" name="矩形 25"/>
              <p:cNvSpPr/>
              <p:nvPr/>
            </p:nvSpPr>
            <p:spPr>
              <a:xfrm>
                <a:off x="1079" y="6746"/>
                <a:ext cx="1165" cy="85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200">
                    <a:solidFill>
                      <a:schemeClr val="tx1"/>
                    </a:solidFill>
                    <a:latin typeface="黑体" panose="02010609060101010101" pitchFamily="49" charset="-122"/>
                    <a:ea typeface="黑体" panose="02010609060101010101" pitchFamily="49" charset="-122"/>
                  </a:rPr>
                  <a:t>以货币资金投资</a:t>
                </a:r>
                <a:endParaRPr lang="zh-CN" altLang="en-US" sz="1200">
                  <a:solidFill>
                    <a:schemeClr val="tx1"/>
                  </a:solidFill>
                  <a:latin typeface="黑体" panose="02010609060101010101" pitchFamily="49" charset="-122"/>
                  <a:ea typeface="黑体" panose="02010609060101010101" pitchFamily="49" charset="-122"/>
                </a:endParaRPr>
              </a:p>
            </p:txBody>
          </p:sp>
        </p:grpSp>
        <p:sp>
          <p:nvSpPr>
            <p:cNvPr id="27" name="矩形 26"/>
            <p:cNvSpPr/>
            <p:nvPr/>
          </p:nvSpPr>
          <p:spPr>
            <a:xfrm>
              <a:off x="10613" y="6690"/>
              <a:ext cx="1165" cy="846"/>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200">
                  <a:solidFill>
                    <a:schemeClr val="tx1"/>
                  </a:solidFill>
                  <a:latin typeface="黑体" panose="02010609060101010101" pitchFamily="49" charset="-122"/>
                  <a:ea typeface="黑体" panose="02010609060101010101" pitchFamily="49" charset="-122"/>
                </a:rPr>
                <a:t>以库存物品投资</a:t>
              </a:r>
              <a:endParaRPr lang="zh-CN" altLang="en-US" sz="1200">
                <a:solidFill>
                  <a:schemeClr val="tx1"/>
                </a:solidFill>
                <a:latin typeface="黑体" panose="02010609060101010101" pitchFamily="49" charset="-122"/>
                <a:ea typeface="黑体" panose="02010609060101010101" pitchFamily="49" charset="-122"/>
              </a:endParaRPr>
            </a:p>
          </p:txBody>
        </p:sp>
        <p:sp>
          <p:nvSpPr>
            <p:cNvPr id="28" name="矩形 27"/>
            <p:cNvSpPr/>
            <p:nvPr/>
          </p:nvSpPr>
          <p:spPr>
            <a:xfrm>
              <a:off x="12012" y="6702"/>
              <a:ext cx="1165" cy="82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200">
                  <a:solidFill>
                    <a:schemeClr val="tx1"/>
                  </a:solidFill>
                  <a:latin typeface="黑体" panose="02010609060101010101" pitchFamily="49" charset="-122"/>
                  <a:ea typeface="黑体" panose="02010609060101010101" pitchFamily="49" charset="-122"/>
                </a:rPr>
                <a:t>以固定资产投资</a:t>
              </a:r>
              <a:endParaRPr lang="zh-CN" altLang="en-US" sz="1200">
                <a:solidFill>
                  <a:schemeClr val="tx1"/>
                </a:solidFill>
                <a:latin typeface="黑体" panose="02010609060101010101" pitchFamily="49" charset="-122"/>
                <a:ea typeface="黑体" panose="02010609060101010101" pitchFamily="49" charset="-122"/>
              </a:endParaRPr>
            </a:p>
          </p:txBody>
        </p:sp>
        <p:sp>
          <p:nvSpPr>
            <p:cNvPr id="29" name="矩形 28"/>
            <p:cNvSpPr/>
            <p:nvPr/>
          </p:nvSpPr>
          <p:spPr>
            <a:xfrm>
              <a:off x="13492" y="6678"/>
              <a:ext cx="1152" cy="82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200">
                  <a:solidFill>
                    <a:schemeClr val="tx1"/>
                  </a:solidFill>
                  <a:latin typeface="黑体" panose="02010609060101010101" pitchFamily="49" charset="-122"/>
                  <a:ea typeface="黑体" panose="02010609060101010101" pitchFamily="49" charset="-122"/>
                </a:rPr>
                <a:t>以无形资产投资</a:t>
              </a:r>
              <a:endParaRPr lang="zh-CN" altLang="en-US" sz="1200">
                <a:solidFill>
                  <a:schemeClr val="tx1"/>
                </a:solidFill>
                <a:latin typeface="黑体" panose="02010609060101010101" pitchFamily="49" charset="-122"/>
                <a:ea typeface="黑体" panose="02010609060101010101" pitchFamily="49" charset="-122"/>
              </a:endParaRPr>
            </a:p>
          </p:txBody>
        </p:sp>
      </p:grpSp>
      <p:cxnSp>
        <p:nvCxnSpPr>
          <p:cNvPr id="30" name="直接连接符 29"/>
          <p:cNvCxnSpPr/>
          <p:nvPr/>
        </p:nvCxnSpPr>
        <p:spPr>
          <a:xfrm flipH="1">
            <a:off x="2937510" y="3646805"/>
            <a:ext cx="0" cy="1082040"/>
          </a:xfrm>
          <a:prstGeom prst="line">
            <a:avLst/>
          </a:prstGeom>
          <a:ln>
            <a:prstDash val="lgDash"/>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nvCxnSpPr>
        <p:spPr>
          <a:xfrm flipH="1">
            <a:off x="5688330" y="3646805"/>
            <a:ext cx="0" cy="1082040"/>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24</a:t>
            </a:fld>
            <a:endParaRPr lang="zh-CN" altLang="en-US"/>
          </a:p>
        </p:txBody>
      </p:sp>
      <p:sp>
        <p:nvSpPr>
          <p:cNvPr id="4" name="标题 3"/>
          <p:cNvSpPr>
            <a:spLocks noGrp="1"/>
          </p:cNvSpPr>
          <p:nvPr>
            <p:ph type="title"/>
          </p:nvPr>
        </p:nvSpPr>
        <p:spPr>
          <a:xfrm>
            <a:off x="361335" y="234312"/>
            <a:ext cx="9355830" cy="405001"/>
          </a:xfrm>
        </p:spPr>
        <p:txBody>
          <a:bodyPr/>
          <a:lstStyle/>
          <a:p>
            <a:r>
              <a:rPr>
                <a:cs typeface="黑体" panose="02010609060101010101" pitchFamily="49" charset="-122"/>
                <a:sym typeface="+mn-ea"/>
              </a:rPr>
              <a:t>18.4.2 投资业务的科目设置</a:t>
            </a:r>
            <a:endParaRPr>
              <a:cs typeface="黑体" panose="02010609060101010101" pitchFamily="49" charset="-122"/>
              <a:sym typeface="+mn-ea"/>
            </a:endParaRPr>
          </a:p>
        </p:txBody>
      </p:sp>
      <p:sp>
        <p:nvSpPr>
          <p:cNvPr id="5" name="文本框 4"/>
          <p:cNvSpPr txBox="1"/>
          <p:nvPr/>
        </p:nvSpPr>
        <p:spPr>
          <a:xfrm>
            <a:off x="711835" y="1671955"/>
            <a:ext cx="8856980" cy="92333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err="1">
                <a:latin typeface="黑体" panose="02010609060101010101" pitchFamily="49" charset="-122"/>
                <a:ea typeface="黑体" panose="02010609060101010101" pitchFamily="49" charset="-122"/>
                <a:cs typeface="黑体" panose="02010609060101010101" pitchFamily="49" charset="-122"/>
              </a:rPr>
              <a:t>短期投资</a:t>
            </a:r>
            <a:endParaRPr lang="en-US">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err="1">
                <a:latin typeface="黑体" panose="02010609060101010101" pitchFamily="49" charset="-122"/>
                <a:ea typeface="黑体" panose="02010609060101010101" pitchFamily="49" charset="-122"/>
                <a:cs typeface="黑体" panose="02010609060101010101" pitchFamily="49" charset="-122"/>
              </a:rPr>
              <a:t>长期债券投资</a:t>
            </a:r>
            <a:endParaRPr>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err="1">
                <a:latin typeface="黑体" panose="02010609060101010101" pitchFamily="49" charset="-122"/>
                <a:ea typeface="黑体" panose="02010609060101010101" pitchFamily="49" charset="-122"/>
                <a:cs typeface="黑体" panose="02010609060101010101" pitchFamily="49" charset="-122"/>
              </a:rPr>
              <a:t>长期股权投资</a:t>
            </a:r>
            <a:endParaRPr>
              <a:latin typeface="黑体" panose="02010609060101010101" pitchFamily="49" charset="-122"/>
              <a:ea typeface="黑体" panose="02010609060101010101" pitchFamily="49" charset="-122"/>
              <a:cs typeface="黑体" panose="02010609060101010101" pitchFamily="49" charset="-122"/>
            </a:endParaRPr>
          </a:p>
        </p:txBody>
      </p:sp>
      <p:sp>
        <p:nvSpPr>
          <p:cNvPr id="6" name="文本框 5"/>
          <p:cNvSpPr txBox="1"/>
          <p:nvPr/>
        </p:nvSpPr>
        <p:spPr>
          <a:xfrm>
            <a:off x="509905" y="1104265"/>
            <a:ext cx="9058910" cy="3683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Font typeface="Arial" pitchFamily="34" charset="0"/>
              <a:buNone/>
            </a:pPr>
            <a:r>
              <a:rPr lang="en-US">
                <a:latin typeface="黑体" panose="02010609060101010101" pitchFamily="49" charset="-122"/>
                <a:ea typeface="黑体" panose="02010609060101010101" pitchFamily="49" charset="-122"/>
                <a:cs typeface="黑体" panose="02010609060101010101" pitchFamily="49" charset="-122"/>
              </a:rPr>
              <a:t>1.</a:t>
            </a:r>
            <a:r>
              <a:rPr lang="zh-CN" altLang="en-US">
                <a:latin typeface="黑体" panose="02010609060101010101" pitchFamily="49" charset="-122"/>
                <a:ea typeface="黑体" panose="02010609060101010101" pitchFamily="49" charset="-122"/>
                <a:cs typeface="黑体" panose="02010609060101010101" pitchFamily="49" charset="-122"/>
              </a:rPr>
              <a:t>投资资产的会计</a:t>
            </a:r>
            <a:r>
              <a:rPr err="1">
                <a:latin typeface="黑体" panose="02010609060101010101" pitchFamily="49" charset="-122"/>
                <a:ea typeface="黑体" panose="02010609060101010101" pitchFamily="49" charset="-122"/>
                <a:cs typeface="黑体" panose="02010609060101010101" pitchFamily="49" charset="-122"/>
              </a:rPr>
              <a:t>科目</a:t>
            </a:r>
            <a:endParaRPr>
              <a:latin typeface="黑体" panose="02010609060101010101" pitchFamily="49" charset="-122"/>
              <a:ea typeface="黑体" panose="02010609060101010101" pitchFamily="49" charset="-122"/>
              <a:cs typeface="黑体" panose="02010609060101010101" pitchFamily="49" charset="-122"/>
            </a:endParaRPr>
          </a:p>
        </p:txBody>
      </p:sp>
      <p:sp>
        <p:nvSpPr>
          <p:cNvPr id="7" name="文本框 6"/>
          <p:cNvSpPr txBox="1"/>
          <p:nvPr/>
        </p:nvSpPr>
        <p:spPr>
          <a:xfrm>
            <a:off x="511175" y="2832100"/>
            <a:ext cx="9058910" cy="3683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Font typeface="Arial" pitchFamily="34" charset="0"/>
              <a:buNone/>
            </a:pPr>
            <a:r>
              <a:rPr lang="en-US">
                <a:latin typeface="黑体" panose="02010609060101010101" pitchFamily="49" charset="-122"/>
                <a:ea typeface="黑体" panose="02010609060101010101" pitchFamily="49" charset="-122"/>
                <a:cs typeface="黑体" panose="02010609060101010101" pitchFamily="49" charset="-122"/>
              </a:rPr>
              <a:t>2.</a:t>
            </a:r>
            <a:r>
              <a:rPr>
                <a:latin typeface="黑体" panose="02010609060101010101" pitchFamily="49" charset="-122"/>
                <a:ea typeface="黑体" panose="02010609060101010101" pitchFamily="49" charset="-122"/>
                <a:cs typeface="黑体" panose="02010609060101010101" pitchFamily="49" charset="-122"/>
              </a:rPr>
              <a:t>投资收益相关的会计科目 </a:t>
            </a:r>
            <a:endParaRPr>
              <a:latin typeface="黑体" panose="02010609060101010101" pitchFamily="49" charset="-122"/>
              <a:ea typeface="黑体" panose="02010609060101010101" pitchFamily="49" charset="-122"/>
              <a:cs typeface="黑体" panose="02010609060101010101" pitchFamily="49" charset="-122"/>
            </a:endParaRPr>
          </a:p>
        </p:txBody>
      </p:sp>
      <p:sp>
        <p:nvSpPr>
          <p:cNvPr id="8" name="文本框 7"/>
          <p:cNvSpPr txBox="1"/>
          <p:nvPr/>
        </p:nvSpPr>
        <p:spPr>
          <a:xfrm>
            <a:off x="711835" y="3251835"/>
            <a:ext cx="8856980" cy="11988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lvl="0" indent="-285750" algn="l">
              <a:buClrTx/>
              <a:buSzTx/>
              <a:buFont typeface="Arial" pitchFamily="34" charset="0"/>
              <a:buChar char="•"/>
            </a:pPr>
            <a:r>
              <a:rPr err="1">
                <a:latin typeface="黑体" panose="02010609060101010101" pitchFamily="49" charset="-122"/>
                <a:ea typeface="黑体" panose="02010609060101010101" pitchFamily="49" charset="-122"/>
                <a:cs typeface="黑体" panose="02010609060101010101" pitchFamily="49" charset="-122"/>
                <a:sym typeface="+mn-ea"/>
              </a:rPr>
              <a:t>应收利息</a:t>
            </a:r>
            <a:endParaRPr err="1">
              <a:latin typeface="黑体" panose="02010609060101010101" pitchFamily="49" charset="-122"/>
              <a:ea typeface="黑体" panose="02010609060101010101" pitchFamily="49" charset="-122"/>
              <a:cs typeface="黑体" panose="02010609060101010101" pitchFamily="49" charset="-122"/>
              <a:sym typeface="+mn-ea"/>
            </a:endParaRPr>
          </a:p>
          <a:p>
            <a:pPr marL="285750" lvl="0" indent="-285750" algn="l">
              <a:buClrTx/>
              <a:buSzTx/>
              <a:buFont typeface="Arial" pitchFamily="34" charset="0"/>
              <a:buChar char="•"/>
            </a:pPr>
            <a:r>
              <a:rPr err="1">
                <a:latin typeface="黑体" panose="02010609060101010101" pitchFamily="49" charset="-122"/>
                <a:ea typeface="黑体" panose="02010609060101010101" pitchFamily="49" charset="-122"/>
                <a:cs typeface="黑体" panose="02010609060101010101" pitchFamily="49" charset="-122"/>
                <a:sym typeface="+mn-ea"/>
              </a:rPr>
              <a:t>应收股利</a:t>
            </a:r>
            <a:endParaRPr err="1">
              <a:latin typeface="黑体" panose="02010609060101010101" pitchFamily="49" charset="-122"/>
              <a:ea typeface="黑体" panose="02010609060101010101" pitchFamily="49" charset="-122"/>
              <a:cs typeface="黑体" panose="02010609060101010101" pitchFamily="49" charset="-122"/>
              <a:sym typeface="+mn-ea"/>
            </a:endParaRPr>
          </a:p>
          <a:p>
            <a:pPr marL="285750" lvl="0" indent="-285750" algn="l">
              <a:buClrTx/>
              <a:buSzTx/>
              <a:buFont typeface="Arial" pitchFamily="34" charset="0"/>
              <a:buChar char="•"/>
            </a:pPr>
            <a:r>
              <a:rPr err="1">
                <a:latin typeface="黑体" panose="02010609060101010101" pitchFamily="49" charset="-122"/>
                <a:ea typeface="黑体" panose="02010609060101010101" pitchFamily="49" charset="-122"/>
                <a:cs typeface="黑体" panose="02010609060101010101" pitchFamily="49" charset="-122"/>
                <a:sym typeface="+mn-ea"/>
              </a:rPr>
              <a:t>投资收益</a:t>
            </a:r>
            <a:endParaRPr err="1">
              <a:latin typeface="黑体" panose="02010609060101010101" pitchFamily="49" charset="-122"/>
              <a:ea typeface="黑体" panose="02010609060101010101" pitchFamily="49" charset="-122"/>
              <a:cs typeface="黑体" panose="02010609060101010101" pitchFamily="49" charset="-122"/>
              <a:sym typeface="+mn-ea"/>
            </a:endParaRPr>
          </a:p>
          <a:p>
            <a:pPr marL="285750" lvl="0" indent="-285750" algn="l">
              <a:buClrTx/>
              <a:buSzTx/>
              <a:buFont typeface="Arial" pitchFamily="34" charset="0"/>
              <a:buChar char="•"/>
            </a:pPr>
            <a:r>
              <a:rPr err="1">
                <a:latin typeface="黑体" panose="02010609060101010101" pitchFamily="49" charset="-122"/>
                <a:ea typeface="黑体" panose="02010609060101010101" pitchFamily="49" charset="-122"/>
                <a:cs typeface="黑体" panose="02010609060101010101" pitchFamily="49" charset="-122"/>
                <a:sym typeface="+mn-ea"/>
              </a:rPr>
              <a:t>权益法调整</a:t>
            </a:r>
            <a:endParaRPr>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25</a:t>
            </a:fld>
            <a:endParaRPr lang="zh-CN" altLang="en-US"/>
          </a:p>
        </p:txBody>
      </p:sp>
      <p:sp>
        <p:nvSpPr>
          <p:cNvPr id="4" name="标题 3"/>
          <p:cNvSpPr>
            <a:spLocks noGrp="1"/>
          </p:cNvSpPr>
          <p:nvPr>
            <p:ph type="title"/>
          </p:nvPr>
        </p:nvSpPr>
        <p:spPr>
          <a:xfrm>
            <a:off x="398205" y="234312"/>
            <a:ext cx="9318959" cy="405001"/>
          </a:xfrm>
        </p:spPr>
        <p:txBody>
          <a:bodyPr/>
          <a:lstStyle/>
          <a:p>
            <a:r>
              <a:rPr>
                <a:cs typeface="黑体" panose="02010609060101010101" pitchFamily="49" charset="-122"/>
                <a:sym typeface="+mn-ea"/>
              </a:rPr>
              <a:t>18.4.3 投资资产取得的核算</a:t>
            </a:r>
            <a:endParaRPr>
              <a:cs typeface="黑体" panose="02010609060101010101" pitchFamily="49" charset="-122"/>
              <a:sym typeface="+mn-ea"/>
            </a:endParaRPr>
          </a:p>
        </p:txBody>
      </p:sp>
      <p:sp>
        <p:nvSpPr>
          <p:cNvPr id="8" name="文本框 7"/>
          <p:cNvSpPr txBox="1"/>
          <p:nvPr/>
        </p:nvSpPr>
        <p:spPr>
          <a:xfrm>
            <a:off x="511175" y="853440"/>
            <a:ext cx="9058910" cy="42767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en-US" sz="1600" err="1">
                <a:latin typeface="黑体" panose="02010609060101010101" pitchFamily="49" charset="-122"/>
                <a:ea typeface="黑体" panose="02010609060101010101" pitchFamily="49" charset="-122"/>
                <a:cs typeface="黑体" panose="02010609060101010101" pitchFamily="49" charset="-122"/>
                <a:sym typeface="+mn-ea"/>
              </a:rPr>
              <a:t>1.</a:t>
            </a:r>
            <a:r>
              <a:rPr sz="1600" err="1">
                <a:latin typeface="黑体" panose="02010609060101010101" pitchFamily="49" charset="-122"/>
                <a:ea typeface="黑体" panose="02010609060101010101" pitchFamily="49" charset="-122"/>
                <a:cs typeface="黑体" panose="02010609060101010101" pitchFamily="49" charset="-122"/>
                <a:sym typeface="+mn-ea"/>
              </a:rPr>
              <a:t>以货币资金取得投资资产。事业单位用现金取得对外投资时,应按照实际取得成本</a:t>
            </a:r>
            <a:r>
              <a:rPr lang="zh-CN" sz="1600">
                <a:latin typeface="黑体" panose="02010609060101010101" pitchFamily="49" charset="-122"/>
                <a:ea typeface="黑体" panose="02010609060101010101" pitchFamily="49" charset="-122"/>
                <a:cs typeface="黑体" panose="02010609060101010101" pitchFamily="49" charset="-122"/>
                <a:sym typeface="+mn-ea"/>
              </a:rPr>
              <a:t>：</a:t>
            </a:r>
            <a:endParaRPr sz="1600">
              <a:latin typeface="黑体" panose="02010609060101010101" pitchFamily="49" charset="-122"/>
              <a:ea typeface="黑体" panose="02010609060101010101" pitchFamily="49" charset="-122"/>
              <a:cs typeface="黑体" panose="02010609060101010101" pitchFamily="49" charset="-122"/>
              <a:sym typeface="+mn-ea"/>
            </a:endParaRPr>
          </a:p>
          <a:p>
            <a:pPr lvl="0" indent="0" algn="l">
              <a:buClrTx/>
              <a:buSzTx/>
              <a:buFont typeface="Arial" pitchFamily="34" charset="0"/>
              <a:buNone/>
            </a:pPr>
            <a:r>
              <a:rPr lang="en-US" sz="1600">
                <a:latin typeface="黑体" panose="02010609060101010101" pitchFamily="49" charset="-122"/>
                <a:ea typeface="黑体" panose="02010609060101010101" pitchFamily="49" charset="-122"/>
                <a:cs typeface="黑体" panose="02010609060101010101" pitchFamily="49" charset="-122"/>
                <a:sym typeface="+mn-ea"/>
              </a:rPr>
              <a:t>		</a:t>
            </a:r>
            <a:r>
              <a:rPr sz="1600">
                <a:latin typeface="黑体" panose="02010609060101010101" pitchFamily="49" charset="-122"/>
                <a:ea typeface="黑体" panose="02010609060101010101" pitchFamily="49" charset="-122"/>
                <a:cs typeface="黑体" panose="02010609060101010101" pitchFamily="49" charset="-122"/>
                <a:sym typeface="+mn-ea"/>
              </a:rPr>
              <a:t>借</a:t>
            </a:r>
            <a:r>
              <a:rPr lang="zh-CN" sz="1600">
                <a:latin typeface="黑体" panose="02010609060101010101" pitchFamily="49" charset="-122"/>
                <a:ea typeface="黑体" panose="02010609060101010101" pitchFamily="49" charset="-122"/>
                <a:cs typeface="黑体" panose="02010609060101010101" pitchFamily="49" charset="-122"/>
                <a:sym typeface="+mn-ea"/>
              </a:rPr>
              <a:t>：</a:t>
            </a:r>
            <a:r>
              <a:rPr sz="1600" err="1">
                <a:latin typeface="黑体" panose="02010609060101010101" pitchFamily="49" charset="-122"/>
                <a:ea typeface="黑体" panose="02010609060101010101" pitchFamily="49" charset="-122"/>
                <a:cs typeface="黑体" panose="02010609060101010101" pitchFamily="49" charset="-122"/>
                <a:sym typeface="+mn-ea"/>
              </a:rPr>
              <a:t>短期投资</a:t>
            </a:r>
            <a:r>
              <a:rPr lang="en-US" sz="1600">
                <a:latin typeface="黑体" panose="02010609060101010101" pitchFamily="49" charset="-122"/>
                <a:ea typeface="黑体" panose="02010609060101010101" pitchFamily="49" charset="-122"/>
                <a:cs typeface="黑体" panose="02010609060101010101" pitchFamily="49" charset="-122"/>
                <a:sym typeface="+mn-ea"/>
              </a:rPr>
              <a:t>/</a:t>
            </a:r>
            <a:r>
              <a:rPr sz="1600" err="1">
                <a:latin typeface="黑体" panose="02010609060101010101" pitchFamily="49" charset="-122"/>
                <a:ea typeface="黑体" panose="02010609060101010101" pitchFamily="49" charset="-122"/>
                <a:cs typeface="黑体" panose="02010609060101010101" pitchFamily="49" charset="-122"/>
                <a:sym typeface="+mn-ea"/>
              </a:rPr>
              <a:t>长期债券投资</a:t>
            </a:r>
            <a:r>
              <a:rPr lang="en-US" sz="1600">
                <a:latin typeface="黑体" panose="02010609060101010101" pitchFamily="49" charset="-122"/>
                <a:ea typeface="黑体" panose="02010609060101010101" pitchFamily="49" charset="-122"/>
                <a:cs typeface="黑体" panose="02010609060101010101" pitchFamily="49" charset="-122"/>
                <a:sym typeface="+mn-ea"/>
              </a:rPr>
              <a:t>/</a:t>
            </a:r>
            <a:r>
              <a:rPr sz="1600" err="1">
                <a:latin typeface="黑体" panose="02010609060101010101" pitchFamily="49" charset="-122"/>
                <a:ea typeface="黑体" panose="02010609060101010101" pitchFamily="49" charset="-122"/>
                <a:cs typeface="黑体" panose="02010609060101010101" pitchFamily="49" charset="-122"/>
                <a:sym typeface="+mn-ea"/>
              </a:rPr>
              <a:t>长期股权投资</a:t>
            </a:r>
            <a:endParaRPr sz="1600" err="1">
              <a:latin typeface="黑体" panose="02010609060101010101" pitchFamily="49" charset="-122"/>
              <a:ea typeface="黑体" panose="02010609060101010101" pitchFamily="49" charset="-122"/>
              <a:cs typeface="黑体" panose="02010609060101010101" pitchFamily="49" charset="-122"/>
              <a:sym typeface="+mn-ea"/>
            </a:endParaRPr>
          </a:p>
          <a:p>
            <a:pPr lvl="0" indent="0" algn="l">
              <a:buClrTx/>
              <a:buSzTx/>
              <a:buFont typeface="Arial" pitchFamily="34" charset="0"/>
              <a:buNone/>
            </a:pPr>
            <a:r>
              <a:rPr lang="en-US"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贷：相关资产科目</a:t>
            </a:r>
            <a:endParaRPr lang="zh-CN" altLang="en-US" sz="1600">
              <a:latin typeface="黑体" panose="02010609060101010101" pitchFamily="49" charset="-122"/>
              <a:ea typeface="黑体" panose="02010609060101010101" pitchFamily="49" charset="-122"/>
              <a:cs typeface="黑体" panose="02010609060101010101" pitchFamily="49" charset="-122"/>
              <a:sym typeface="+mn-ea"/>
            </a:endParaRPr>
          </a:p>
          <a:p>
            <a:pPr lvl="0" algn="l">
              <a:buClrTx/>
              <a:buSzTx/>
              <a:buFontTx/>
            </a:pPr>
            <a:endParaRPr sz="1600">
              <a:latin typeface="黑体" panose="02010609060101010101" pitchFamily="49" charset="-122"/>
              <a:ea typeface="黑体" panose="02010609060101010101" pitchFamily="49" charset="-122"/>
              <a:cs typeface="黑体" panose="02010609060101010101" pitchFamily="49" charset="-122"/>
              <a:sym typeface="+mn-ea"/>
            </a:endParaRPr>
          </a:p>
          <a:p>
            <a:pPr lvl="0" indent="0" algn="l">
              <a:buClrTx/>
              <a:buSzTx/>
              <a:buFont typeface="Arial" pitchFamily="34" charset="0"/>
              <a:buNone/>
            </a:pPr>
            <a:r>
              <a:rPr lang="en-US" sz="1600" err="1">
                <a:latin typeface="黑体" panose="02010609060101010101" pitchFamily="49" charset="-122"/>
                <a:ea typeface="黑体" panose="02010609060101010101" pitchFamily="49" charset="-122"/>
                <a:cs typeface="黑体" panose="02010609060101010101" pitchFamily="49" charset="-122"/>
                <a:sym typeface="+mn-ea"/>
              </a:rPr>
              <a:t>2.</a:t>
            </a:r>
            <a:r>
              <a:rPr sz="1600" err="1">
                <a:latin typeface="黑体" panose="02010609060101010101" pitchFamily="49" charset="-122"/>
                <a:ea typeface="黑体" panose="02010609060101010101" pitchFamily="49" charset="-122"/>
                <a:cs typeface="黑体" panose="02010609060101010101" pitchFamily="49" charset="-122"/>
                <a:sym typeface="+mn-ea"/>
              </a:rPr>
              <a:t>以非货币资产置换长期股权投资。</a:t>
            </a:r>
            <a:r>
              <a:rPr lang="zh-CN" sz="1600" err="1">
                <a:latin typeface="黑体" panose="02010609060101010101" pitchFamily="49" charset="-122"/>
                <a:ea typeface="黑体" panose="02010609060101010101" pitchFamily="49" charset="-122"/>
                <a:cs typeface="黑体" panose="02010609060101010101" pitchFamily="49" charset="-122"/>
                <a:sym typeface="+mn-ea"/>
              </a:rPr>
              <a:t>：</a:t>
            </a:r>
            <a:endParaRPr lang="zh-CN" sz="1600" err="1">
              <a:latin typeface="黑体" panose="02010609060101010101" pitchFamily="49" charset="-122"/>
              <a:ea typeface="黑体" panose="02010609060101010101" pitchFamily="49" charset="-122"/>
              <a:cs typeface="黑体" panose="02010609060101010101" pitchFamily="49" charset="-122"/>
              <a:sym typeface="+mn-ea"/>
            </a:endParaRPr>
          </a:p>
          <a:p>
            <a:pPr lvl="0" indent="0" algn="l">
              <a:buClrTx/>
              <a:buSzTx/>
              <a:buFont typeface="Arial" pitchFamily="34" charset="0"/>
              <a:buNone/>
            </a:pPr>
            <a:r>
              <a:rPr lang="en-US" sz="1600">
                <a:latin typeface="黑体" panose="02010609060101010101" pitchFamily="49" charset="-122"/>
                <a:ea typeface="黑体" panose="02010609060101010101" pitchFamily="49" charset="-122"/>
                <a:cs typeface="黑体" panose="02010609060101010101" pitchFamily="49" charset="-122"/>
                <a:sym typeface="+mn-ea"/>
              </a:rPr>
              <a:t>		</a:t>
            </a:r>
            <a:r>
              <a:rPr sz="1600">
                <a:latin typeface="黑体" panose="02010609060101010101" pitchFamily="49" charset="-122"/>
                <a:ea typeface="黑体" panose="02010609060101010101" pitchFamily="49" charset="-122"/>
                <a:cs typeface="黑体" panose="02010609060101010101" pitchFamily="49" charset="-122"/>
                <a:sym typeface="+mn-ea"/>
              </a:rPr>
              <a:t>借</a:t>
            </a:r>
            <a:r>
              <a:rPr lang="zh-CN" sz="1600">
                <a:latin typeface="黑体" panose="02010609060101010101" pitchFamily="49" charset="-122"/>
                <a:ea typeface="黑体" panose="02010609060101010101" pitchFamily="49" charset="-122"/>
                <a:cs typeface="黑体" panose="02010609060101010101" pitchFamily="49" charset="-122"/>
                <a:sym typeface="+mn-ea"/>
              </a:rPr>
              <a:t>：</a:t>
            </a:r>
            <a:r>
              <a:rPr sz="1600" err="1">
                <a:latin typeface="黑体" panose="02010609060101010101" pitchFamily="49" charset="-122"/>
                <a:ea typeface="黑体" panose="02010609060101010101" pitchFamily="49" charset="-122"/>
                <a:cs typeface="黑体" panose="02010609060101010101" pitchFamily="49" charset="-122"/>
                <a:sym typeface="+mn-ea"/>
              </a:rPr>
              <a:t>长期股权投资</a:t>
            </a:r>
            <a:endParaRPr sz="1600">
              <a:latin typeface="黑体" panose="02010609060101010101" pitchFamily="49" charset="-122"/>
              <a:ea typeface="黑体" panose="02010609060101010101" pitchFamily="49" charset="-122"/>
              <a:cs typeface="黑体" panose="02010609060101010101" pitchFamily="49" charset="-122"/>
              <a:sym typeface="+mn-ea"/>
            </a:endParaRPr>
          </a:p>
          <a:p>
            <a:pPr lvl="0" algn="l">
              <a:buClrTx/>
              <a:buSzTx/>
              <a:buFontTx/>
            </a:pPr>
            <a:r>
              <a:rPr lang="en-US"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固定资产累计折旧</a:t>
            </a:r>
            <a:r>
              <a:rPr lang="en-US" altLang="zh-CN" sz="1600">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无形资产累计摊销</a:t>
            </a:r>
            <a:endParaRPr lang="en-US" sz="1600">
              <a:latin typeface="黑体" panose="02010609060101010101" pitchFamily="49" charset="-122"/>
              <a:ea typeface="黑体" panose="02010609060101010101" pitchFamily="49" charset="-122"/>
              <a:cs typeface="黑体" panose="02010609060101010101" pitchFamily="49" charset="-122"/>
              <a:sym typeface="+mn-ea"/>
            </a:endParaRPr>
          </a:p>
          <a:p>
            <a:pPr lvl="0" algn="l">
              <a:buClrTx/>
              <a:buSzTx/>
              <a:buFontTx/>
            </a:pPr>
            <a:r>
              <a:rPr lang="en-US"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资产处置费用</a:t>
            </a:r>
            <a:r>
              <a:rPr lang="en-US" sz="1600">
                <a:latin typeface="黑体" panose="02010609060101010101" pitchFamily="49" charset="-122"/>
                <a:ea typeface="黑体" panose="02010609060101010101" pitchFamily="49" charset="-122"/>
                <a:cs typeface="黑体" panose="02010609060101010101" pitchFamily="49" charset="-122"/>
                <a:sym typeface="+mn-ea"/>
              </a:rPr>
              <a:t>		</a:t>
            </a:r>
            <a:endParaRPr lang="en-US" sz="1600">
              <a:latin typeface="黑体" panose="02010609060101010101" pitchFamily="49" charset="-122"/>
              <a:ea typeface="黑体" panose="02010609060101010101" pitchFamily="49" charset="-122"/>
              <a:cs typeface="黑体" panose="02010609060101010101" pitchFamily="49" charset="-122"/>
              <a:sym typeface="+mn-ea"/>
            </a:endParaRPr>
          </a:p>
          <a:p>
            <a:pPr lvl="0" algn="l">
              <a:buClrTx/>
              <a:buSzTx/>
              <a:buFontTx/>
            </a:pPr>
            <a:r>
              <a:rPr lang="en-US" sz="1600">
                <a:latin typeface="黑体" panose="02010609060101010101" pitchFamily="49" charset="-122"/>
                <a:ea typeface="黑体" panose="02010609060101010101" pitchFamily="49" charset="-122"/>
                <a:cs typeface="黑体" panose="02010609060101010101" pitchFamily="49" charset="-122"/>
                <a:sym typeface="+mn-ea"/>
              </a:rPr>
              <a:t>			</a:t>
            </a:r>
            <a:r>
              <a:rPr sz="1600">
                <a:latin typeface="黑体" panose="02010609060101010101" pitchFamily="49" charset="-122"/>
                <a:ea typeface="黑体" panose="02010609060101010101" pitchFamily="49" charset="-122"/>
                <a:cs typeface="黑体" panose="02010609060101010101" pitchFamily="49" charset="-122"/>
                <a:sym typeface="+mn-ea"/>
              </a:rPr>
              <a:t>贷</a:t>
            </a:r>
            <a:r>
              <a:rPr lang="zh-CN" sz="1600">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库存物品</a:t>
            </a:r>
            <a:r>
              <a:rPr lang="en-US" altLang="zh-CN" sz="1600">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固定资产</a:t>
            </a:r>
            <a:r>
              <a:rPr lang="en-US" altLang="zh-CN" sz="1600">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无形资产等</a:t>
            </a:r>
            <a:endParaRPr lang="en-US" altLang="zh-CN" sz="1600">
              <a:latin typeface="黑体" panose="02010609060101010101" pitchFamily="49" charset="-122"/>
              <a:ea typeface="黑体" panose="02010609060101010101" pitchFamily="49" charset="-122"/>
              <a:cs typeface="黑体" panose="02010609060101010101" pitchFamily="49" charset="-122"/>
              <a:sym typeface="+mn-ea"/>
            </a:endParaRPr>
          </a:p>
          <a:p>
            <a:pPr lvl="0" algn="l">
              <a:buClrTx/>
              <a:buSzTx/>
              <a:buFontTx/>
            </a:pPr>
            <a:r>
              <a:rPr lang="en-US" sz="1600">
                <a:latin typeface="黑体" panose="02010609060101010101" pitchFamily="49" charset="-122"/>
                <a:ea typeface="黑体" panose="02010609060101010101" pitchFamily="49" charset="-122"/>
                <a:cs typeface="黑体" panose="02010609060101010101" pitchFamily="49" charset="-122"/>
                <a:sym typeface="+mn-ea"/>
              </a:rPr>
              <a:t>		   	    </a:t>
            </a:r>
            <a:r>
              <a:rPr sz="1600" err="1">
                <a:latin typeface="黑体" panose="02010609060101010101" pitchFamily="49" charset="-122"/>
                <a:ea typeface="黑体" panose="02010609060101010101" pitchFamily="49" charset="-122"/>
                <a:cs typeface="黑体" panose="02010609060101010101" pitchFamily="49" charset="-122"/>
                <a:sym typeface="+mn-ea"/>
              </a:rPr>
              <a:t>银行存款</a:t>
            </a:r>
            <a:endParaRPr lang="en-US" altLang="zh-CN" sz="1600">
              <a:latin typeface="黑体" panose="02010609060101010101" pitchFamily="49" charset="-122"/>
              <a:ea typeface="黑体" panose="02010609060101010101" pitchFamily="49" charset="-122"/>
              <a:cs typeface="黑体" panose="02010609060101010101" pitchFamily="49" charset="-122"/>
              <a:sym typeface="+mn-ea"/>
            </a:endParaRPr>
          </a:p>
          <a:p>
            <a:pPr lvl="0" algn="l">
              <a:buClrTx/>
              <a:buSzTx/>
              <a:buFontTx/>
            </a:pPr>
            <a:r>
              <a:rPr lang="en-US"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其他收入</a:t>
            </a:r>
            <a:endParaRPr sz="1600">
              <a:latin typeface="黑体" panose="02010609060101010101" pitchFamily="49" charset="-122"/>
              <a:ea typeface="黑体" panose="02010609060101010101" pitchFamily="49" charset="-122"/>
              <a:cs typeface="黑体" panose="02010609060101010101" pitchFamily="49" charset="-122"/>
              <a:sym typeface="+mn-ea"/>
            </a:endParaRPr>
          </a:p>
          <a:p>
            <a:pPr lvl="0" algn="l">
              <a:buClrTx/>
              <a:buSzTx/>
              <a:buFontTx/>
            </a:pPr>
            <a:endParaRPr sz="1600">
              <a:latin typeface="黑体" panose="02010609060101010101" pitchFamily="49" charset="-122"/>
              <a:ea typeface="黑体" panose="02010609060101010101" pitchFamily="49" charset="-122"/>
              <a:cs typeface="黑体" panose="02010609060101010101" pitchFamily="49" charset="-122"/>
              <a:sym typeface="+mn-ea"/>
            </a:endParaRPr>
          </a:p>
          <a:p>
            <a:pPr lvl="0" indent="0" algn="l">
              <a:buClrTx/>
              <a:buSzTx/>
              <a:buFont typeface="Arial" pitchFamily="34" charset="0"/>
              <a:buNone/>
            </a:pPr>
            <a:r>
              <a:rPr lang="en-US" sz="1600" err="1">
                <a:latin typeface="黑体" panose="02010609060101010101" pitchFamily="49" charset="-122"/>
                <a:ea typeface="黑体" panose="02010609060101010101" pitchFamily="49" charset="-122"/>
                <a:cs typeface="黑体" panose="02010609060101010101" pitchFamily="49" charset="-122"/>
                <a:sym typeface="+mn-ea"/>
              </a:rPr>
              <a:t>3.</a:t>
            </a:r>
            <a:r>
              <a:rPr sz="1600" err="1">
                <a:latin typeface="黑体" panose="02010609060101010101" pitchFamily="49" charset="-122"/>
                <a:ea typeface="黑体" panose="02010609060101010101" pitchFamily="49" charset="-122"/>
                <a:cs typeface="黑体" panose="02010609060101010101" pitchFamily="49" charset="-122"/>
                <a:sym typeface="+mn-ea"/>
              </a:rPr>
              <a:t>以未入账的无形资产取得长期股权投资</a:t>
            </a:r>
            <a:r>
              <a:rPr lang="zh-CN" sz="1600" err="1">
                <a:latin typeface="黑体" panose="02010609060101010101" pitchFamily="49" charset="-122"/>
                <a:ea typeface="黑体" panose="02010609060101010101" pitchFamily="49" charset="-122"/>
                <a:cs typeface="黑体" panose="02010609060101010101" pitchFamily="49" charset="-122"/>
                <a:sym typeface="+mn-ea"/>
              </a:rPr>
              <a:t>：</a:t>
            </a:r>
            <a:endParaRPr lang="zh-CN" sz="1600" err="1">
              <a:latin typeface="黑体" panose="02010609060101010101" pitchFamily="49" charset="-122"/>
              <a:ea typeface="黑体" panose="02010609060101010101" pitchFamily="49" charset="-122"/>
              <a:cs typeface="黑体" panose="02010609060101010101" pitchFamily="49" charset="-122"/>
              <a:sym typeface="+mn-ea"/>
            </a:endParaRPr>
          </a:p>
          <a:p>
            <a:pPr lvl="0" indent="0" algn="l">
              <a:buClrTx/>
              <a:buSzTx/>
              <a:buFont typeface="Arial" pitchFamily="34" charset="0"/>
              <a:buNone/>
            </a:pPr>
            <a:r>
              <a:rPr lang="en-US" sz="1600">
                <a:latin typeface="黑体" panose="02010609060101010101" pitchFamily="49" charset="-122"/>
                <a:ea typeface="黑体" panose="02010609060101010101" pitchFamily="49" charset="-122"/>
                <a:cs typeface="黑体" panose="02010609060101010101" pitchFamily="49" charset="-122"/>
                <a:sym typeface="+mn-ea"/>
              </a:rPr>
              <a:t>		</a:t>
            </a:r>
            <a:r>
              <a:rPr sz="1600">
                <a:latin typeface="黑体" panose="02010609060101010101" pitchFamily="49" charset="-122"/>
                <a:ea typeface="黑体" panose="02010609060101010101" pitchFamily="49" charset="-122"/>
                <a:cs typeface="黑体" panose="02010609060101010101" pitchFamily="49" charset="-122"/>
                <a:sym typeface="+mn-ea"/>
              </a:rPr>
              <a:t>借</a:t>
            </a:r>
            <a:r>
              <a:rPr lang="zh-CN" sz="1600">
                <a:latin typeface="黑体" panose="02010609060101010101" pitchFamily="49" charset="-122"/>
                <a:ea typeface="黑体" panose="02010609060101010101" pitchFamily="49" charset="-122"/>
                <a:cs typeface="黑体" panose="02010609060101010101" pitchFamily="49" charset="-122"/>
                <a:sym typeface="+mn-ea"/>
              </a:rPr>
              <a:t>：</a:t>
            </a:r>
            <a:r>
              <a:rPr sz="1600" err="1">
                <a:latin typeface="黑体" panose="02010609060101010101" pitchFamily="49" charset="-122"/>
                <a:ea typeface="黑体" panose="02010609060101010101" pitchFamily="49" charset="-122"/>
                <a:cs typeface="黑体" panose="02010609060101010101" pitchFamily="49" charset="-122"/>
                <a:sym typeface="+mn-ea"/>
              </a:rPr>
              <a:t>长期股权投资</a:t>
            </a:r>
            <a:endParaRPr sz="1600">
              <a:latin typeface="黑体" panose="02010609060101010101" pitchFamily="49" charset="-122"/>
              <a:ea typeface="黑体" panose="02010609060101010101" pitchFamily="49" charset="-122"/>
              <a:cs typeface="黑体" panose="02010609060101010101" pitchFamily="49" charset="-122"/>
              <a:sym typeface="+mn-ea"/>
            </a:endParaRPr>
          </a:p>
          <a:p>
            <a:pPr lvl="0" algn="l">
              <a:buClrTx/>
              <a:buSzTx/>
              <a:buFontTx/>
            </a:pPr>
            <a:r>
              <a:rPr lang="en-US" sz="1600">
                <a:latin typeface="黑体" panose="02010609060101010101" pitchFamily="49" charset="-122"/>
                <a:ea typeface="黑体" panose="02010609060101010101" pitchFamily="49" charset="-122"/>
                <a:cs typeface="黑体" panose="02010609060101010101" pitchFamily="49" charset="-122"/>
                <a:sym typeface="+mn-ea"/>
              </a:rPr>
              <a:t>			</a:t>
            </a:r>
            <a:r>
              <a:rPr sz="1600">
                <a:latin typeface="黑体" panose="02010609060101010101" pitchFamily="49" charset="-122"/>
                <a:ea typeface="黑体" panose="02010609060101010101" pitchFamily="49" charset="-122"/>
                <a:cs typeface="黑体" panose="02010609060101010101" pitchFamily="49" charset="-122"/>
                <a:sym typeface="+mn-ea"/>
              </a:rPr>
              <a:t>贷</a:t>
            </a:r>
            <a:r>
              <a:rPr lang="zh-CN" sz="1600">
                <a:latin typeface="黑体" panose="02010609060101010101" pitchFamily="49" charset="-122"/>
                <a:ea typeface="黑体" panose="02010609060101010101" pitchFamily="49" charset="-122"/>
                <a:cs typeface="黑体" panose="02010609060101010101" pitchFamily="49" charset="-122"/>
                <a:sym typeface="+mn-ea"/>
              </a:rPr>
              <a:t>：</a:t>
            </a:r>
            <a:r>
              <a:rPr sz="1600" err="1">
                <a:latin typeface="黑体" panose="02010609060101010101" pitchFamily="49" charset="-122"/>
                <a:ea typeface="黑体" panose="02010609060101010101" pitchFamily="49" charset="-122"/>
                <a:cs typeface="黑体" panose="02010609060101010101" pitchFamily="49" charset="-122"/>
                <a:sym typeface="+mn-ea"/>
              </a:rPr>
              <a:t>银行存款</a:t>
            </a:r>
            <a:r>
              <a:rPr lang="en-US" sz="1600">
                <a:latin typeface="黑体" panose="02010609060101010101" pitchFamily="49" charset="-122"/>
                <a:ea typeface="黑体" panose="02010609060101010101" pitchFamily="49" charset="-122"/>
                <a:cs typeface="黑体" panose="02010609060101010101" pitchFamily="49" charset="-122"/>
                <a:sym typeface="+mn-ea"/>
              </a:rPr>
              <a:t>/</a:t>
            </a:r>
            <a:r>
              <a:rPr sz="1600" err="1">
                <a:latin typeface="黑体" panose="02010609060101010101" pitchFamily="49" charset="-122"/>
                <a:ea typeface="黑体" panose="02010609060101010101" pitchFamily="49" charset="-122"/>
                <a:cs typeface="黑体" panose="02010609060101010101" pitchFamily="49" charset="-122"/>
                <a:sym typeface="+mn-ea"/>
              </a:rPr>
              <a:t>其他应交税费 </a:t>
            </a:r>
            <a:endParaRPr sz="1600">
              <a:latin typeface="黑体" panose="02010609060101010101" pitchFamily="49" charset="-122"/>
              <a:ea typeface="黑体" panose="02010609060101010101" pitchFamily="49" charset="-122"/>
              <a:cs typeface="黑体" panose="02010609060101010101" pitchFamily="49" charset="-122"/>
              <a:sym typeface="+mn-ea"/>
            </a:endParaRPr>
          </a:p>
          <a:p>
            <a:pPr lvl="0" algn="l">
              <a:buClrTx/>
              <a:buSzTx/>
              <a:buFontTx/>
            </a:pPr>
            <a:r>
              <a:rPr lang="en-US" sz="1600">
                <a:latin typeface="黑体" panose="02010609060101010101" pitchFamily="49" charset="-122"/>
                <a:ea typeface="黑体" panose="02010609060101010101" pitchFamily="49" charset="-122"/>
                <a:cs typeface="黑体" panose="02010609060101010101" pitchFamily="49" charset="-122"/>
                <a:sym typeface="+mn-ea"/>
              </a:rPr>
              <a:t>		     	    </a:t>
            </a:r>
            <a:r>
              <a:rPr sz="1600" err="1">
                <a:latin typeface="黑体" panose="02010609060101010101" pitchFamily="49" charset="-122"/>
                <a:ea typeface="黑体" panose="02010609060101010101" pitchFamily="49" charset="-122"/>
                <a:cs typeface="黑体" panose="02010609060101010101" pitchFamily="49" charset="-122"/>
                <a:sym typeface="+mn-ea"/>
              </a:rPr>
              <a:t>其他收入</a:t>
            </a:r>
            <a:endParaRPr sz="1600">
              <a:latin typeface="黑体" panose="02010609060101010101" pitchFamily="49" charset="-122"/>
              <a:ea typeface="黑体" panose="02010609060101010101" pitchFamily="49" charset="-122"/>
              <a:cs typeface="黑体" panose="02010609060101010101" pitchFamily="49" charset="-122"/>
              <a:sym typeface="+mn-ea"/>
            </a:endParaRPr>
          </a:p>
          <a:p>
            <a:pPr lvl="0" algn="l">
              <a:buClrTx/>
              <a:buSzTx/>
              <a:buFontTx/>
            </a:pPr>
            <a:endParaRPr sz="1600">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7" name="文本框 6"/>
          <p:cNvSpPr txBox="1"/>
          <p:nvPr/>
        </p:nvSpPr>
        <p:spPr>
          <a:xfrm>
            <a:off x="1665605" y="5148580"/>
            <a:ext cx="487807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solidFill>
              </a:rPr>
              <a:t>例题：详见教材 例</a:t>
            </a:r>
            <a:r>
              <a:rPr lang="en-US" altLang="zh-CN">
                <a:solidFill>
                  <a:schemeClr val="bg1"/>
                </a:solidFill>
              </a:rPr>
              <a:t>18-</a:t>
            </a:r>
            <a:r>
              <a:rPr lang="en-US">
                <a:solidFill>
                  <a:schemeClr val="bg1"/>
                </a:solidFill>
              </a:rPr>
              <a:t>10</a:t>
            </a:r>
            <a:r>
              <a:rPr lang="zh-CN" altLang="en-US">
                <a:solidFill>
                  <a:schemeClr val="bg1"/>
                </a:solidFill>
              </a:rPr>
              <a:t>  </a:t>
            </a:r>
            <a:r>
              <a:rPr lang="en-US" altLang="zh-CN">
                <a:solidFill>
                  <a:schemeClr val="bg1"/>
                </a:solidFill>
              </a:rPr>
              <a:t>P297</a:t>
            </a:r>
            <a:endParaRPr lang="zh-CN" altLang="en-US">
              <a:solidFill>
                <a:schemeClr val="bg1"/>
              </a:solidFill>
            </a:endParaRPr>
          </a:p>
        </p:txBody>
      </p:sp>
      <p:sp>
        <p:nvSpPr>
          <p:cNvPr id="2" name="文本框 1"/>
          <p:cNvSpPr txBox="1"/>
          <p:nvPr/>
        </p:nvSpPr>
        <p:spPr>
          <a:xfrm>
            <a:off x="6160217" y="1138453"/>
            <a:ext cx="3467100" cy="2755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200" b="1">
                <a:latin typeface="黑体" panose="02010609060101010101" pitchFamily="49" charset="-122"/>
                <a:ea typeface="黑体" panose="02010609060101010101" pitchFamily="49" charset="-122"/>
                <a:sym typeface="+mn-ea"/>
              </a:rPr>
              <a:t>买价、佣金、税费在内的实际支付的投资成本</a:t>
            </a: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grpSp>
        <p:nvGrpSpPr>
          <p:cNvPr id="13" name="组合 12"/>
          <p:cNvGrpSpPr/>
          <p:nvPr/>
        </p:nvGrpSpPr>
        <p:grpSpPr>
          <a:xfrm>
            <a:off x="6543675" y="2054225"/>
            <a:ext cx="1799590" cy="1503680"/>
            <a:chOff x="10305" y="3235"/>
            <a:chExt cx="2834" cy="2368"/>
          </a:xfrm>
        </p:grpSpPr>
        <p:sp>
          <p:nvSpPr>
            <p:cNvPr id="5" name="文本框 4"/>
            <p:cNvSpPr txBox="1"/>
            <p:nvPr/>
          </p:nvSpPr>
          <p:spPr>
            <a:xfrm>
              <a:off x="10305" y="3235"/>
              <a:ext cx="2428" cy="43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200" b="1">
                  <a:latin typeface="黑体" panose="02010609060101010101" pitchFamily="49" charset="-122"/>
                  <a:ea typeface="黑体" panose="02010609060101010101" pitchFamily="49" charset="-122"/>
                  <a:sym typeface="+mn-ea"/>
                </a:rPr>
                <a:t>确定的投资成本</a:t>
              </a: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6" name="文本框 5"/>
            <p:cNvSpPr txBox="1"/>
            <p:nvPr/>
          </p:nvSpPr>
          <p:spPr>
            <a:xfrm>
              <a:off x="10323" y="4396"/>
              <a:ext cx="2816" cy="43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200" b="1">
                  <a:latin typeface="黑体" panose="02010609060101010101" pitchFamily="49" charset="-122"/>
                  <a:ea typeface="黑体" panose="02010609060101010101" pitchFamily="49" charset="-122"/>
                  <a:sym typeface="+mn-ea"/>
                </a:rPr>
                <a:t>换出资产的账面余额</a:t>
              </a: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9" name="文本框 8"/>
            <p:cNvSpPr txBox="1"/>
            <p:nvPr/>
          </p:nvSpPr>
          <p:spPr>
            <a:xfrm>
              <a:off x="10323" y="4805"/>
              <a:ext cx="2428" cy="43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（其他相关支出）</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0" name="文本框 9"/>
            <p:cNvSpPr txBox="1"/>
            <p:nvPr/>
          </p:nvSpPr>
          <p:spPr>
            <a:xfrm>
              <a:off x="10323" y="4020"/>
              <a:ext cx="2428" cy="43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（差额）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2" name="文本框 11"/>
            <p:cNvSpPr txBox="1"/>
            <p:nvPr/>
          </p:nvSpPr>
          <p:spPr>
            <a:xfrm>
              <a:off x="10305" y="5169"/>
              <a:ext cx="2428" cy="43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（差额）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grpSp>
      <p:grpSp>
        <p:nvGrpSpPr>
          <p:cNvPr id="17" name="组合 16"/>
          <p:cNvGrpSpPr/>
          <p:nvPr/>
        </p:nvGrpSpPr>
        <p:grpSpPr>
          <a:xfrm>
            <a:off x="6543675" y="4013200"/>
            <a:ext cx="1553210" cy="805815"/>
            <a:chOff x="10305" y="6320"/>
            <a:chExt cx="2446" cy="1269"/>
          </a:xfrm>
        </p:grpSpPr>
        <p:sp>
          <p:nvSpPr>
            <p:cNvPr id="14" name="文本框 13"/>
            <p:cNvSpPr txBox="1"/>
            <p:nvPr/>
          </p:nvSpPr>
          <p:spPr>
            <a:xfrm>
              <a:off x="10323" y="6320"/>
              <a:ext cx="2428" cy="43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200" b="1">
                  <a:latin typeface="黑体" panose="02010609060101010101" pitchFamily="49" charset="-122"/>
                  <a:ea typeface="黑体" panose="02010609060101010101" pitchFamily="49" charset="-122"/>
                  <a:sym typeface="+mn-ea"/>
                </a:rPr>
                <a:t>确定的投资成本</a:t>
              </a: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5" name="文本框 14"/>
            <p:cNvSpPr txBox="1"/>
            <p:nvPr/>
          </p:nvSpPr>
          <p:spPr>
            <a:xfrm>
              <a:off x="10305" y="6754"/>
              <a:ext cx="2428" cy="43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sym typeface="+mn-ea"/>
                </a:rPr>
                <a:t>（发生的相关税费）</a:t>
              </a:r>
              <a:endParaRPr lang="zh-CN" altLang="en-US" sz="1200" b="1">
                <a:latin typeface="黑体" panose="02010609060101010101" pitchFamily="49" charset="-122"/>
                <a:ea typeface="黑体" panose="02010609060101010101" pitchFamily="49" charset="-122"/>
                <a:sym typeface="+mn-ea"/>
              </a:endParaRPr>
            </a:p>
          </p:txBody>
        </p:sp>
        <p:sp>
          <p:nvSpPr>
            <p:cNvPr id="16" name="文本框 15"/>
            <p:cNvSpPr txBox="1"/>
            <p:nvPr/>
          </p:nvSpPr>
          <p:spPr>
            <a:xfrm>
              <a:off x="10323" y="7155"/>
              <a:ext cx="2428" cy="43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（差额）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gr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26</a:t>
            </a:fld>
            <a:endParaRPr lang="zh-CN" altLang="en-US"/>
          </a:p>
        </p:txBody>
      </p:sp>
      <p:sp>
        <p:nvSpPr>
          <p:cNvPr id="4" name="标题 3"/>
          <p:cNvSpPr>
            <a:spLocks noGrp="1"/>
          </p:cNvSpPr>
          <p:nvPr>
            <p:ph type="title"/>
          </p:nvPr>
        </p:nvSpPr>
        <p:spPr>
          <a:xfrm>
            <a:off x="317089" y="234312"/>
            <a:ext cx="9400075" cy="405001"/>
          </a:xfrm>
        </p:spPr>
        <p:txBody>
          <a:bodyPr/>
          <a:lstStyle/>
          <a:p>
            <a:r>
              <a:rPr>
                <a:cs typeface="黑体" panose="02010609060101010101" pitchFamily="49" charset="-122"/>
                <a:sym typeface="+mn-ea"/>
              </a:rPr>
              <a:t>18.4.4 投资持有期间的核算</a:t>
            </a:r>
            <a:endParaRPr>
              <a:cs typeface="黑体" panose="02010609060101010101" pitchFamily="49" charset="-122"/>
              <a:sym typeface="+mn-ea"/>
            </a:endParaRPr>
          </a:p>
        </p:txBody>
      </p:sp>
      <p:sp>
        <p:nvSpPr>
          <p:cNvPr id="2" name="文本框 1"/>
          <p:cNvSpPr txBox="1"/>
          <p:nvPr/>
        </p:nvSpPr>
        <p:spPr>
          <a:xfrm>
            <a:off x="560438" y="833755"/>
            <a:ext cx="9021711" cy="477053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黑体" panose="02010609060101010101" pitchFamily="49" charset="-122"/>
                <a:ea typeface="黑体" panose="02010609060101010101" pitchFamily="49" charset="-122"/>
                <a:cs typeface="黑体" panose="02010609060101010101" pitchFamily="49" charset="-122"/>
              </a:rPr>
              <a:t>除短期投资之外,事业单位对于持有的长期债券投资和长期股权投资,应按照权责发生制确认持有期间发生的价值增减以及相应的投资收益 (损失)</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b="1">
                <a:solidFill>
                  <a:srgbClr val="FF0000"/>
                </a:solidFill>
                <a:latin typeface="黑体" panose="02010609060101010101" pitchFamily="49" charset="-122"/>
                <a:ea typeface="黑体" panose="02010609060101010101" pitchFamily="49" charset="-122"/>
                <a:cs typeface="黑体" panose="02010609060101010101" pitchFamily="49" charset="-122"/>
              </a:rPr>
              <a:t>1.</a:t>
            </a:r>
            <a:r>
              <a:rPr lang="zh-CN" altLang="en-US" sz="1600" b="1">
                <a:solidFill>
                  <a:srgbClr val="FF0000"/>
                </a:solidFill>
                <a:latin typeface="黑体" panose="02010609060101010101" pitchFamily="49" charset="-122"/>
                <a:ea typeface="黑体" panose="02010609060101010101" pitchFamily="49" charset="-122"/>
                <a:cs typeface="黑体" panose="02010609060101010101" pitchFamily="49" charset="-122"/>
              </a:rPr>
              <a:t>短期投资</a:t>
            </a:r>
            <a:r>
              <a:rPr 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只在收到利息时确认投资收益按照实际收到的金额：</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银行存款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投资收益</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b="1">
                <a:solidFill>
                  <a:srgbClr val="FF0000"/>
                </a:solidFill>
                <a:latin typeface="黑体" panose="02010609060101010101" pitchFamily="49" charset="-122"/>
                <a:ea typeface="黑体" panose="02010609060101010101" pitchFamily="49" charset="-122"/>
                <a:cs typeface="黑体" panose="02010609060101010101" pitchFamily="49" charset="-122"/>
              </a:rPr>
              <a:t>2.</a:t>
            </a:r>
            <a:r>
              <a:rPr lang="zh-CN" altLang="en-US" sz="1600" b="1">
                <a:solidFill>
                  <a:srgbClr val="FF0000"/>
                </a:solidFill>
                <a:latin typeface="黑体" panose="02010609060101010101" pitchFamily="49" charset="-122"/>
                <a:ea typeface="黑体" panose="02010609060101010101" pitchFamily="49" charset="-122"/>
                <a:cs typeface="黑体" panose="02010609060101010101" pitchFamily="49" charset="-122"/>
              </a:rPr>
              <a:t>长期债券投资</a:t>
            </a:r>
            <a:r>
              <a:rPr lang="zh-CN" altLang="en-US" sz="1600">
                <a:latin typeface="黑体" panose="02010609060101010101" pitchFamily="49" charset="-122"/>
                <a:ea typeface="黑体" panose="02010609060101010101" pitchFamily="49" charset="-122"/>
                <a:cs typeface="黑体" panose="02010609060101010101" pitchFamily="49" charset="-122"/>
              </a:rPr>
              <a:t>。</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en-US" altLang="zh-CN" sz="1600">
                <a:latin typeface="黑体" panose="02010609060101010101" pitchFamily="49" charset="-122"/>
                <a:ea typeface="黑体" panose="02010609060101010101" pitchFamily="49" charset="-122"/>
                <a:cs typeface="黑体" panose="02010609060101010101" pitchFamily="49" charset="-122"/>
                <a:sym typeface="+mn-ea"/>
              </a:rPr>
              <a:t>(1)</a:t>
            </a:r>
            <a:r>
              <a:rPr lang="zh-CN" altLang="en-US" sz="1600">
                <a:latin typeface="黑体" panose="02010609060101010101" pitchFamily="49" charset="-122"/>
                <a:ea typeface="黑体" panose="02010609060101010101" pitchFamily="49" charset="-122"/>
                <a:cs typeface="黑体" panose="02010609060101010101" pitchFamily="49" charset="-122"/>
              </a:rPr>
              <a:t>事业单位实际收到取得长期债券时所支付价款中包含的已到付息期但尚未领取的利息时：</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银行存款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应收利息</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(2)</a:t>
            </a:r>
            <a:r>
              <a:rPr lang="zh-CN" altLang="en-US" sz="1600">
                <a:latin typeface="黑体" panose="02010609060101010101" pitchFamily="49" charset="-122"/>
                <a:ea typeface="黑体" panose="02010609060101010101" pitchFamily="49" charset="-122"/>
                <a:cs typeface="黑体" panose="02010609060101010101" pitchFamily="49" charset="-122"/>
              </a:rPr>
              <a:t>长期债券投资持有期间,</a:t>
            </a:r>
            <a:r>
              <a:rPr lang="zh-CN" altLang="en-US" sz="1600" b="1">
                <a:solidFill>
                  <a:srgbClr val="FF0000"/>
                </a:solidFill>
                <a:latin typeface="黑体" panose="02010609060101010101" pitchFamily="49" charset="-122"/>
                <a:ea typeface="黑体" panose="02010609060101010101" pitchFamily="49" charset="-122"/>
                <a:cs typeface="黑体" panose="02010609060101010101" pitchFamily="49" charset="-122"/>
              </a:rPr>
              <a:t>每个会计期末</a:t>
            </a:r>
            <a:r>
              <a:rPr lang="zh-CN" altLang="en-US" sz="1600">
                <a:latin typeface="黑体" panose="02010609060101010101" pitchFamily="49" charset="-122"/>
                <a:ea typeface="黑体" panose="02010609060101010101" pitchFamily="49" charset="-122"/>
                <a:cs typeface="黑体" panose="02010609060101010101" pitchFamily="49" charset="-122"/>
              </a:rPr>
              <a:t>,应按照应计息日数、债券票面金额与票面利率计算确认利息收入。</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(3)</a:t>
            </a:r>
            <a:r>
              <a:rPr lang="zh-CN" altLang="en-US" sz="1600">
                <a:latin typeface="黑体" panose="02010609060101010101" pitchFamily="49" charset="-122"/>
                <a:ea typeface="黑体" panose="02010609060101010101" pitchFamily="49" charset="-122"/>
                <a:cs typeface="黑体" panose="02010609060101010101" pitchFamily="49" charset="-122"/>
              </a:rPr>
              <a:t>对于到期一次还本付息的债券投资,</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长期债券投资———应计利息</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投资收益</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endParaRPr lang="zh-CN" altLang="en-US" sz="1600">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27</a:t>
            </a:fld>
            <a:endParaRPr lang="zh-CN" altLang="en-US"/>
          </a:p>
        </p:txBody>
      </p:sp>
      <p:sp>
        <p:nvSpPr>
          <p:cNvPr id="4" name="标题 3"/>
          <p:cNvSpPr>
            <a:spLocks noGrp="1"/>
          </p:cNvSpPr>
          <p:nvPr>
            <p:ph type="title"/>
          </p:nvPr>
        </p:nvSpPr>
        <p:spPr>
          <a:xfrm>
            <a:off x="177165" y="234312"/>
            <a:ext cx="9540000" cy="405001"/>
          </a:xfrm>
        </p:spPr>
        <p:txBody>
          <a:bodyPr/>
          <a:lstStyle/>
          <a:p>
            <a:r>
              <a:rPr>
                <a:cs typeface="黑体" panose="02010609060101010101" pitchFamily="49" charset="-122"/>
                <a:sym typeface="+mn-ea"/>
              </a:rPr>
              <a:t>18.4.4 投资持有期间的核算</a:t>
            </a:r>
            <a:endParaRPr>
              <a:cs typeface="黑体" panose="02010609060101010101" pitchFamily="49" charset="-122"/>
              <a:sym typeface="+mn-ea"/>
            </a:endParaRPr>
          </a:p>
        </p:txBody>
      </p:sp>
      <p:sp>
        <p:nvSpPr>
          <p:cNvPr id="2" name="文本框 1"/>
          <p:cNvSpPr txBox="1"/>
          <p:nvPr/>
        </p:nvSpPr>
        <p:spPr>
          <a:xfrm>
            <a:off x="681990" y="930275"/>
            <a:ext cx="8529955" cy="3538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Font typeface="Arial" pitchFamily="34" charset="0"/>
              <a:buNone/>
            </a:pPr>
            <a:r>
              <a:rPr lang="zh-CN" altLang="en-US" sz="1600">
                <a:latin typeface="黑体" panose="02010609060101010101" pitchFamily="49" charset="-122"/>
                <a:ea typeface="黑体" panose="02010609060101010101" pitchFamily="49" charset="-122"/>
                <a:cs typeface="黑体" panose="02010609060101010101" pitchFamily="49" charset="-122"/>
              </a:rPr>
              <a:t>（</a:t>
            </a:r>
            <a:r>
              <a:rPr lang="en-US" altLang="zh-CN" sz="1600">
                <a:latin typeface="黑体" panose="02010609060101010101" pitchFamily="49" charset="-122"/>
                <a:ea typeface="黑体" panose="02010609060101010101" pitchFamily="49" charset="-122"/>
                <a:cs typeface="黑体" panose="02010609060101010101" pitchFamily="49" charset="-122"/>
              </a:rPr>
              <a:t>4</a:t>
            </a:r>
            <a:r>
              <a:rPr lang="zh-CN" altLang="en-US" sz="1600">
                <a:latin typeface="黑体" panose="02010609060101010101" pitchFamily="49" charset="-122"/>
                <a:ea typeface="黑体" panose="02010609060101010101" pitchFamily="49" charset="-122"/>
                <a:cs typeface="黑体" panose="02010609060101010101" pitchFamily="49" charset="-122"/>
              </a:rPr>
              <a:t>）对于分期付息、到期一次还本的债券投资：</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应收利息</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投资收益</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zh-CN" altLang="en-US" sz="1600">
                <a:latin typeface="黑体" panose="02010609060101010101" pitchFamily="49" charset="-122"/>
                <a:ea typeface="黑体" panose="02010609060101010101" pitchFamily="49" charset="-122"/>
                <a:cs typeface="黑体" panose="02010609060101010101" pitchFamily="49" charset="-122"/>
                <a:sym typeface="+mn-ea"/>
              </a:rPr>
              <a:t>（</a:t>
            </a:r>
            <a:r>
              <a:rPr lang="en-US" altLang="zh-CN" sz="1600">
                <a:latin typeface="黑体" panose="02010609060101010101" pitchFamily="49" charset="-122"/>
                <a:ea typeface="黑体" panose="02010609060101010101" pitchFamily="49" charset="-122"/>
                <a:cs typeface="黑体" panose="02010609060101010101" pitchFamily="49" charset="-122"/>
                <a:sym typeface="+mn-ea"/>
              </a:rPr>
              <a:t>5</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atin typeface="黑体" panose="02010609060101010101" pitchFamily="49" charset="-122"/>
                <a:ea typeface="黑体" panose="02010609060101010101" pitchFamily="49" charset="-122"/>
                <a:cs typeface="黑体" panose="02010609060101010101" pitchFamily="49" charset="-122"/>
              </a:rPr>
              <a:t>收到分期支付的利息时,按照实收的金额：</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银行存款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应收利息</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zh-CN" altLang="en-US" sz="1600">
                <a:latin typeface="黑体" panose="02010609060101010101" pitchFamily="49" charset="-122"/>
                <a:ea typeface="黑体" panose="02010609060101010101" pitchFamily="49" charset="-122"/>
                <a:cs typeface="黑体" panose="02010609060101010101" pitchFamily="49" charset="-122"/>
              </a:rPr>
              <a:t>事业单位在实际收到利息时,预算会计应按照收回的金额确认投资预算收益。预算会计的相关核算参见第14章和第15章的相关内容。</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zh-CN" altLang="en-US" sz="1600">
                <a:latin typeface="黑体" panose="02010609060101010101" pitchFamily="49" charset="-122"/>
                <a:ea typeface="黑体" panose="02010609060101010101" pitchFamily="49" charset="-122"/>
                <a:cs typeface="黑体" panose="02010609060101010101" pitchFamily="49" charset="-122"/>
              </a:rPr>
              <a:t> </a:t>
            </a:r>
            <a:endParaRPr lang="zh-CN" altLang="en-US" sz="1600">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28</a:t>
            </a:fld>
            <a:endParaRPr lang="zh-CN" altLang="en-US"/>
          </a:p>
        </p:txBody>
      </p:sp>
      <p:sp>
        <p:nvSpPr>
          <p:cNvPr id="4" name="标题 3"/>
          <p:cNvSpPr>
            <a:spLocks noGrp="1"/>
          </p:cNvSpPr>
          <p:nvPr>
            <p:ph type="title"/>
          </p:nvPr>
        </p:nvSpPr>
        <p:spPr>
          <a:xfrm>
            <a:off x="177165" y="234312"/>
            <a:ext cx="9540000" cy="405001"/>
          </a:xfrm>
        </p:spPr>
        <p:txBody>
          <a:bodyPr/>
          <a:lstStyle/>
          <a:p>
            <a:r>
              <a:rPr>
                <a:cs typeface="黑体" panose="02010609060101010101" pitchFamily="49" charset="-122"/>
                <a:sym typeface="+mn-ea"/>
              </a:rPr>
              <a:t>18.4.4 投资持有期间的核算</a:t>
            </a:r>
            <a:endParaRPr>
              <a:cs typeface="黑体" panose="02010609060101010101" pitchFamily="49" charset="-122"/>
              <a:sym typeface="+mn-ea"/>
            </a:endParaRPr>
          </a:p>
        </p:txBody>
      </p:sp>
      <p:sp>
        <p:nvSpPr>
          <p:cNvPr id="2" name="文本框 1"/>
          <p:cNvSpPr txBox="1"/>
          <p:nvPr/>
        </p:nvSpPr>
        <p:spPr>
          <a:xfrm>
            <a:off x="681990" y="803910"/>
            <a:ext cx="8529955" cy="452431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3.</a:t>
            </a:r>
            <a:r>
              <a:rPr lang="zh-CN" altLang="en-US" sz="1600">
                <a:latin typeface="黑体" panose="02010609060101010101" pitchFamily="49" charset="-122"/>
                <a:ea typeface="黑体" panose="02010609060101010101" pitchFamily="49" charset="-122"/>
                <a:cs typeface="黑体" panose="02010609060101010101" pitchFamily="49" charset="-122"/>
              </a:rPr>
              <a:t>长期股权投资</a:t>
            </a:r>
            <a:endParaRPr lang="en-US" altLang="zh-CN"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事业单位取得长期股权投资,如果支付的价款中包含已宣告但尚未发放的现金股利</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应收股利</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长期股权投资</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银行存款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zh-CN" altLang="en-US" sz="1600">
                <a:latin typeface="黑体" panose="02010609060101010101" pitchFamily="49" charset="-122"/>
                <a:ea typeface="黑体" panose="02010609060101010101" pitchFamily="49" charset="-122"/>
                <a:cs typeface="黑体" panose="02010609060101010101" pitchFamily="49" charset="-122"/>
              </a:rPr>
              <a:t>  （</a:t>
            </a:r>
            <a:r>
              <a:rPr lang="en-US" altLang="zh-CN" sz="1600">
                <a:latin typeface="黑体" panose="02010609060101010101" pitchFamily="49" charset="-122"/>
                <a:ea typeface="黑体" panose="02010609060101010101" pitchFamily="49" charset="-122"/>
                <a:cs typeface="黑体" panose="02010609060101010101" pitchFamily="49" charset="-122"/>
              </a:rPr>
              <a:t>1</a:t>
            </a:r>
            <a:r>
              <a:rPr lang="zh-CN" altLang="en-US"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采用成本法核算时：</a:t>
            </a:r>
            <a:endParaRPr lang="zh-CN" altLang="en-US" sz="1600">
              <a:latin typeface="黑体" panose="02010609060101010101" pitchFamily="49" charset="-122"/>
              <a:ea typeface="黑体" panose="02010609060101010101" pitchFamily="49" charset="-122"/>
              <a:cs typeface="黑体" panose="02010609060101010101" pitchFamily="49" charset="-122"/>
              <a:sym typeface="+mn-ea"/>
            </a:endParaRPr>
          </a:p>
          <a:p>
            <a:pPr marL="742950" lvl="1" indent="-285750">
              <a:buFont typeface="Arial" pitchFamily="34" charset="0"/>
              <a:buChar char="•"/>
            </a:pPr>
            <a:r>
              <a:rPr lang="zh-CN" altLang="en-US" sz="1600">
                <a:latin typeface="黑体" panose="02010609060101010101" pitchFamily="49" charset="-122"/>
                <a:ea typeface="黑体" panose="02010609060101010101" pitchFamily="49" charset="-122"/>
                <a:cs typeface="黑体" panose="02010609060101010101" pitchFamily="49" charset="-122"/>
                <a:sym typeface="+mn-ea"/>
              </a:rPr>
              <a:t>长期股权投资的账面价值始值始终按照成本计价</a:t>
            </a:r>
            <a:endParaRPr lang="zh-CN" altLang="en-US" sz="1600">
              <a:latin typeface="黑体" panose="02010609060101010101" pitchFamily="49" charset="-122"/>
              <a:ea typeface="黑体" panose="02010609060101010101" pitchFamily="49" charset="-122"/>
              <a:cs typeface="黑体" panose="02010609060101010101" pitchFamily="49" charset="-122"/>
              <a:sym typeface="+mn-ea"/>
            </a:endParaRPr>
          </a:p>
          <a:p>
            <a:pPr marL="742950" lvl="1" indent="-285750">
              <a:buFont typeface="Arial" pitchFamily="34" charset="0"/>
              <a:buChar char="•"/>
            </a:pPr>
            <a:endParaRPr lang="zh-CN" altLang="en-US" sz="1600">
              <a:latin typeface="黑体" panose="02010609060101010101" pitchFamily="49" charset="-122"/>
              <a:ea typeface="黑体" panose="02010609060101010101" pitchFamily="49" charset="-122"/>
              <a:cs typeface="黑体" panose="02010609060101010101" pitchFamily="49" charset="-122"/>
              <a:sym typeface="+mn-ea"/>
            </a:endParaRPr>
          </a:p>
          <a:p>
            <a:pPr marL="742950" lvl="1" indent="-285750">
              <a:buFont typeface="Arial" pitchFamily="34" charset="0"/>
              <a:buChar char="•"/>
            </a:pPr>
            <a:r>
              <a:rPr lang="zh-CN" altLang="en-US" sz="1600">
                <a:latin typeface="黑体" panose="02010609060101010101" pitchFamily="49" charset="-122"/>
                <a:ea typeface="黑体" panose="02010609060101010101" pitchFamily="49" charset="-122"/>
                <a:cs typeface="黑体" panose="02010609060101010101" pitchFamily="49" charset="-122"/>
                <a:sym typeface="+mn-ea"/>
              </a:rPr>
              <a:t>当被投资单位宣告发放现金股利或利润时,按照</a:t>
            </a:r>
            <a:r>
              <a:rPr lang="zh-CN" altLang="en-US" sz="16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应收的金额：</a:t>
            </a:r>
            <a:endParaRPr lang="zh-CN" altLang="en-US" sz="1600">
              <a:latin typeface="黑体" panose="02010609060101010101" pitchFamily="49" charset="-122"/>
              <a:ea typeface="黑体" panose="02010609060101010101" pitchFamily="49" charset="-122"/>
              <a:cs typeface="黑体" panose="02010609060101010101" pitchFamily="49" charset="-122"/>
              <a:sym typeface="+mn-ea"/>
            </a:endParaRPr>
          </a:p>
          <a:p>
            <a:pPr indent="0">
              <a:buFont typeface="Arial" pitchFamily="34" charset="0"/>
              <a:buNone/>
            </a:pPr>
            <a:r>
              <a:rPr lang="en-US" altLang="zh-CN" sz="1600">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借</a:t>
            </a:r>
            <a:r>
              <a:rPr lang="en-US" altLang="zh-CN" sz="1600">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应收股利</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贷</a:t>
            </a:r>
            <a:r>
              <a:rPr lang="en-US" altLang="zh-CN" sz="1600">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投资收益</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endParaRPr lang="zh-CN" altLang="en-US" sz="1600">
              <a:latin typeface="黑体" panose="02010609060101010101" pitchFamily="49" charset="-122"/>
              <a:ea typeface="黑体" panose="02010609060101010101" pitchFamily="49" charset="-122"/>
              <a:cs typeface="黑体" panose="02010609060101010101" pitchFamily="49" charset="-122"/>
              <a:sym typeface="+mn-ea"/>
            </a:endParaRPr>
          </a:p>
          <a:p>
            <a:pPr marL="742950" lvl="1" indent="-285750">
              <a:buFont typeface="Arial" pitchFamily="34" charset="0"/>
              <a:buChar char="•"/>
            </a:pPr>
            <a:r>
              <a:rPr lang="zh-CN" altLang="en-US" sz="1600">
                <a:latin typeface="黑体" panose="02010609060101010101" pitchFamily="49" charset="-122"/>
                <a:ea typeface="黑体" panose="02010609060101010101" pitchFamily="49" charset="-122"/>
                <a:cs typeface="黑体" panose="02010609060101010101" pitchFamily="49" charset="-122"/>
                <a:sym typeface="+mn-ea"/>
              </a:rPr>
              <a:t>事业单位收到现金股利或利润时,按照</a:t>
            </a:r>
            <a:r>
              <a:rPr lang="zh-CN" altLang="en-US" sz="16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实际收到的金额：</a:t>
            </a:r>
            <a:endParaRPr lang="zh-CN" altLang="en-US" sz="16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endParaRPr>
          </a:p>
          <a:p>
            <a:pPr lvl="1"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借</a:t>
            </a:r>
            <a:r>
              <a:rPr lang="en-US" altLang="zh-CN" sz="1600">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银行存款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贷</a:t>
            </a:r>
            <a:r>
              <a:rPr lang="en-US" altLang="zh-CN" sz="1600">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应收股利</a:t>
            </a:r>
            <a:endParaRPr lang="zh-CN" altLang="en-US" sz="1600">
              <a:latin typeface="黑体" panose="02010609060101010101" pitchFamily="49" charset="-122"/>
              <a:ea typeface="黑体" panose="02010609060101010101" pitchFamily="49" charset="-122"/>
              <a:cs typeface="黑体" panose="02010609060101010101" pitchFamily="49" charset="-122"/>
              <a:sym typeface="+mn-ea"/>
            </a:endParaRPr>
          </a:p>
          <a:p>
            <a:pPr marL="742950" lvl="1" indent="-285750">
              <a:buFont typeface="Arial" pitchFamily="34" charset="0"/>
              <a:buChar char="•"/>
            </a:pPr>
            <a:endParaRPr lang="zh-CN" altLang="en-US" sz="1600">
              <a:latin typeface="黑体" panose="02010609060101010101" pitchFamily="49" charset="-122"/>
              <a:ea typeface="黑体" panose="02010609060101010101" pitchFamily="49" charset="-122"/>
              <a:cs typeface="黑体" panose="02010609060101010101" pitchFamily="49" charset="-122"/>
              <a:sym typeface="+mn-ea"/>
            </a:endParaRPr>
          </a:p>
          <a:p>
            <a:pPr marL="742950" lvl="1" indent="-285750">
              <a:buFont typeface="Arial" pitchFamily="34" charset="0"/>
              <a:buChar char="•"/>
            </a:pPr>
            <a:endParaRPr lang="zh-CN" altLang="en-US" sz="1600">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4" name="文本框 13"/>
          <p:cNvSpPr txBox="1"/>
          <p:nvPr/>
        </p:nvSpPr>
        <p:spPr>
          <a:xfrm>
            <a:off x="6644640" y="1573530"/>
            <a:ext cx="1541780" cy="2755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200" b="1">
                <a:latin typeface="黑体" panose="02010609060101010101" pitchFamily="49" charset="-122"/>
                <a:ea typeface="黑体" panose="02010609060101010101" pitchFamily="49" charset="-122"/>
                <a:sym typeface="+mn-ea"/>
              </a:rPr>
              <a:t>确定的投资成本</a:t>
            </a: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6" name="文本框 5"/>
          <p:cNvSpPr txBox="1"/>
          <p:nvPr/>
        </p:nvSpPr>
        <p:spPr>
          <a:xfrm>
            <a:off x="6644640" y="1804035"/>
            <a:ext cx="1541780" cy="2755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（实际支付的金额）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7" name="文本框 6"/>
          <p:cNvSpPr txBox="1"/>
          <p:nvPr/>
        </p:nvSpPr>
        <p:spPr>
          <a:xfrm>
            <a:off x="6644640" y="1343025"/>
            <a:ext cx="1541780" cy="2755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（应发金额）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29</a:t>
            </a:fld>
            <a:endParaRPr lang="zh-CN" altLang="en-US"/>
          </a:p>
        </p:txBody>
      </p:sp>
      <p:sp>
        <p:nvSpPr>
          <p:cNvPr id="4" name="标题 3"/>
          <p:cNvSpPr>
            <a:spLocks noGrp="1"/>
          </p:cNvSpPr>
          <p:nvPr>
            <p:ph type="title"/>
          </p:nvPr>
        </p:nvSpPr>
        <p:spPr>
          <a:xfrm>
            <a:off x="177165" y="234312"/>
            <a:ext cx="9540000" cy="405001"/>
          </a:xfrm>
        </p:spPr>
        <p:txBody>
          <a:bodyPr/>
          <a:lstStyle/>
          <a:p>
            <a:r>
              <a:rPr>
                <a:cs typeface="黑体" panose="02010609060101010101" pitchFamily="49" charset="-122"/>
                <a:sym typeface="+mn-ea"/>
              </a:rPr>
              <a:t>18.4.4 投资持有期间的核算</a:t>
            </a:r>
            <a:endParaRPr>
              <a:cs typeface="黑体" panose="02010609060101010101" pitchFamily="49" charset="-122"/>
              <a:sym typeface="+mn-ea"/>
            </a:endParaRPr>
          </a:p>
        </p:txBody>
      </p:sp>
      <p:sp>
        <p:nvSpPr>
          <p:cNvPr id="2" name="文本框 1"/>
          <p:cNvSpPr txBox="1"/>
          <p:nvPr/>
        </p:nvSpPr>
        <p:spPr>
          <a:xfrm>
            <a:off x="294005" y="776605"/>
            <a:ext cx="9081770" cy="427809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Font typeface="Arial" pitchFamily="34" charset="0"/>
              <a:buNone/>
            </a:pPr>
            <a:r>
              <a:rPr lang="zh-CN" altLang="en-US" sz="1600">
                <a:latin typeface="黑体" panose="02010609060101010101" pitchFamily="49" charset="-122"/>
                <a:ea typeface="黑体" panose="02010609060101010101" pitchFamily="49" charset="-122"/>
                <a:cs typeface="黑体" panose="02010609060101010101" pitchFamily="49" charset="-122"/>
              </a:rPr>
              <a:t>（</a:t>
            </a:r>
            <a:r>
              <a:rPr lang="en-US" altLang="zh-CN" sz="1600">
                <a:latin typeface="黑体" panose="02010609060101010101" pitchFamily="49" charset="-122"/>
                <a:ea typeface="黑体" panose="02010609060101010101" pitchFamily="49" charset="-122"/>
                <a:cs typeface="黑体" panose="02010609060101010101" pitchFamily="49" charset="-122"/>
              </a:rPr>
              <a:t>2</a:t>
            </a:r>
            <a:r>
              <a:rPr lang="zh-CN" altLang="en-US" sz="1600">
                <a:latin typeface="黑体" panose="02010609060101010101" pitchFamily="49" charset="-122"/>
                <a:ea typeface="黑体" panose="02010609060101010101" pitchFamily="49" charset="-122"/>
                <a:cs typeface="黑体" panose="02010609060101010101" pitchFamily="49" charset="-122"/>
              </a:rPr>
              <a:t>）采用权益法核算</a:t>
            </a:r>
            <a:endParaRPr lang="zh-CN" sz="16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r>
              <a:rPr lang="zh-CN" altLang="en-US" sz="1600">
                <a:latin typeface="黑体" panose="02010609060101010101" pitchFamily="49" charset="-122"/>
                <a:ea typeface="黑体" panose="02010609060101010101" pitchFamily="49" charset="-122"/>
                <a:cs typeface="黑体" panose="02010609060101010101" pitchFamily="49" charset="-122"/>
              </a:rPr>
              <a:t>长期股权投资的账面价值按照份额比例，随被投资所有者权益的变化而变化</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r>
              <a:rPr lang="zh-CN" altLang="en-US" sz="1600">
                <a:latin typeface="黑体" panose="02010609060101010101" pitchFamily="49" charset="-122"/>
                <a:ea typeface="黑体" panose="02010609060101010101" pitchFamily="49" charset="-122"/>
                <a:cs typeface="黑体" panose="02010609060101010101" pitchFamily="49" charset="-122"/>
              </a:rPr>
              <a:t>被投资单位</a:t>
            </a:r>
            <a:r>
              <a:rPr lang="zh-CN" altLang="en-US" sz="1600" b="1">
                <a:solidFill>
                  <a:srgbClr val="FF0000"/>
                </a:solidFill>
                <a:latin typeface="黑体" panose="02010609060101010101" pitchFamily="49" charset="-122"/>
                <a:ea typeface="黑体" panose="02010609060101010101" pitchFamily="49" charset="-122"/>
                <a:cs typeface="黑体" panose="02010609060101010101" pitchFamily="49" charset="-122"/>
              </a:rPr>
              <a:t>实现</a:t>
            </a:r>
            <a:r>
              <a:rPr lang="zh-CN" altLang="en-US" sz="1600">
                <a:latin typeface="黑体" panose="02010609060101010101" pitchFamily="49" charset="-122"/>
                <a:ea typeface="黑体" panose="02010609060101010101" pitchFamily="49" charset="-122"/>
                <a:cs typeface="黑体" panose="02010609060101010101" pitchFamily="49" charset="-122"/>
              </a:rPr>
              <a:t>净利润的,按照应享有的份额</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借：长期股权投资———损益调整</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贷：投资收益</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r>
              <a:rPr lang="zh-CN" altLang="en-US" sz="1600">
                <a:latin typeface="黑体" panose="02010609060101010101" pitchFamily="49" charset="-122"/>
                <a:ea typeface="黑体" panose="02010609060101010101" pitchFamily="49" charset="-122"/>
                <a:cs typeface="黑体" panose="02010609060101010101" pitchFamily="49" charset="-122"/>
              </a:rPr>
              <a:t>被投资单位发生</a:t>
            </a:r>
            <a:r>
              <a:rPr lang="zh-CN" altLang="en-US" sz="1600" b="1">
                <a:solidFill>
                  <a:srgbClr val="FF0000"/>
                </a:solidFill>
                <a:latin typeface="黑体" panose="02010609060101010101" pitchFamily="49" charset="-122"/>
                <a:ea typeface="黑体" panose="02010609060101010101" pitchFamily="49" charset="-122"/>
                <a:cs typeface="黑体" panose="02010609060101010101" pitchFamily="49" charset="-122"/>
              </a:rPr>
              <a:t>净亏损</a:t>
            </a:r>
            <a:r>
              <a:rPr lang="zh-CN" altLang="en-US" sz="1600">
                <a:latin typeface="黑体" panose="02010609060101010101" pitchFamily="49" charset="-122"/>
                <a:ea typeface="黑体" panose="02010609060101010101" pitchFamily="49" charset="-122"/>
                <a:cs typeface="黑体" panose="02010609060101010101" pitchFamily="49" charset="-122"/>
              </a:rPr>
              <a:t>的,按照应分担的份额</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lvl="1"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借：投资收益</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lvl="1"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贷：长期股权投资———损益调整</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lvl="1"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endParaRPr lang="en-US" altLang="zh-CN" sz="1600">
              <a:latin typeface="黑体" panose="02010609060101010101" pitchFamily="49" charset="-122"/>
              <a:ea typeface="黑体" panose="02010609060101010101" pitchFamily="49" charset="-122"/>
              <a:cs typeface="黑体" panose="02010609060101010101" pitchFamily="49" charset="-122"/>
            </a:endParaRPr>
          </a:p>
          <a:p>
            <a:pPr lvl="1"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以 “长期股权投资”科目的账面余额减记至零为限</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endParaRPr lang="zh-CN" altLang="en-US" sz="1600">
              <a:latin typeface="黑体" panose="02010609060101010101" pitchFamily="49" charset="-122"/>
              <a:ea typeface="黑体" panose="02010609060101010101" pitchFamily="49" charset="-122"/>
              <a:cs typeface="黑体" panose="02010609060101010101" pitchFamily="49" charset="-122"/>
              <a:sym typeface="+mn-ea"/>
            </a:endParaRPr>
          </a:p>
          <a:p>
            <a:pPr marL="742950" lvl="1" indent="-285750">
              <a:buFont typeface="Arial" pitchFamily="34" charset="0"/>
              <a:buChar char="•"/>
            </a:pPr>
            <a:r>
              <a:rPr lang="zh-CN" altLang="en-US" sz="1600">
                <a:latin typeface="黑体" panose="02010609060101010101" pitchFamily="49" charset="-122"/>
                <a:ea typeface="黑体" panose="02010609060101010101" pitchFamily="49" charset="-122"/>
                <a:cs typeface="黑体" panose="02010609060101010101" pitchFamily="49" charset="-122"/>
                <a:sym typeface="+mn-ea"/>
              </a:rPr>
              <a:t>被投资单位宣告分派现金股利或利润的,按照应享有的份额</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借：应收股利</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贷：长期股权投资———损益调整</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endParaRPr lang="zh-CN" altLang="en-US" sz="1600">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30</a:t>
            </a:fld>
            <a:endParaRPr lang="zh-CN" altLang="en-US"/>
          </a:p>
        </p:txBody>
      </p:sp>
      <p:sp>
        <p:nvSpPr>
          <p:cNvPr id="4" name="标题 3"/>
          <p:cNvSpPr>
            <a:spLocks noGrp="1"/>
          </p:cNvSpPr>
          <p:nvPr>
            <p:ph type="title"/>
          </p:nvPr>
        </p:nvSpPr>
        <p:spPr>
          <a:xfrm>
            <a:off x="177165" y="234312"/>
            <a:ext cx="9540000" cy="405001"/>
          </a:xfrm>
        </p:spPr>
        <p:txBody>
          <a:bodyPr/>
          <a:lstStyle/>
          <a:p>
            <a:r>
              <a:rPr>
                <a:cs typeface="黑体" panose="02010609060101010101" pitchFamily="49" charset="-122"/>
                <a:sym typeface="+mn-ea"/>
              </a:rPr>
              <a:t>18.4.4 投资持有期间的核算</a:t>
            </a:r>
            <a:endParaRPr>
              <a:cs typeface="黑体" panose="02010609060101010101" pitchFamily="49" charset="-122"/>
              <a:sym typeface="+mn-ea"/>
            </a:endParaRPr>
          </a:p>
        </p:txBody>
      </p:sp>
      <p:sp>
        <p:nvSpPr>
          <p:cNvPr id="2" name="文本框 1"/>
          <p:cNvSpPr txBox="1"/>
          <p:nvPr/>
        </p:nvSpPr>
        <p:spPr>
          <a:xfrm>
            <a:off x="294005" y="776605"/>
            <a:ext cx="9081770" cy="427809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Font typeface="Arial" pitchFamily="34" charset="0"/>
              <a:buNone/>
            </a:pPr>
            <a:r>
              <a:rPr lang="zh-CN" altLang="en-US" sz="1600">
                <a:latin typeface="黑体" panose="02010609060101010101" pitchFamily="49" charset="-122"/>
                <a:ea typeface="黑体" panose="02010609060101010101" pitchFamily="49" charset="-122"/>
                <a:cs typeface="黑体" panose="02010609060101010101" pitchFamily="49" charset="-122"/>
              </a:rPr>
              <a:t>（</a:t>
            </a:r>
            <a:r>
              <a:rPr lang="en-US" altLang="zh-CN" sz="1600">
                <a:latin typeface="黑体" panose="02010609060101010101" pitchFamily="49" charset="-122"/>
                <a:ea typeface="黑体" panose="02010609060101010101" pitchFamily="49" charset="-122"/>
                <a:cs typeface="黑体" panose="02010609060101010101" pitchFamily="49" charset="-122"/>
              </a:rPr>
              <a:t>2</a:t>
            </a:r>
            <a:r>
              <a:rPr lang="zh-CN" altLang="en-US" sz="1600">
                <a:latin typeface="黑体" panose="02010609060101010101" pitchFamily="49" charset="-122"/>
                <a:ea typeface="黑体" panose="02010609060101010101" pitchFamily="49" charset="-122"/>
                <a:cs typeface="黑体" panose="02010609060101010101" pitchFamily="49" charset="-122"/>
              </a:rPr>
              <a:t>）采用权益法核算</a:t>
            </a:r>
            <a:endParaRPr lang="zh-CN" sz="16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r>
              <a:rPr lang="zh-CN" altLang="en-US" sz="1600">
                <a:latin typeface="黑体" panose="02010609060101010101" pitchFamily="49" charset="-122"/>
                <a:ea typeface="黑体" panose="02010609060101010101" pitchFamily="49" charset="-122"/>
                <a:cs typeface="黑体" panose="02010609060101010101" pitchFamily="49" charset="-122"/>
              </a:rPr>
              <a:t>长期股权投资的账面价值按照份额比例，随被投资所有者权益的变化而变化</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r>
              <a:rPr lang="zh-CN" altLang="en-US" sz="1600">
                <a:latin typeface="黑体" panose="02010609060101010101" pitchFamily="49" charset="-122"/>
                <a:ea typeface="黑体" panose="02010609060101010101" pitchFamily="49" charset="-122"/>
                <a:cs typeface="黑体" panose="02010609060101010101" pitchFamily="49" charset="-122"/>
              </a:rPr>
              <a:t>被投资单位</a:t>
            </a:r>
            <a:r>
              <a:rPr lang="zh-CN" altLang="en-US" sz="1600" b="1">
                <a:solidFill>
                  <a:srgbClr val="FF0000"/>
                </a:solidFill>
                <a:latin typeface="黑体" panose="02010609060101010101" pitchFamily="49" charset="-122"/>
                <a:ea typeface="黑体" panose="02010609060101010101" pitchFamily="49" charset="-122"/>
                <a:cs typeface="黑体" panose="02010609060101010101" pitchFamily="49" charset="-122"/>
              </a:rPr>
              <a:t>实现</a:t>
            </a:r>
            <a:r>
              <a:rPr lang="zh-CN" altLang="en-US" sz="1600">
                <a:latin typeface="黑体" panose="02010609060101010101" pitchFamily="49" charset="-122"/>
                <a:ea typeface="黑体" panose="02010609060101010101" pitchFamily="49" charset="-122"/>
                <a:cs typeface="黑体" panose="02010609060101010101" pitchFamily="49" charset="-122"/>
              </a:rPr>
              <a:t>净利润的,按照应享有的份额,</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借：长期股权投资———损益调整</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贷：投资收益</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r>
              <a:rPr lang="zh-CN" altLang="en-US" sz="1600">
                <a:latin typeface="黑体" panose="02010609060101010101" pitchFamily="49" charset="-122"/>
                <a:ea typeface="黑体" panose="02010609060101010101" pitchFamily="49" charset="-122"/>
                <a:cs typeface="黑体" panose="02010609060101010101" pitchFamily="49" charset="-122"/>
              </a:rPr>
              <a:t>被投资单位发生</a:t>
            </a:r>
            <a:r>
              <a:rPr lang="zh-CN" altLang="en-US" sz="1600" b="1">
                <a:solidFill>
                  <a:srgbClr val="FF0000"/>
                </a:solidFill>
                <a:latin typeface="黑体" panose="02010609060101010101" pitchFamily="49" charset="-122"/>
                <a:ea typeface="黑体" panose="02010609060101010101" pitchFamily="49" charset="-122"/>
                <a:cs typeface="黑体" panose="02010609060101010101" pitchFamily="49" charset="-122"/>
              </a:rPr>
              <a:t>净亏损</a:t>
            </a:r>
            <a:r>
              <a:rPr lang="zh-CN" altLang="en-US" sz="1600">
                <a:latin typeface="黑体" panose="02010609060101010101" pitchFamily="49" charset="-122"/>
                <a:ea typeface="黑体" panose="02010609060101010101" pitchFamily="49" charset="-122"/>
                <a:cs typeface="黑体" panose="02010609060101010101" pitchFamily="49" charset="-122"/>
              </a:rPr>
              <a:t>的,按照应分担的份额</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lvl="1"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借：投资收益</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lvl="1"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贷：长期股权投资———损益调整</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lvl="1"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endParaRPr lang="en-US" altLang="zh-CN" sz="1600">
              <a:latin typeface="黑体" panose="02010609060101010101" pitchFamily="49" charset="-122"/>
              <a:ea typeface="黑体" panose="02010609060101010101" pitchFamily="49" charset="-122"/>
              <a:cs typeface="黑体" panose="02010609060101010101" pitchFamily="49" charset="-122"/>
            </a:endParaRPr>
          </a:p>
          <a:p>
            <a:pPr lvl="1" indent="0">
              <a:buFont typeface="Arial" pitchFamily="34" charset="0"/>
              <a:buNone/>
            </a:pPr>
            <a:r>
              <a:rPr lang="zh-CN" altLang="en-US" sz="1600">
                <a:latin typeface="黑体" panose="02010609060101010101" pitchFamily="49" charset="-122"/>
                <a:ea typeface="黑体" panose="02010609060101010101" pitchFamily="49" charset="-122"/>
                <a:cs typeface="黑体" panose="02010609060101010101" pitchFamily="49" charset="-122"/>
              </a:rPr>
              <a:t>以 “长期股权投资”科目的账面余额减记至零为限</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endParaRPr lang="zh-CN" altLang="en-US" sz="1600">
              <a:latin typeface="黑体" panose="02010609060101010101" pitchFamily="49" charset="-122"/>
              <a:ea typeface="黑体" panose="02010609060101010101" pitchFamily="49" charset="-122"/>
              <a:cs typeface="黑体" panose="02010609060101010101" pitchFamily="49" charset="-122"/>
              <a:sym typeface="+mn-ea"/>
            </a:endParaRPr>
          </a:p>
          <a:p>
            <a:pPr marL="742950" lvl="1" indent="-285750">
              <a:buFont typeface="Arial" pitchFamily="34" charset="0"/>
              <a:buChar char="•"/>
            </a:pPr>
            <a:r>
              <a:rPr lang="zh-CN" altLang="en-US" sz="1600">
                <a:latin typeface="黑体" panose="02010609060101010101" pitchFamily="49" charset="-122"/>
                <a:ea typeface="黑体" panose="02010609060101010101" pitchFamily="49" charset="-122"/>
                <a:cs typeface="黑体" panose="02010609060101010101" pitchFamily="49" charset="-122"/>
                <a:sym typeface="+mn-ea"/>
              </a:rPr>
              <a:t>被投资单位宣告分派现金股利或利润的,按照应享有的份额,</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借：应收股利</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贷：长期股权投资———损益调整</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endParaRPr lang="zh-CN" altLang="en-US" sz="1600">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31</a:t>
            </a:fld>
            <a:endParaRPr lang="zh-CN" altLang="en-US"/>
          </a:p>
        </p:txBody>
      </p:sp>
      <p:sp>
        <p:nvSpPr>
          <p:cNvPr id="4" name="标题 3"/>
          <p:cNvSpPr>
            <a:spLocks noGrp="1"/>
          </p:cNvSpPr>
          <p:nvPr>
            <p:ph type="title"/>
          </p:nvPr>
        </p:nvSpPr>
        <p:spPr>
          <a:xfrm>
            <a:off x="177165" y="234312"/>
            <a:ext cx="9540000" cy="405001"/>
          </a:xfrm>
        </p:spPr>
        <p:txBody>
          <a:bodyPr/>
          <a:lstStyle/>
          <a:p>
            <a:r>
              <a:rPr>
                <a:cs typeface="黑体" panose="02010609060101010101" pitchFamily="49" charset="-122"/>
                <a:sym typeface="+mn-ea"/>
              </a:rPr>
              <a:t>18.4.4 投资持有期间的核算</a:t>
            </a:r>
            <a:endParaRPr>
              <a:cs typeface="黑体" panose="02010609060101010101" pitchFamily="49" charset="-122"/>
              <a:sym typeface="+mn-ea"/>
            </a:endParaRPr>
          </a:p>
        </p:txBody>
      </p:sp>
      <p:sp>
        <p:nvSpPr>
          <p:cNvPr id="2" name="文本框 1"/>
          <p:cNvSpPr txBox="1"/>
          <p:nvPr/>
        </p:nvSpPr>
        <p:spPr>
          <a:xfrm>
            <a:off x="525780" y="1066165"/>
            <a:ext cx="9029700" cy="3538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600">
                <a:latin typeface="黑体" panose="02010609060101010101" pitchFamily="49" charset="-122"/>
                <a:ea typeface="黑体" panose="02010609060101010101" pitchFamily="49" charset="-122"/>
                <a:cs typeface="黑体" panose="02010609060101010101" pitchFamily="49" charset="-122"/>
              </a:rPr>
              <a:t>被投资单位发生除净损益和利润分配以外的所有者权益变动的,如果被投资对象 发生其他投资者增资等非当期损益活动引起股东权益直接增加,直到事业单位</a:t>
            </a:r>
            <a:r>
              <a:rPr lang="zh-CN" altLang="en-US" sz="1600" b="1">
                <a:solidFill>
                  <a:srgbClr val="FF0000"/>
                </a:solidFill>
                <a:latin typeface="黑体" panose="02010609060101010101" pitchFamily="49" charset="-122"/>
                <a:ea typeface="黑体" panose="02010609060101010101" pitchFamily="49" charset="-122"/>
                <a:cs typeface="黑体" panose="02010609060101010101" pitchFamily="49" charset="-122"/>
              </a:rPr>
              <a:t>处置该投资时转出该调整金额</a:t>
            </a:r>
            <a:r>
              <a:rPr lang="zh-CN" altLang="en-US" sz="1600">
                <a:latin typeface="黑体" panose="02010609060101010101" pitchFamily="49" charset="-122"/>
                <a:ea typeface="黑体" panose="02010609060101010101" pitchFamily="49" charset="-122"/>
                <a:cs typeface="黑体" panose="02010609060101010101" pitchFamily="49" charset="-122"/>
              </a:rPr>
              <a:t>,才确认相关损益。当被投资单位发生除净损益 和利润分配以外的所有者权益变动时,事业单位按照应享有或分担的份额,</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借：权益法调整</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长期股权投资———其他权益变动）</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贷：长期股权投资———其他权益变动</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权益法调整</a:t>
            </a:r>
            <a:r>
              <a:rPr lang="zh-CN" altLang="en-US" sz="1600">
                <a:latin typeface="黑体" panose="02010609060101010101" pitchFamily="49" charset="-122"/>
                <a:ea typeface="黑体" panose="02010609060101010101" pitchFamily="49" charset="-122"/>
                <a:cs typeface="黑体" panose="02010609060101010101" pitchFamily="49" charset="-122"/>
              </a:rPr>
              <a:t>）</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当事业单位转让股权投资时,</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借：权益法调整</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投资收益</a:t>
            </a:r>
            <a:r>
              <a:rPr lang="zh-CN" altLang="en-US" sz="1600">
                <a:latin typeface="黑体" panose="02010609060101010101" pitchFamily="49" charset="-122"/>
                <a:ea typeface="黑体" panose="02010609060101010101" pitchFamily="49" charset="-122"/>
                <a:cs typeface="黑体" panose="02010609060101010101" pitchFamily="49" charset="-122"/>
              </a:rPr>
              <a:t>）</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贷：投资收益</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indent="0">
              <a:buFont typeface="Arial" pitchFamily="34" charset="0"/>
              <a:buNone/>
            </a:pP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权益法调整）</a:t>
            </a:r>
            <a:endParaRPr lang="zh-CN" altLang="en-US" sz="1600">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5" name="文本框 4"/>
          <p:cNvSpPr txBox="1"/>
          <p:nvPr/>
        </p:nvSpPr>
        <p:spPr>
          <a:xfrm>
            <a:off x="1643380" y="5130165"/>
            <a:ext cx="3544560" cy="369332"/>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solidFill>
              </a:rPr>
              <a:t>例题：详见教材 </a:t>
            </a:r>
            <a:r>
              <a:rPr lang="zh-CN" altLang="en-US">
                <a:solidFill>
                  <a:schemeClr val="bg1"/>
                </a:solidFill>
                <a:sym typeface="+mn-ea"/>
              </a:rPr>
              <a:t>例</a:t>
            </a:r>
            <a:r>
              <a:rPr lang="en-US" altLang="zh-CN">
                <a:solidFill>
                  <a:schemeClr val="bg1"/>
                </a:solidFill>
                <a:sym typeface="+mn-ea"/>
              </a:rPr>
              <a:t>18-</a:t>
            </a:r>
            <a:r>
              <a:rPr lang="en-US">
                <a:solidFill>
                  <a:schemeClr val="bg1"/>
                </a:solidFill>
                <a:sym typeface="+mn-ea"/>
              </a:rPr>
              <a:t>11</a:t>
            </a:r>
            <a:r>
              <a:rPr lang="zh-CN" altLang="en-US">
                <a:solidFill>
                  <a:schemeClr val="bg1"/>
                </a:solidFill>
                <a:sym typeface="+mn-ea"/>
              </a:rPr>
              <a:t>， </a:t>
            </a:r>
            <a:r>
              <a:rPr lang="en-US" altLang="zh-CN">
                <a:solidFill>
                  <a:schemeClr val="bg1"/>
                </a:solidFill>
                <a:sym typeface="+mn-ea"/>
              </a:rPr>
              <a:t>P299</a:t>
            </a:r>
            <a:endParaRPr lang="zh-CN" altLang="en-US">
              <a:solidFill>
                <a:schemeClr val="bg1"/>
              </a:solidFill>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32</a:t>
            </a:fld>
            <a:endParaRPr lang="zh-CN" altLang="en-US"/>
          </a:p>
        </p:txBody>
      </p:sp>
      <p:sp>
        <p:nvSpPr>
          <p:cNvPr id="4" name="标题 3"/>
          <p:cNvSpPr>
            <a:spLocks noGrp="1"/>
          </p:cNvSpPr>
          <p:nvPr>
            <p:ph type="title"/>
          </p:nvPr>
        </p:nvSpPr>
        <p:spPr>
          <a:xfrm>
            <a:off x="177165" y="234312"/>
            <a:ext cx="9540000" cy="405001"/>
          </a:xfrm>
        </p:spPr>
        <p:txBody>
          <a:bodyPr/>
          <a:lstStyle/>
          <a:p>
            <a:r>
              <a:rPr>
                <a:cs typeface="黑体" panose="02010609060101010101" pitchFamily="49" charset="-122"/>
                <a:sym typeface="+mn-ea"/>
              </a:rPr>
              <a:t>18.4.5 投资资产处置的核算</a:t>
            </a:r>
            <a:endParaRPr>
              <a:cs typeface="黑体" panose="02010609060101010101" pitchFamily="49" charset="-122"/>
              <a:sym typeface="+mn-ea"/>
            </a:endParaRPr>
          </a:p>
        </p:txBody>
      </p:sp>
      <p:sp>
        <p:nvSpPr>
          <p:cNvPr id="5" name="文本框 4"/>
          <p:cNvSpPr txBox="1"/>
          <p:nvPr/>
        </p:nvSpPr>
        <p:spPr>
          <a:xfrm>
            <a:off x="874395" y="988695"/>
            <a:ext cx="3492500" cy="3683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FF0000"/>
                </a:solidFill>
                <a:latin typeface="黑体" panose="02010609060101010101" pitchFamily="49" charset="-122"/>
                <a:ea typeface="黑体" panose="02010609060101010101" pitchFamily="49" charset="-122"/>
              </a:rPr>
              <a:t>投资资产处置资金的管理</a:t>
            </a:r>
            <a:endParaRPr lang="zh-CN" altLang="en-US" b="1">
              <a:solidFill>
                <a:srgbClr val="FF0000"/>
              </a:solidFill>
              <a:latin typeface="黑体" panose="02010609060101010101" pitchFamily="49" charset="-122"/>
              <a:ea typeface="黑体" panose="02010609060101010101" pitchFamily="49" charset="-122"/>
            </a:endParaRPr>
          </a:p>
        </p:txBody>
      </p:sp>
      <p:grpSp>
        <p:nvGrpSpPr>
          <p:cNvPr id="9" name="组合 8"/>
          <p:cNvGrpSpPr/>
          <p:nvPr/>
        </p:nvGrpSpPr>
        <p:grpSpPr>
          <a:xfrm>
            <a:off x="572135" y="1565275"/>
            <a:ext cx="2804160" cy="1341120"/>
            <a:chOff x="1181" y="2758"/>
            <a:chExt cx="4416" cy="2112"/>
          </a:xfrm>
        </p:grpSpPr>
        <p:sp>
          <p:nvSpPr>
            <p:cNvPr id="57" name="矩形 56"/>
            <p:cNvSpPr/>
            <p:nvPr/>
          </p:nvSpPr>
          <p:spPr>
            <a:xfrm>
              <a:off x="1183" y="2758"/>
              <a:ext cx="4415" cy="627"/>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单位采用现金方式进行的短期投资、长期债券投资以及长期股权投资</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cxnSp>
          <p:nvCxnSpPr>
            <p:cNvPr id="53" name="直接连接符 52"/>
            <p:cNvCxnSpPr>
              <a:stCxn id="57" idx="2"/>
              <a:endCxn id="8" idx="0"/>
            </p:cNvCxnSpPr>
            <p:nvPr/>
          </p:nvCxnSpPr>
          <p:spPr>
            <a:xfrm flipH="1">
              <a:off x="3389" y="3385"/>
              <a:ext cx="2" cy="859"/>
            </a:xfrm>
            <a:prstGeom prst="line">
              <a:avLst/>
            </a:prstGeom>
          </p:spPr>
          <p:style>
            <a:lnRef idx="1">
              <a:schemeClr val="accent1"/>
            </a:lnRef>
            <a:fillRef idx="0">
              <a:schemeClr val="accent1"/>
            </a:fillRef>
            <a:effectRef idx="0">
              <a:schemeClr val="accent1"/>
            </a:effectRef>
            <a:fontRef idx="minor">
              <a:schemeClr val="tx1"/>
            </a:fontRef>
          </p:style>
        </p:cxnSp>
        <p:sp>
          <p:nvSpPr>
            <p:cNvPr id="8" name="矩形 7"/>
            <p:cNvSpPr/>
            <p:nvPr/>
          </p:nvSpPr>
          <p:spPr>
            <a:xfrm>
              <a:off x="1181" y="4244"/>
              <a:ext cx="4415" cy="627"/>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到期收回 或者出售取得的资金纳入单位预算管理,单位统一核算、统一管理</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grpSp>
      <p:grpSp>
        <p:nvGrpSpPr>
          <p:cNvPr id="22" name="组合 21"/>
          <p:cNvGrpSpPr/>
          <p:nvPr/>
        </p:nvGrpSpPr>
        <p:grpSpPr>
          <a:xfrm>
            <a:off x="4909185" y="1565275"/>
            <a:ext cx="3789045" cy="1803400"/>
            <a:chOff x="7731" y="2876"/>
            <a:chExt cx="5967" cy="2840"/>
          </a:xfrm>
        </p:grpSpPr>
        <p:grpSp>
          <p:nvGrpSpPr>
            <p:cNvPr id="10" name="组合 9"/>
            <p:cNvGrpSpPr/>
            <p:nvPr/>
          </p:nvGrpSpPr>
          <p:grpSpPr>
            <a:xfrm>
              <a:off x="7731" y="2876"/>
              <a:ext cx="5052" cy="2840"/>
              <a:chOff x="546" y="2758"/>
              <a:chExt cx="5052" cy="2840"/>
            </a:xfrm>
          </p:grpSpPr>
          <p:sp>
            <p:nvSpPr>
              <p:cNvPr id="11" name="矩形 10"/>
              <p:cNvSpPr/>
              <p:nvPr/>
            </p:nvSpPr>
            <p:spPr>
              <a:xfrm>
                <a:off x="1183" y="2758"/>
                <a:ext cx="4415" cy="627"/>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利用实物资产、无形资产投资形成的股权 (权益)的出售、出让、转让收入</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cxnSp>
            <p:nvCxnSpPr>
              <p:cNvPr id="12" name="直接连接符 11"/>
              <p:cNvCxnSpPr>
                <a:stCxn id="11" idx="2"/>
                <a:endCxn id="13" idx="0"/>
              </p:cNvCxnSpPr>
              <p:nvPr/>
            </p:nvCxnSpPr>
            <p:spPr>
              <a:xfrm flipH="1">
                <a:off x="920" y="3385"/>
                <a:ext cx="2471" cy="589"/>
              </a:xfrm>
              <a:prstGeom prst="line">
                <a:avLst/>
              </a:prstGeom>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546" y="3974"/>
                <a:ext cx="748" cy="1624"/>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收入形式为现金</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grpSp>
        <p:sp>
          <p:nvSpPr>
            <p:cNvPr id="14" name="矩形 13"/>
            <p:cNvSpPr/>
            <p:nvPr/>
          </p:nvSpPr>
          <p:spPr>
            <a:xfrm>
              <a:off x="10201" y="4092"/>
              <a:ext cx="748" cy="1624"/>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收入形式为资产和现金的</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cxnSp>
          <p:nvCxnSpPr>
            <p:cNvPr id="15" name="直接连接符 14"/>
            <p:cNvCxnSpPr>
              <a:stCxn id="11" idx="2"/>
              <a:endCxn id="14" idx="0"/>
            </p:cNvCxnSpPr>
            <p:nvPr/>
          </p:nvCxnSpPr>
          <p:spPr>
            <a:xfrm flipH="1">
              <a:off x="10575" y="3503"/>
              <a:ext cx="1" cy="589"/>
            </a:xfrm>
            <a:prstGeom prst="line">
              <a:avLst/>
            </a:prstGeom>
          </p:spPr>
          <p:style>
            <a:lnRef idx="1">
              <a:schemeClr val="accent1"/>
            </a:lnRef>
            <a:fillRef idx="0">
              <a:schemeClr val="accent1"/>
            </a:fillRef>
            <a:effectRef idx="0">
              <a:schemeClr val="accent1"/>
            </a:effectRef>
            <a:fontRef idx="minor">
              <a:schemeClr val="tx1"/>
            </a:fontRef>
          </p:style>
        </p:cxnSp>
        <p:sp>
          <p:nvSpPr>
            <p:cNvPr id="16" name="矩形 15"/>
            <p:cNvSpPr/>
            <p:nvPr/>
          </p:nvSpPr>
          <p:spPr>
            <a:xfrm>
              <a:off x="11820" y="4092"/>
              <a:ext cx="1878" cy="1507"/>
            </a:xfrm>
            <a:prstGeom prst="rect">
              <a:avLst/>
            </a:prstGeom>
            <a:no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利用现金、实物资产、无形资产混合投资形成的股权 (权益)的出售、出让、 转让收入</a:t>
              </a:r>
              <a:endParaRPr lang="zh-CN" altLang="en-US" sz="1000">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p:txBody>
        </p:sp>
        <p:cxnSp>
          <p:nvCxnSpPr>
            <p:cNvPr id="17" name="直接连接符 16"/>
            <p:cNvCxnSpPr>
              <a:stCxn id="16" idx="0"/>
              <a:endCxn id="11" idx="2"/>
            </p:cNvCxnSpPr>
            <p:nvPr/>
          </p:nvCxnSpPr>
          <p:spPr>
            <a:xfrm flipH="1" flipV="1">
              <a:off x="10576" y="3503"/>
              <a:ext cx="2183" cy="589"/>
            </a:xfrm>
            <a:prstGeom prst="line">
              <a:avLst/>
            </a:prstGeom>
          </p:spPr>
          <p:style>
            <a:lnRef idx="1">
              <a:schemeClr val="accent1"/>
            </a:lnRef>
            <a:fillRef idx="0">
              <a:schemeClr val="accent1"/>
            </a:fillRef>
            <a:effectRef idx="0">
              <a:schemeClr val="accent1"/>
            </a:effectRef>
            <a:fontRef idx="minor">
              <a:schemeClr val="tx1"/>
            </a:fontRef>
          </p:style>
        </p:cxnSp>
      </p:grpSp>
      <p:sp>
        <p:nvSpPr>
          <p:cNvPr id="19" name="文本框 18"/>
          <p:cNvSpPr txBox="1"/>
          <p:nvPr/>
        </p:nvSpPr>
        <p:spPr>
          <a:xfrm>
            <a:off x="4234180" y="3594735"/>
            <a:ext cx="1426210" cy="1014730"/>
          </a:xfrm>
          <a:prstGeom prst="rect">
            <a:avLst/>
          </a:prstGeom>
          <a:noFill/>
          <a:ln>
            <a:solidFill>
              <a:schemeClr val="accent1"/>
            </a:solidFill>
            <a:prstDash val="dashDot"/>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a:latin typeface="黑体" panose="02010609060101010101" pitchFamily="49" charset="-122"/>
                <a:ea typeface="黑体" panose="02010609060101010101" pitchFamily="49" charset="-122"/>
                <a:cs typeface="黑体" panose="02010609060101010101" pitchFamily="49" charset="-122"/>
              </a:rPr>
              <a:t>扣除投资收益以及税金、评估费等相关费用后,上缴国库,实行收支两条线管理。投资收益纳入单位预算,统一核算、统一管理</a:t>
            </a:r>
            <a:endParaRPr lang="zh-CN" altLang="en-US" sz="1000">
              <a:latin typeface="黑体" panose="02010609060101010101" pitchFamily="49" charset="-122"/>
              <a:ea typeface="黑体" panose="02010609060101010101" pitchFamily="49" charset="-122"/>
              <a:cs typeface="黑体" panose="02010609060101010101" pitchFamily="49" charset="-122"/>
            </a:endParaRPr>
          </a:p>
        </p:txBody>
      </p:sp>
      <p:sp>
        <p:nvSpPr>
          <p:cNvPr id="20" name="文本框 19"/>
          <p:cNvSpPr txBox="1"/>
          <p:nvPr/>
        </p:nvSpPr>
        <p:spPr>
          <a:xfrm>
            <a:off x="6095365" y="3594735"/>
            <a:ext cx="1240790" cy="860425"/>
          </a:xfrm>
          <a:prstGeom prst="rect">
            <a:avLst/>
          </a:prstGeom>
          <a:noFill/>
          <a:ln>
            <a:solidFill>
              <a:schemeClr val="accent1"/>
            </a:solidFill>
            <a:prstDash val="dashDot"/>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r>
              <a:rPr lang="zh-CN" altLang="en-US" sz="1000">
                <a:latin typeface="黑体" panose="02010609060101010101" pitchFamily="49" charset="-122"/>
                <a:ea typeface="黑体" panose="02010609060101010101" pitchFamily="49" charset="-122"/>
                <a:cs typeface="黑体" panose="02010609060101010101" pitchFamily="49" charset="-122"/>
                <a:sym typeface="+mn-ea"/>
              </a:rPr>
              <a:t>现金部分扣除投资收益以及税金、评估费等相关 费用后,上缴国库,实行收支两条线管理。</a:t>
            </a:r>
            <a:endParaRPr lang="zh-CN" altLang="en-US" sz="1000">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21" name="文本框 20"/>
          <p:cNvSpPr txBox="1"/>
          <p:nvPr/>
        </p:nvSpPr>
        <p:spPr>
          <a:xfrm>
            <a:off x="7613015" y="3594735"/>
            <a:ext cx="1322705" cy="706755"/>
          </a:xfrm>
          <a:prstGeom prst="rect">
            <a:avLst/>
          </a:prstGeom>
          <a:noFill/>
          <a:ln>
            <a:solidFill>
              <a:schemeClr val="accent1"/>
            </a:solidFill>
            <a:prstDash val="dashDot"/>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r>
              <a:rPr lang="zh-CN" altLang="en-US" sz="1000">
                <a:latin typeface="黑体" panose="02010609060101010101" pitchFamily="49" charset="-122"/>
                <a:ea typeface="黑体" panose="02010609060101010101" pitchFamily="49" charset="-122"/>
                <a:cs typeface="黑体" panose="02010609060101010101" pitchFamily="49" charset="-122"/>
                <a:sym typeface="+mn-ea"/>
              </a:rPr>
              <a:t>按照现金投资和实物资产、无形资产投资回收的有关规定分别管理。</a:t>
            </a:r>
            <a:endParaRPr lang="zh-CN" altLang="en-US" sz="1000">
              <a:latin typeface="黑体" panose="02010609060101010101" pitchFamily="49" charset="-122"/>
              <a:ea typeface="黑体" panose="02010609060101010101" pitchFamily="49" charset="-122"/>
              <a:cs typeface="黑体" panose="02010609060101010101" pitchFamily="49" charset="-122"/>
              <a:sym typeface="+mn-ea"/>
            </a:endParaRPr>
          </a:p>
        </p:txBody>
      </p:sp>
      <p:cxnSp>
        <p:nvCxnSpPr>
          <p:cNvPr id="24" name="直接连接符 23"/>
          <p:cNvCxnSpPr/>
          <p:nvPr/>
        </p:nvCxnSpPr>
        <p:spPr>
          <a:xfrm flipH="1">
            <a:off x="3885565" y="1356995"/>
            <a:ext cx="22860" cy="3342005"/>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33</a:t>
            </a:fld>
            <a:endParaRPr lang="zh-CN" altLang="en-US"/>
          </a:p>
        </p:txBody>
      </p:sp>
      <p:sp>
        <p:nvSpPr>
          <p:cNvPr id="4" name="标题 3"/>
          <p:cNvSpPr>
            <a:spLocks noGrp="1"/>
          </p:cNvSpPr>
          <p:nvPr>
            <p:ph type="title"/>
          </p:nvPr>
        </p:nvSpPr>
        <p:spPr>
          <a:xfrm>
            <a:off x="177165" y="234312"/>
            <a:ext cx="9540000" cy="405001"/>
          </a:xfrm>
        </p:spPr>
        <p:txBody>
          <a:bodyPr/>
          <a:lstStyle/>
          <a:p>
            <a:r>
              <a:rPr>
                <a:cs typeface="黑体" panose="02010609060101010101" pitchFamily="49" charset="-122"/>
                <a:sym typeface="+mn-ea"/>
              </a:rPr>
              <a:t>18.4.5 投资资产处置的核算</a:t>
            </a:r>
            <a:endParaRPr>
              <a:cs typeface="黑体" panose="02010609060101010101" pitchFamily="49" charset="-122"/>
              <a:sym typeface="+mn-ea"/>
            </a:endParaRPr>
          </a:p>
        </p:txBody>
      </p:sp>
      <p:sp>
        <p:nvSpPr>
          <p:cNvPr id="6" name="文本框 5"/>
          <p:cNvSpPr txBox="1"/>
          <p:nvPr/>
        </p:nvSpPr>
        <p:spPr>
          <a:xfrm>
            <a:off x="470535" y="926465"/>
            <a:ext cx="8953500" cy="449353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a:latin typeface="黑体" panose="02010609060101010101" pitchFamily="49" charset="-122"/>
                <a:ea typeface="黑体" panose="02010609060101010101" pitchFamily="49" charset="-122"/>
                <a:cs typeface="黑体" panose="02010609060101010101" pitchFamily="49" charset="-122"/>
              </a:rPr>
              <a:t>1.</a:t>
            </a:r>
            <a:r>
              <a:rPr lang="zh-CN" altLang="en-US" b="1">
                <a:latin typeface="黑体" panose="02010609060101010101" pitchFamily="49" charset="-122"/>
                <a:ea typeface="黑体" panose="02010609060101010101" pitchFamily="49" charset="-122"/>
                <a:cs typeface="黑体" panose="02010609060101010101" pitchFamily="49" charset="-122"/>
              </a:rPr>
              <a:t>短期投资处置</a:t>
            </a:r>
            <a:endParaRPr lang="en-US" altLang="zh-CN" b="1">
              <a:latin typeface="黑体" panose="02010609060101010101" pitchFamily="49" charset="-122"/>
              <a:ea typeface="黑体" panose="02010609060101010101" pitchFamily="49" charset="-122"/>
              <a:cs typeface="黑体" panose="02010609060101010101" pitchFamily="49" charset="-122"/>
            </a:endParaRPr>
          </a:p>
          <a:p>
            <a:r>
              <a:rPr lang="en-US" altLang="zh-CN" b="1">
                <a:latin typeface="黑体" panose="02010609060101010101" pitchFamily="49" charset="-122"/>
                <a:ea typeface="黑体" panose="02010609060101010101" pitchFamily="49" charset="-122"/>
                <a:cs typeface="黑体" panose="02010609060101010101" pitchFamily="49" charset="-122"/>
              </a:rPr>
              <a:t>	</a:t>
            </a:r>
            <a:r>
              <a:rPr lang="zh-CN" altLang="en-US" sz="1600" b="1">
                <a:latin typeface="黑体" panose="02010609060101010101" pitchFamily="49" charset="-122"/>
                <a:ea typeface="黑体" panose="02010609060101010101" pitchFamily="49" charset="-122"/>
                <a:cs typeface="黑体" panose="02010609060101010101" pitchFamily="49" charset="-122"/>
              </a:rPr>
              <a:t>事业单位出售短期投资或到期收回短期投资本息时,应按照实际收到的金额</a:t>
            </a:r>
            <a:endParaRPr lang="zh-CN" altLang="en-US" sz="1600" b="1">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借：银行存款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贷：短期投资</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（投资收益） </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b="1">
                <a:latin typeface="黑体" panose="02010609060101010101" pitchFamily="49" charset="-122"/>
                <a:ea typeface="黑体" panose="02010609060101010101" pitchFamily="49" charset="-122"/>
                <a:cs typeface="黑体" panose="02010609060101010101" pitchFamily="49" charset="-122"/>
              </a:rPr>
              <a:t>2.</a:t>
            </a:r>
            <a:r>
              <a:rPr lang="zh-CN" altLang="en-US" b="1">
                <a:latin typeface="黑体" panose="02010609060101010101" pitchFamily="49" charset="-122"/>
                <a:ea typeface="黑体" panose="02010609060101010101" pitchFamily="49" charset="-122"/>
                <a:cs typeface="黑体" panose="02010609060101010101" pitchFamily="49" charset="-122"/>
              </a:rPr>
              <a:t>长期债券投资处置</a:t>
            </a:r>
            <a:endParaRPr lang="en-US" altLang="zh-CN" b="1">
              <a:latin typeface="黑体" panose="02010609060101010101" pitchFamily="49" charset="-122"/>
              <a:ea typeface="黑体" panose="02010609060101010101" pitchFamily="49" charset="-122"/>
              <a:cs typeface="黑体" panose="02010609060101010101" pitchFamily="49" charset="-122"/>
            </a:endParaRPr>
          </a:p>
          <a:p>
            <a:r>
              <a:rPr lang="en-US" altLang="zh-CN" b="1">
                <a:latin typeface="黑体" panose="02010609060101010101" pitchFamily="49" charset="-122"/>
                <a:ea typeface="黑体" panose="02010609060101010101" pitchFamily="49" charset="-122"/>
                <a:cs typeface="黑体" panose="02010609060101010101" pitchFamily="49" charset="-122"/>
              </a:rPr>
              <a:t>	</a:t>
            </a:r>
            <a:r>
              <a:rPr lang="zh-CN" altLang="en-US" sz="1600" b="1">
                <a:latin typeface="黑体" panose="02010609060101010101" pitchFamily="49" charset="-122"/>
                <a:ea typeface="黑体" panose="02010609060101010101" pitchFamily="49" charset="-122"/>
                <a:cs typeface="黑体" panose="02010609060101010101" pitchFamily="49" charset="-122"/>
              </a:rPr>
              <a:t>长期债券投资到期收回时</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借：银行存款</a:t>
            </a:r>
            <a:endParaRPr lang="en-US" altLang="zh-CN"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贷：长期债券投资</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应收利息</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投资收益</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8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单位在持有期间出售长期债券投资时：</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银行存款科目</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长期债券投资</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应收利息</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zh-CN" altLang="en-US" sz="1600">
                <a:latin typeface="黑体" panose="02010609060101010101" pitchFamily="49" charset="-122"/>
                <a:ea typeface="黑体" panose="02010609060101010101" pitchFamily="49" charset="-122"/>
                <a:cs typeface="黑体" panose="02010609060101010101" pitchFamily="49" charset="-122"/>
              </a:rPr>
              <a:t>                   </a:t>
            </a:r>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投资收益</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
        <p:nvSpPr>
          <p:cNvPr id="10" name="文本框 9"/>
          <p:cNvSpPr txBox="1"/>
          <p:nvPr/>
        </p:nvSpPr>
        <p:spPr>
          <a:xfrm>
            <a:off x="4947165" y="2016395"/>
            <a:ext cx="1541780" cy="2755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（差额）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2" name="文本框 1"/>
          <p:cNvSpPr txBox="1"/>
          <p:nvPr/>
        </p:nvSpPr>
        <p:spPr>
          <a:xfrm>
            <a:off x="4348437" y="2794378"/>
            <a:ext cx="1929765" cy="2755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（实际收到的金额）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8" name="文本框 7"/>
          <p:cNvSpPr txBox="1"/>
          <p:nvPr/>
        </p:nvSpPr>
        <p:spPr>
          <a:xfrm>
            <a:off x="4804792" y="3052520"/>
            <a:ext cx="1929765" cy="2755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（账面余额）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9" name="文本框 8"/>
          <p:cNvSpPr txBox="1"/>
          <p:nvPr/>
        </p:nvSpPr>
        <p:spPr>
          <a:xfrm>
            <a:off x="4495921" y="3296771"/>
            <a:ext cx="1929765" cy="2755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（应收利息金额）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1" name="文本框 10"/>
          <p:cNvSpPr txBox="1"/>
          <p:nvPr/>
        </p:nvSpPr>
        <p:spPr>
          <a:xfrm>
            <a:off x="5146456" y="3526384"/>
            <a:ext cx="1929765" cy="2755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（差额）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2" name="文本框 11"/>
          <p:cNvSpPr txBox="1"/>
          <p:nvPr/>
        </p:nvSpPr>
        <p:spPr>
          <a:xfrm>
            <a:off x="4730497" y="4088645"/>
            <a:ext cx="1541780" cy="2755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（实际收到的金额）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3" name="文本框 12"/>
          <p:cNvSpPr txBox="1"/>
          <p:nvPr/>
        </p:nvSpPr>
        <p:spPr>
          <a:xfrm>
            <a:off x="4730497" y="4312800"/>
            <a:ext cx="1541780" cy="2755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（账面余额）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4" name="文本框 13"/>
          <p:cNvSpPr txBox="1"/>
          <p:nvPr/>
        </p:nvSpPr>
        <p:spPr>
          <a:xfrm>
            <a:off x="4730497" y="4566800"/>
            <a:ext cx="2004060" cy="2755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（已经计入但未收到）</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5" name="文本框 14"/>
          <p:cNvSpPr txBox="1"/>
          <p:nvPr/>
        </p:nvSpPr>
        <p:spPr>
          <a:xfrm>
            <a:off x="4730497" y="4842390"/>
            <a:ext cx="2004060" cy="2755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（差额）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34</a:t>
            </a:fld>
            <a:endParaRPr lang="zh-CN" altLang="en-US"/>
          </a:p>
        </p:txBody>
      </p:sp>
      <p:sp>
        <p:nvSpPr>
          <p:cNvPr id="4" name="标题 3"/>
          <p:cNvSpPr>
            <a:spLocks noGrp="1"/>
          </p:cNvSpPr>
          <p:nvPr>
            <p:ph type="title"/>
          </p:nvPr>
        </p:nvSpPr>
        <p:spPr>
          <a:xfrm>
            <a:off x="177165" y="234312"/>
            <a:ext cx="9540000" cy="405001"/>
          </a:xfrm>
        </p:spPr>
        <p:txBody>
          <a:bodyPr/>
          <a:lstStyle/>
          <a:p>
            <a:r>
              <a:rPr>
                <a:cs typeface="黑体" panose="02010609060101010101" pitchFamily="49" charset="-122"/>
                <a:sym typeface="+mn-ea"/>
              </a:rPr>
              <a:t>18.4.5 投资资产处置的核算</a:t>
            </a:r>
            <a:endParaRPr>
              <a:cs typeface="黑体" panose="02010609060101010101" pitchFamily="49" charset="-122"/>
              <a:sym typeface="+mn-ea"/>
            </a:endParaRPr>
          </a:p>
        </p:txBody>
      </p:sp>
      <p:sp>
        <p:nvSpPr>
          <p:cNvPr id="6" name="文本框 5"/>
          <p:cNvSpPr txBox="1"/>
          <p:nvPr/>
        </p:nvSpPr>
        <p:spPr>
          <a:xfrm>
            <a:off x="422274" y="901065"/>
            <a:ext cx="9119931" cy="280076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a:latin typeface="黑体" panose="02010609060101010101" pitchFamily="49" charset="-122"/>
                <a:ea typeface="黑体" panose="02010609060101010101" pitchFamily="49" charset="-122"/>
                <a:cs typeface="黑体" panose="02010609060101010101" pitchFamily="49" charset="-122"/>
              </a:rPr>
              <a:t>	</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b="1">
                <a:latin typeface="黑体" panose="02010609060101010101" pitchFamily="49" charset="-122"/>
                <a:ea typeface="黑体" panose="02010609060101010101" pitchFamily="49" charset="-122"/>
                <a:cs typeface="黑体" panose="02010609060101010101" pitchFamily="49" charset="-122"/>
              </a:rPr>
              <a:t>3.</a:t>
            </a:r>
            <a:r>
              <a:rPr lang="zh-CN" altLang="en-US" sz="1600" b="1">
                <a:latin typeface="黑体" panose="02010609060101010101" pitchFamily="49" charset="-122"/>
                <a:ea typeface="黑体" panose="02010609060101010101" pitchFamily="49" charset="-122"/>
                <a:cs typeface="黑体" panose="02010609060101010101" pitchFamily="49" charset="-122"/>
              </a:rPr>
              <a:t>长期股权投资处置</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zh-CN" altLang="en-US" sz="1600">
                <a:latin typeface="黑体" panose="02010609060101010101" pitchFamily="49" charset="-122"/>
                <a:ea typeface="黑体" panose="02010609060101010101" pitchFamily="49" charset="-122"/>
                <a:cs typeface="黑体" panose="02010609060101010101" pitchFamily="49" charset="-122"/>
              </a:rPr>
              <a:t>（1)处置以现金取得的长期股权投资,本金和收益均无须上缴财政。事业单位按照实际取得的价款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endParaRPr lang="en-US" altLang="zh-CN"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银行存款</a:t>
            </a:r>
            <a:r>
              <a:rPr lang="en-US" altLang="zh-CN" sz="1600">
                <a:latin typeface="黑体" panose="02010609060101010101" pitchFamily="49" charset="-122"/>
                <a:ea typeface="黑体" panose="02010609060101010101" pitchFamily="49" charset="-122"/>
                <a:cs typeface="黑体" panose="02010609060101010101" pitchFamily="49" charset="-122"/>
              </a:rPr>
              <a:t>	</a:t>
            </a:r>
            <a:endParaRPr lang="en-US" altLang="zh-CN"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长期股权投资</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应收股利</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银行存款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投资收益</a:t>
            </a:r>
            <a:r>
              <a:rPr lang="en-US" altLang="zh-CN" sz="1600">
                <a:latin typeface="黑体" panose="02010609060101010101" pitchFamily="49" charset="-122"/>
                <a:ea typeface="黑体" panose="02010609060101010101" pitchFamily="49" charset="-122"/>
                <a:cs typeface="黑体" panose="02010609060101010101" pitchFamily="49" charset="-122"/>
              </a:rPr>
              <a:t>)</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endParaRPr lang="zh-CN" altLang="en-US" sz="1600">
              <a:latin typeface="黑体" panose="02010609060101010101" pitchFamily="49" charset="-122"/>
              <a:ea typeface="黑体" panose="02010609060101010101" pitchFamily="49" charset="-122"/>
              <a:cs typeface="黑体" panose="02010609060101010101" pitchFamily="49" charset="-122"/>
            </a:endParaRPr>
          </a:p>
          <a:p>
            <a:endParaRPr lang="zh-CN" altLang="en-US" sz="1600">
              <a:latin typeface="黑体" panose="02010609060101010101" pitchFamily="49" charset="-122"/>
              <a:ea typeface="黑体" panose="02010609060101010101" pitchFamily="49" charset="-122"/>
              <a:cs typeface="黑体" panose="02010609060101010101" pitchFamily="49" charset="-122"/>
            </a:endParaRPr>
          </a:p>
        </p:txBody>
      </p:sp>
      <p:sp>
        <p:nvSpPr>
          <p:cNvPr id="9" name="文本框 8"/>
          <p:cNvSpPr txBox="1"/>
          <p:nvPr/>
        </p:nvSpPr>
        <p:spPr>
          <a:xfrm>
            <a:off x="5166258" y="1948266"/>
            <a:ext cx="1541780" cy="2755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（实际收到的金额）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1" name="文本框 10"/>
          <p:cNvSpPr txBox="1"/>
          <p:nvPr/>
        </p:nvSpPr>
        <p:spPr>
          <a:xfrm>
            <a:off x="5166258" y="2178771"/>
            <a:ext cx="1541780" cy="2755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（账面余额）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2" name="文本框 11"/>
          <p:cNvSpPr txBox="1"/>
          <p:nvPr/>
        </p:nvSpPr>
        <p:spPr>
          <a:xfrm>
            <a:off x="5166258" y="2409911"/>
            <a:ext cx="2250440" cy="2755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（尚未领取的现金股利或利润）</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3" name="文本框 12"/>
          <p:cNvSpPr txBox="1"/>
          <p:nvPr/>
        </p:nvSpPr>
        <p:spPr>
          <a:xfrm>
            <a:off x="5166258" y="2640416"/>
            <a:ext cx="2250440" cy="2755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（发生的相关税费等支出）</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4" name="文本框 13"/>
          <p:cNvSpPr txBox="1"/>
          <p:nvPr/>
        </p:nvSpPr>
        <p:spPr>
          <a:xfrm>
            <a:off x="5166258" y="2871556"/>
            <a:ext cx="2250440" cy="2755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（差额）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35</a:t>
            </a:fld>
            <a:endParaRPr lang="zh-CN" altLang="en-US"/>
          </a:p>
        </p:txBody>
      </p:sp>
      <p:sp>
        <p:nvSpPr>
          <p:cNvPr id="4" name="标题 3"/>
          <p:cNvSpPr>
            <a:spLocks noGrp="1"/>
          </p:cNvSpPr>
          <p:nvPr>
            <p:ph type="title"/>
          </p:nvPr>
        </p:nvSpPr>
        <p:spPr>
          <a:xfrm>
            <a:off x="177165" y="234312"/>
            <a:ext cx="9540000" cy="405001"/>
          </a:xfrm>
        </p:spPr>
        <p:txBody>
          <a:bodyPr/>
          <a:lstStyle/>
          <a:p>
            <a:r>
              <a:rPr>
                <a:cs typeface="黑体" panose="02010609060101010101" pitchFamily="49" charset="-122"/>
                <a:sym typeface="+mn-ea"/>
              </a:rPr>
              <a:t>18.4.5 投资资产处置的核算</a:t>
            </a:r>
            <a:endParaRPr>
              <a:cs typeface="黑体" panose="02010609060101010101" pitchFamily="49" charset="-122"/>
              <a:sym typeface="+mn-ea"/>
            </a:endParaRPr>
          </a:p>
        </p:txBody>
      </p:sp>
      <p:grpSp>
        <p:nvGrpSpPr>
          <p:cNvPr id="16" name="组合 15"/>
          <p:cNvGrpSpPr/>
          <p:nvPr/>
        </p:nvGrpSpPr>
        <p:grpSpPr>
          <a:xfrm>
            <a:off x="505460" y="847090"/>
            <a:ext cx="8883650" cy="4523105"/>
            <a:chOff x="1042" y="1240"/>
            <a:chExt cx="13990" cy="7123"/>
          </a:xfrm>
        </p:grpSpPr>
        <p:sp>
          <p:nvSpPr>
            <p:cNvPr id="6" name="文本框 5"/>
            <p:cNvSpPr txBox="1"/>
            <p:nvPr/>
          </p:nvSpPr>
          <p:spPr>
            <a:xfrm>
              <a:off x="1042" y="1240"/>
              <a:ext cx="13990" cy="712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latin typeface="黑体" panose="02010609060101010101" pitchFamily="49" charset="-122"/>
                  <a:ea typeface="黑体" panose="02010609060101010101" pitchFamily="49" charset="-122"/>
                  <a:cs typeface="黑体" panose="02010609060101010101" pitchFamily="49" charset="-122"/>
                </a:rPr>
                <a:t>（</a:t>
              </a:r>
              <a:r>
                <a:rPr lang="en-US" altLang="zh-CN" sz="1600" b="1">
                  <a:latin typeface="黑体" panose="02010609060101010101" pitchFamily="49" charset="-122"/>
                  <a:ea typeface="黑体" panose="02010609060101010101" pitchFamily="49" charset="-122"/>
                  <a:cs typeface="黑体" panose="02010609060101010101" pitchFamily="49" charset="-122"/>
                </a:rPr>
                <a:t>2</a:t>
              </a:r>
              <a:r>
                <a:rPr lang="zh-CN" altLang="en-US" sz="1600" b="1">
                  <a:latin typeface="黑体" panose="02010609060101010101" pitchFamily="49" charset="-122"/>
                  <a:ea typeface="黑体" panose="02010609060101010101" pitchFamily="49" charset="-122"/>
                  <a:cs typeface="黑体" panose="02010609060101010101" pitchFamily="49" charset="-122"/>
                </a:rPr>
                <a:t>）</a:t>
              </a:r>
              <a:r>
                <a:rPr sz="1600" b="1">
                  <a:latin typeface="黑体" panose="02010609060101010101" pitchFamily="49" charset="-122"/>
                  <a:ea typeface="黑体" panose="02010609060101010101" pitchFamily="49" charset="-122"/>
                  <a:cs typeface="黑体" panose="02010609060101010101" pitchFamily="49" charset="-122"/>
                </a:rPr>
                <a:t>处置以现金以外的其他资产取得的长期股权投资</a:t>
              </a:r>
              <a:endParaRPr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事业单位按规定需要将全部投资处置资金上缴财政时</a:t>
              </a:r>
              <a:endParaRPr lang="en-US" altLang="zh-CN"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借：资产处置费用</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贷：长期股权投资</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同时：</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借：银行存款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贷：银行存款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应收股利</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应缴财政款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endParaRPr lang="en-US" altLang="zh-CN"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rPr>
                <a:t>事业单位按规定将处置时取得的投资收益纳入本单位预算管理的：</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endParaRPr lang="en-US" altLang="zh-CN"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借：银行存款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贷：银行存款</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应收股利</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r>
                <a:rPr lang="en-US" altLang="zh-CN"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投资收益</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endParaRPr lang="zh-CN" altLang="en-US" sz="1600">
                <a:latin typeface="黑体" panose="02010609060101010101" pitchFamily="49" charset="-122"/>
                <a:ea typeface="黑体" panose="02010609060101010101" pitchFamily="49" charset="-122"/>
                <a:cs typeface="黑体" panose="02010609060101010101" pitchFamily="49" charset="-122"/>
              </a:endParaRPr>
            </a:p>
            <a:p>
              <a:endParaRPr lang="zh-CN" altLang="en-US" sz="1600">
                <a:latin typeface="黑体" panose="02010609060101010101" pitchFamily="49" charset="-122"/>
                <a:ea typeface="黑体" panose="02010609060101010101" pitchFamily="49" charset="-122"/>
                <a:cs typeface="黑体" panose="02010609060101010101" pitchFamily="49" charset="-122"/>
              </a:endParaRPr>
            </a:p>
          </p:txBody>
        </p:sp>
        <p:grpSp>
          <p:nvGrpSpPr>
            <p:cNvPr id="10" name="组合 9"/>
            <p:cNvGrpSpPr/>
            <p:nvPr/>
          </p:nvGrpSpPr>
          <p:grpSpPr>
            <a:xfrm>
              <a:off x="9849" y="3138"/>
              <a:ext cx="3684" cy="1761"/>
              <a:chOff x="9883" y="3674"/>
              <a:chExt cx="3684" cy="1761"/>
            </a:xfrm>
          </p:grpSpPr>
          <p:sp>
            <p:nvSpPr>
              <p:cNvPr id="9" name="文本框 8"/>
              <p:cNvSpPr txBox="1"/>
              <p:nvPr/>
            </p:nvSpPr>
            <p:spPr>
              <a:xfrm>
                <a:off x="9883" y="3674"/>
                <a:ext cx="2428" cy="43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（实际收到的金额）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2" name="文本框 1"/>
              <p:cNvSpPr txBox="1"/>
              <p:nvPr/>
            </p:nvSpPr>
            <p:spPr>
              <a:xfrm>
                <a:off x="9883" y="4567"/>
                <a:ext cx="3262" cy="43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（未领取的现金股利或利润）</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5" name="文本框 4"/>
              <p:cNvSpPr txBox="1"/>
              <p:nvPr/>
            </p:nvSpPr>
            <p:spPr>
              <a:xfrm>
                <a:off x="9883" y="4133"/>
                <a:ext cx="3684" cy="43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（按照发生的相关税费等支出）</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8" name="文本框 7"/>
              <p:cNvSpPr txBox="1"/>
              <p:nvPr/>
            </p:nvSpPr>
            <p:spPr>
              <a:xfrm>
                <a:off x="9883" y="5001"/>
                <a:ext cx="3262" cy="43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（差额）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grpSp>
        <p:grpSp>
          <p:nvGrpSpPr>
            <p:cNvPr id="15" name="组合 14"/>
            <p:cNvGrpSpPr/>
            <p:nvPr/>
          </p:nvGrpSpPr>
          <p:grpSpPr>
            <a:xfrm>
              <a:off x="9849" y="5727"/>
              <a:ext cx="3684" cy="1761"/>
              <a:chOff x="9942" y="5982"/>
              <a:chExt cx="3684" cy="1761"/>
            </a:xfrm>
          </p:grpSpPr>
          <p:sp>
            <p:nvSpPr>
              <p:cNvPr id="11" name="文本框 10"/>
              <p:cNvSpPr txBox="1"/>
              <p:nvPr/>
            </p:nvSpPr>
            <p:spPr>
              <a:xfrm>
                <a:off x="9942" y="5982"/>
                <a:ext cx="2428" cy="43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（实际收到的金额）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2" name="文本框 11"/>
              <p:cNvSpPr txBox="1"/>
              <p:nvPr/>
            </p:nvSpPr>
            <p:spPr>
              <a:xfrm>
                <a:off x="9942" y="6875"/>
                <a:ext cx="3262" cy="43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（未领取的现金股利或利润）</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3" name="文本框 12"/>
              <p:cNvSpPr txBox="1"/>
              <p:nvPr/>
            </p:nvSpPr>
            <p:spPr>
              <a:xfrm>
                <a:off x="9942" y="6441"/>
                <a:ext cx="3684" cy="43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（按照发生的相关税费等支出）</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4" name="文本框 13"/>
              <p:cNvSpPr txBox="1"/>
              <p:nvPr/>
            </p:nvSpPr>
            <p:spPr>
              <a:xfrm>
                <a:off x="9942" y="7309"/>
                <a:ext cx="3262" cy="43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a:buClrTx/>
                  <a:buSzTx/>
                  <a:buFont typeface="Arial" pitchFamily="34" charset="0"/>
                  <a:buNone/>
                </a:pPr>
                <a:r>
                  <a:rPr lang="zh-CN" altLang="en-US" sz="1200" b="1">
                    <a:latin typeface="黑体" panose="02010609060101010101" pitchFamily="49" charset="-122"/>
                    <a:ea typeface="黑体" panose="02010609060101010101" pitchFamily="49" charset="-122"/>
                    <a:cs typeface="黑体" panose="02010609060101010101" pitchFamily="49" charset="-122"/>
                    <a:sym typeface="+mn-ea"/>
                  </a:rPr>
                  <a:t>（差额）</a:t>
                </a:r>
                <a:endParaRPr lang="zh-CN" altLang="en-US" sz="1200" b="1">
                  <a:latin typeface="黑体" panose="02010609060101010101" pitchFamily="49" charset="-122"/>
                  <a:ea typeface="黑体" panose="02010609060101010101" pitchFamily="49" charset="-122"/>
                  <a:cs typeface="黑体" panose="02010609060101010101" pitchFamily="49" charset="-122"/>
                  <a:sym typeface="+mn-ea"/>
                </a:endParaRPr>
              </a:p>
            </p:txBody>
          </p:sp>
        </p:grpSp>
      </p:gr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36</a:t>
            </a:fld>
            <a:endParaRPr lang="zh-CN" altLang="en-US"/>
          </a:p>
        </p:txBody>
      </p:sp>
      <p:sp>
        <p:nvSpPr>
          <p:cNvPr id="4" name="标题 3"/>
          <p:cNvSpPr>
            <a:spLocks noGrp="1"/>
          </p:cNvSpPr>
          <p:nvPr>
            <p:ph type="title"/>
          </p:nvPr>
        </p:nvSpPr>
        <p:spPr>
          <a:xfrm>
            <a:off x="177165" y="234312"/>
            <a:ext cx="9540000" cy="405001"/>
          </a:xfrm>
        </p:spPr>
        <p:txBody>
          <a:bodyPr/>
          <a:lstStyle/>
          <a:p>
            <a:r>
              <a:rPr>
                <a:cs typeface="黑体" panose="02010609060101010101" pitchFamily="49" charset="-122"/>
                <a:sym typeface="+mn-ea"/>
              </a:rPr>
              <a:t>18.4.5 投资资产处置的核算</a:t>
            </a:r>
            <a:endParaRPr>
              <a:cs typeface="黑体" panose="02010609060101010101" pitchFamily="49" charset="-122"/>
              <a:sym typeface="+mn-ea"/>
            </a:endParaRPr>
          </a:p>
        </p:txBody>
      </p:sp>
      <p:sp>
        <p:nvSpPr>
          <p:cNvPr id="6" name="文本框 5"/>
          <p:cNvSpPr txBox="1"/>
          <p:nvPr/>
        </p:nvSpPr>
        <p:spPr>
          <a:xfrm>
            <a:off x="711200" y="988695"/>
            <a:ext cx="8883650" cy="25844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黑体" panose="02010609060101010101" pitchFamily="49" charset="-122"/>
                <a:ea typeface="黑体" panose="02010609060101010101" pitchFamily="49" charset="-122"/>
                <a:cs typeface="黑体" panose="02010609060101010101" pitchFamily="49" charset="-122"/>
              </a:rPr>
              <a:t>（</a:t>
            </a:r>
            <a:r>
              <a:rPr lang="en-US" altLang="zh-CN">
                <a:latin typeface="黑体" panose="02010609060101010101" pitchFamily="49" charset="-122"/>
                <a:ea typeface="黑体" panose="02010609060101010101" pitchFamily="49" charset="-122"/>
                <a:cs typeface="黑体" panose="02010609060101010101" pitchFamily="49" charset="-122"/>
              </a:rPr>
              <a:t>3</a:t>
            </a:r>
            <a:r>
              <a:rPr lang="zh-CN" altLang="en-US">
                <a:latin typeface="黑体" panose="02010609060101010101" pitchFamily="49" charset="-122"/>
                <a:ea typeface="黑体" panose="02010609060101010101" pitchFamily="49" charset="-122"/>
                <a:cs typeface="黑体" panose="02010609060101010101" pitchFamily="49" charset="-122"/>
              </a:rPr>
              <a:t>）采用权益法核算的长期股权投资的处置,除进行上述账务处理外,还应结转原直接计入净资产的相关金额,</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rPr>
              <a:t>		</a:t>
            </a:r>
            <a:r>
              <a:rPr lang="zh-CN" altLang="en-US">
                <a:latin typeface="黑体" panose="02010609060101010101" pitchFamily="49" charset="-122"/>
                <a:ea typeface="黑体" panose="02010609060101010101" pitchFamily="49" charset="-122"/>
                <a:cs typeface="黑体" panose="02010609060101010101" pitchFamily="49" charset="-122"/>
              </a:rPr>
              <a:t>借：权益法调整</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rPr>
              <a:t>			</a:t>
            </a:r>
            <a:r>
              <a:rPr lang="zh-CN" altLang="en-US">
                <a:latin typeface="黑体" panose="02010609060101010101" pitchFamily="49" charset="-122"/>
                <a:ea typeface="黑体" panose="02010609060101010101" pitchFamily="49" charset="-122"/>
                <a:cs typeface="黑体" panose="02010609060101010101" pitchFamily="49" charset="-122"/>
              </a:rPr>
              <a:t>贷：投资收益</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rPr>
              <a:t>	</a:t>
            </a:r>
            <a:r>
              <a:rPr lang="zh-CN" altLang="en-US">
                <a:latin typeface="黑体" panose="02010609060101010101" pitchFamily="49" charset="-122"/>
                <a:ea typeface="黑体" panose="02010609060101010101" pitchFamily="49" charset="-122"/>
                <a:cs typeface="黑体" panose="02010609060101010101" pitchFamily="49" charset="-122"/>
              </a:rPr>
              <a:t>或：</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sym typeface="+mn-ea"/>
              </a:rPr>
              <a:t>		</a:t>
            </a:r>
            <a:r>
              <a:rPr lang="zh-CN" altLang="en-US">
                <a:latin typeface="黑体" panose="02010609060101010101" pitchFamily="49" charset="-122"/>
                <a:ea typeface="黑体" panose="02010609060101010101" pitchFamily="49" charset="-122"/>
                <a:cs typeface="黑体" panose="02010609060101010101" pitchFamily="49" charset="-122"/>
                <a:sym typeface="+mn-ea"/>
              </a:rPr>
              <a:t>借：投资收益</a:t>
            </a:r>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sym typeface="+mn-ea"/>
              </a:rPr>
              <a:t>			</a:t>
            </a:r>
            <a:r>
              <a:rPr lang="zh-CN" altLang="en-US">
                <a:latin typeface="黑体" panose="02010609060101010101" pitchFamily="49" charset="-122"/>
                <a:ea typeface="黑体" panose="02010609060101010101" pitchFamily="49" charset="-122"/>
                <a:cs typeface="黑体" panose="02010609060101010101" pitchFamily="49" charset="-122"/>
                <a:sym typeface="+mn-ea"/>
              </a:rPr>
              <a:t>贷：权益法调整</a:t>
            </a:r>
            <a:endParaRPr lang="zh-CN" altLang="en-US">
              <a:latin typeface="黑体" panose="02010609060101010101" pitchFamily="49" charset="-122"/>
              <a:ea typeface="黑体" panose="02010609060101010101" pitchFamily="49" charset="-122"/>
              <a:cs typeface="黑体" panose="02010609060101010101" pitchFamily="49" charset="-122"/>
            </a:endParaRPr>
          </a:p>
          <a:p>
            <a:endParaRPr lang="zh-CN" altLang="en-US">
              <a:latin typeface="黑体" panose="02010609060101010101" pitchFamily="49" charset="-122"/>
              <a:ea typeface="黑体" panose="02010609060101010101" pitchFamily="49" charset="-122"/>
              <a:cs typeface="黑体" panose="02010609060101010101" pitchFamily="49" charset="-122"/>
            </a:endParaRPr>
          </a:p>
          <a:p>
            <a:r>
              <a:rPr lang="en-US" altLang="zh-CN">
                <a:latin typeface="黑体" panose="02010609060101010101" pitchFamily="49" charset="-122"/>
                <a:ea typeface="黑体" panose="02010609060101010101" pitchFamily="49" charset="-122"/>
                <a:cs typeface="黑体" panose="02010609060101010101" pitchFamily="49" charset="-122"/>
              </a:rPr>
              <a:t>	</a:t>
            </a:r>
            <a:endParaRPr lang="en-US" altLang="zh-CN">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37</a:t>
            </a:fld>
            <a:endParaRPr lang="zh-CN" altLang="en-US"/>
          </a:p>
        </p:txBody>
      </p:sp>
      <p:sp>
        <p:nvSpPr>
          <p:cNvPr id="4" name="标题 3"/>
          <p:cNvSpPr>
            <a:spLocks noGrp="1"/>
          </p:cNvSpPr>
          <p:nvPr>
            <p:ph type="title"/>
          </p:nvPr>
        </p:nvSpPr>
        <p:spPr>
          <a:xfrm>
            <a:off x="177165" y="234312"/>
            <a:ext cx="9540000" cy="405001"/>
          </a:xfrm>
        </p:spPr>
        <p:txBody>
          <a:bodyPr/>
          <a:lstStyle/>
          <a:p>
            <a:r>
              <a:rPr>
                <a:cs typeface="黑体" panose="02010609060101010101" pitchFamily="49" charset="-122"/>
                <a:sym typeface="+mn-ea"/>
              </a:rPr>
              <a:t>18.4.5 投资资产处置的核算</a:t>
            </a:r>
            <a:endParaRPr>
              <a:cs typeface="黑体" panose="02010609060101010101" pitchFamily="49" charset="-122"/>
              <a:sym typeface="+mn-ea"/>
            </a:endParaRPr>
          </a:p>
        </p:txBody>
      </p:sp>
      <p:sp>
        <p:nvSpPr>
          <p:cNvPr id="6" name="文本框 5"/>
          <p:cNvSpPr txBox="1"/>
          <p:nvPr/>
        </p:nvSpPr>
        <p:spPr>
          <a:xfrm>
            <a:off x="505460" y="1003935"/>
            <a:ext cx="8883650" cy="31381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a:latin typeface="黑体" panose="02010609060101010101" pitchFamily="49" charset="-122"/>
                <a:ea typeface="黑体" panose="02010609060101010101" pitchFamily="49" charset="-122"/>
                <a:cs typeface="黑体" panose="02010609060101010101" pitchFamily="49" charset="-122"/>
              </a:rPr>
              <a:t>以现金方式取得的短期投资、长期债券投资、长期股权投资,在取得时预算会计计入投资支出。</a:t>
            </a:r>
            <a:endParaRPr lang="zh-CN" altLang="en-US">
              <a:latin typeface="黑体" panose="02010609060101010101" pitchFamily="49" charset="-122"/>
              <a:ea typeface="黑体" panose="02010609060101010101" pitchFamily="49" charset="-122"/>
              <a:cs typeface="黑体" panose="02010609060101010101" pitchFamily="49" charset="-122"/>
            </a:endParaRPr>
          </a:p>
          <a:p>
            <a:endParaRPr lang="zh-CN" altLang="en-US">
              <a:latin typeface="黑体" panose="02010609060101010101" pitchFamily="49" charset="-122"/>
              <a:ea typeface="黑体" panose="02010609060101010101" pitchFamily="49" charset="-122"/>
              <a:cs typeface="黑体" panose="02010609060101010101" pitchFamily="49" charset="-122"/>
            </a:endParaRPr>
          </a:p>
          <a:p>
            <a:endParaRPr lang="zh-CN" altLang="en-US">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lang="zh-CN" altLang="en-US">
                <a:latin typeface="黑体" panose="02010609060101010101" pitchFamily="49" charset="-122"/>
                <a:ea typeface="黑体" panose="02010609060101010101" pitchFamily="49" charset="-122"/>
                <a:cs typeface="黑体" panose="02010609060101010101" pitchFamily="49" charset="-122"/>
              </a:rPr>
              <a:t>处置投资时,如果是</a:t>
            </a:r>
            <a:r>
              <a:rPr lang="zh-CN" altLang="en-US" b="1">
                <a:solidFill>
                  <a:srgbClr val="FF0000"/>
                </a:solidFill>
                <a:latin typeface="黑体" panose="02010609060101010101" pitchFamily="49" charset="-122"/>
                <a:ea typeface="黑体" panose="02010609060101010101" pitchFamily="49" charset="-122"/>
                <a:cs typeface="黑体" panose="02010609060101010101" pitchFamily="49" charset="-122"/>
              </a:rPr>
              <a:t>当年</a:t>
            </a:r>
            <a:r>
              <a:rPr lang="zh-CN" altLang="en-US">
                <a:latin typeface="黑体" panose="02010609060101010101" pitchFamily="49" charset="-122"/>
                <a:ea typeface="黑体" panose="02010609060101010101" pitchFamily="49" charset="-122"/>
                <a:cs typeface="黑体" panose="02010609060101010101" pitchFamily="49" charset="-122"/>
              </a:rPr>
              <a:t>发生的投资支出,应视为投资支出的收回, 直接冲减“投资支出”科目;</a:t>
            </a:r>
            <a:endParaRPr lang="zh-CN" altLang="en-US">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endParaRPr lang="zh-CN" altLang="en-US">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endParaRPr lang="zh-CN" altLang="en-US">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lang="zh-CN" altLang="en-US">
                <a:latin typeface="黑体" panose="02010609060101010101" pitchFamily="49" charset="-122"/>
                <a:ea typeface="黑体" panose="02010609060101010101" pitchFamily="49" charset="-122"/>
                <a:cs typeface="黑体" panose="02010609060101010101" pitchFamily="49" charset="-122"/>
              </a:rPr>
              <a:t>如果是</a:t>
            </a:r>
            <a:r>
              <a:rPr lang="zh-CN" altLang="en-US" b="1">
                <a:solidFill>
                  <a:srgbClr val="FF0000"/>
                </a:solidFill>
                <a:latin typeface="黑体" panose="02010609060101010101" pitchFamily="49" charset="-122"/>
                <a:ea typeface="黑体" panose="02010609060101010101" pitchFamily="49" charset="-122"/>
                <a:cs typeface="黑体" panose="02010609060101010101" pitchFamily="49" charset="-122"/>
              </a:rPr>
              <a:t>往年</a:t>
            </a:r>
            <a:r>
              <a:rPr lang="zh-CN" altLang="en-US">
                <a:latin typeface="黑体" panose="02010609060101010101" pitchFamily="49" charset="-122"/>
                <a:ea typeface="黑体" panose="02010609060101010101" pitchFamily="49" charset="-122"/>
                <a:cs typeface="黑体" panose="02010609060101010101" pitchFamily="49" charset="-122"/>
              </a:rPr>
              <a:t>发生的投资支出,考虑到当时的投资支出已经转入“其他结余”科目并减少了当时的专用基金计提数量,因此在收回投资时,应在最初投资支出的金额范围内冲减 “其他结余”科目 (以前年度投资),通过分配弥补往年少计提的专用基金。</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
        <p:nvSpPr>
          <p:cNvPr id="7" name="文本框 6"/>
          <p:cNvSpPr txBox="1"/>
          <p:nvPr/>
        </p:nvSpPr>
        <p:spPr>
          <a:xfrm>
            <a:off x="1665605" y="5148580"/>
            <a:ext cx="487807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solidFill>
              </a:rPr>
              <a:t>例题：详见教材 例</a:t>
            </a:r>
            <a:r>
              <a:rPr lang="en-US" altLang="zh-CN">
                <a:solidFill>
                  <a:schemeClr val="bg1"/>
                </a:solidFill>
              </a:rPr>
              <a:t>18-</a:t>
            </a:r>
            <a:r>
              <a:rPr lang="en-US">
                <a:solidFill>
                  <a:schemeClr val="bg1"/>
                </a:solidFill>
              </a:rPr>
              <a:t>12</a:t>
            </a:r>
            <a:r>
              <a:rPr lang="zh-CN" altLang="en-US">
                <a:solidFill>
                  <a:schemeClr val="bg1"/>
                </a:solidFill>
              </a:rPr>
              <a:t>  </a:t>
            </a:r>
            <a:r>
              <a:rPr lang="en-US" altLang="zh-CN">
                <a:solidFill>
                  <a:schemeClr val="bg1"/>
                </a:solidFill>
              </a:rPr>
              <a:t>P302</a:t>
            </a:r>
            <a:endParaRPr lang="zh-CN" altLang="en-US">
              <a:solidFill>
                <a:schemeClr val="bg1"/>
              </a:solidFill>
            </a:endParaRP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第</a:t>
            </a:r>
            <a:r>
              <a:rPr lang="en-US" altLang="zh-CN"/>
              <a:t>19</a:t>
            </a:r>
            <a:r>
              <a:rPr lang="zh-CN" altLang="en-US"/>
              <a:t>章 政府单位资产的核算 (下)</a:t>
            </a:r>
            <a:endParaRPr lang="zh-CN" altLang="en-US"/>
          </a:p>
        </p:txBody>
      </p:sp>
      <p:sp>
        <p:nvSpPr>
          <p:cNvPr id="3" name="内容占位符 2"/>
          <p:cNvSpPr>
            <a:spLocks noGrp="1"/>
          </p:cNvSpPr>
          <p:nvPr>
            <p:ph idx="1"/>
          </p:nvPr>
        </p:nvSpPr>
        <p:spPr>
          <a:xfrm>
            <a:off x="1104265" y="1711325"/>
            <a:ext cx="7873365" cy="3176905"/>
          </a:xfrm>
        </p:spPr>
        <p:txBody>
          <a:bodyPr>
            <a:noAutofit/>
          </a:bodyPr>
          <a:lstStyle/>
          <a:p>
            <a:pPr marL="0" indent="0">
              <a:buNone/>
            </a:pPr>
            <a:r>
              <a:rPr>
                <a:latin typeface="黑体" panose="02010609060101010101" pitchFamily="49" charset="-122"/>
                <a:ea typeface="黑体" panose="02010609060101010101" pitchFamily="49" charset="-122"/>
                <a:cs typeface="黑体" panose="02010609060101010101" pitchFamily="49" charset="-122"/>
              </a:rPr>
              <a:t>1.掌握政府单位存货相关业务的核算 </a:t>
            </a:r>
            <a:endParaRPr>
              <a:latin typeface="黑体" panose="02010609060101010101" pitchFamily="49" charset="-122"/>
              <a:ea typeface="黑体" panose="02010609060101010101" pitchFamily="49" charset="-122"/>
              <a:cs typeface="黑体" panose="02010609060101010101" pitchFamily="49" charset="-122"/>
            </a:endParaRPr>
          </a:p>
          <a:p>
            <a:pPr marL="0" indent="0">
              <a:buNone/>
            </a:pPr>
            <a:r>
              <a:rPr>
                <a:latin typeface="黑体" panose="02010609060101010101" pitchFamily="49" charset="-122"/>
                <a:ea typeface="黑体" panose="02010609060101010101" pitchFamily="49" charset="-122"/>
                <a:cs typeface="黑体" panose="02010609060101010101" pitchFamily="49" charset="-122"/>
              </a:rPr>
              <a:t>2.掌握政府单位固定资产相关业务的核算 </a:t>
            </a:r>
            <a:endParaRPr>
              <a:latin typeface="黑体" panose="02010609060101010101" pitchFamily="49" charset="-122"/>
              <a:ea typeface="黑体" panose="02010609060101010101" pitchFamily="49" charset="-122"/>
              <a:cs typeface="黑体" panose="02010609060101010101" pitchFamily="49" charset="-122"/>
            </a:endParaRPr>
          </a:p>
          <a:p>
            <a:pPr marL="0" indent="0">
              <a:buNone/>
            </a:pPr>
            <a:r>
              <a:rPr>
                <a:latin typeface="黑体" panose="02010609060101010101" pitchFamily="49" charset="-122"/>
                <a:ea typeface="黑体" panose="02010609060101010101" pitchFamily="49" charset="-122"/>
                <a:cs typeface="黑体" panose="02010609060101010101" pitchFamily="49" charset="-122"/>
              </a:rPr>
              <a:t>3.了解政府单位在建工程相关业务的核算 </a:t>
            </a:r>
            <a:endParaRPr>
              <a:latin typeface="黑体" panose="02010609060101010101" pitchFamily="49" charset="-122"/>
              <a:ea typeface="黑体" panose="02010609060101010101" pitchFamily="49" charset="-122"/>
              <a:cs typeface="黑体" panose="02010609060101010101" pitchFamily="49" charset="-122"/>
            </a:endParaRPr>
          </a:p>
          <a:p>
            <a:pPr marL="0" indent="0">
              <a:buNone/>
            </a:pPr>
            <a:r>
              <a:rPr>
                <a:latin typeface="黑体" panose="02010609060101010101" pitchFamily="49" charset="-122"/>
                <a:ea typeface="黑体" panose="02010609060101010101" pitchFamily="49" charset="-122"/>
                <a:cs typeface="黑体" panose="02010609060101010101" pitchFamily="49" charset="-122"/>
              </a:rPr>
              <a:t>4.了解政府单位无形资产的核算 </a:t>
            </a:r>
            <a:endParaRPr>
              <a:latin typeface="黑体" panose="02010609060101010101" pitchFamily="49" charset="-122"/>
              <a:ea typeface="黑体" panose="02010609060101010101" pitchFamily="49" charset="-122"/>
              <a:cs typeface="黑体" panose="02010609060101010101" pitchFamily="49" charset="-122"/>
            </a:endParaRPr>
          </a:p>
          <a:p>
            <a:pPr marL="0" indent="0">
              <a:buNone/>
            </a:pPr>
            <a:r>
              <a:rPr>
                <a:latin typeface="黑体" panose="02010609060101010101" pitchFamily="49" charset="-122"/>
                <a:ea typeface="黑体" panose="02010609060101010101" pitchFamily="49" charset="-122"/>
                <a:cs typeface="黑体" panose="02010609060101010101" pitchFamily="49" charset="-122"/>
              </a:rPr>
              <a:t>5.了解政府单位管理公用资产的概念和核算 </a:t>
            </a:r>
            <a:endParaRPr>
              <a:latin typeface="黑体" panose="02010609060101010101" pitchFamily="49" charset="-122"/>
              <a:ea typeface="黑体" panose="02010609060101010101" pitchFamily="49" charset="-122"/>
              <a:cs typeface="黑体" panose="02010609060101010101" pitchFamily="49" charset="-122"/>
            </a:endParaRPr>
          </a:p>
          <a:p>
            <a:pPr marL="0" indent="0">
              <a:buNone/>
            </a:pPr>
            <a:r>
              <a:rPr>
                <a:latin typeface="黑体" panose="02010609060101010101" pitchFamily="49" charset="-122"/>
                <a:ea typeface="黑体" panose="02010609060101010101" pitchFamily="49" charset="-122"/>
                <a:cs typeface="黑体" panose="02010609060101010101" pitchFamily="49" charset="-122"/>
              </a:rPr>
              <a:t>6.了解政府单位其他资产的核算</a:t>
            </a:r>
            <a:endParaRPr>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p:cNvSpPr>
            <a:spLocks noGrp="1"/>
          </p:cNvSpPr>
          <p:nvPr>
            <p:ph idx="1"/>
          </p:nvPr>
        </p:nvSpPr>
        <p:spPr>
          <a:xfrm>
            <a:off x="994410" y="1201420"/>
            <a:ext cx="8863330" cy="4048760"/>
          </a:xfrm>
        </p:spPr>
        <p:txBody>
          <a:bodyPr>
            <a:normAutofit/>
          </a:bodyPr>
          <a:lstStyle/>
          <a:p>
            <a:pPr marL="0" indent="0">
              <a:buNone/>
            </a:pPr>
            <a:r>
              <a:rPr/>
              <a:t>1</a:t>
            </a:r>
            <a:r>
              <a:rPr lang="en-US"/>
              <a:t>9</a:t>
            </a:r>
            <a:r>
              <a:rPr/>
              <a:t>.1 存货的核算</a:t>
            </a:r>
            <a:endParaRPr/>
          </a:p>
          <a:p>
            <a:pPr marL="0" indent="0">
              <a:buNone/>
            </a:pPr>
            <a:r>
              <a:rPr/>
              <a:t>1</a:t>
            </a:r>
            <a:r>
              <a:rPr lang="en-US"/>
              <a:t>9</a:t>
            </a:r>
            <a:r>
              <a:rPr/>
              <a:t>.2 固定资产及其建造业务的核算</a:t>
            </a:r>
            <a:endParaRPr/>
          </a:p>
          <a:p>
            <a:pPr marL="0" indent="0">
              <a:buNone/>
            </a:pPr>
            <a:r>
              <a:rPr/>
              <a:t>1</a:t>
            </a:r>
            <a:r>
              <a:rPr lang="en-US"/>
              <a:t>9</a:t>
            </a:r>
            <a:r>
              <a:rPr/>
              <a:t>.3 无形资产及研发业务的核算</a:t>
            </a:r>
            <a:endParaRPr/>
          </a:p>
          <a:p>
            <a:pPr marL="0" indent="0">
              <a:buNone/>
            </a:pPr>
            <a:r>
              <a:rPr/>
              <a:t>1</a:t>
            </a:r>
            <a:r>
              <a:rPr lang="en-US"/>
              <a:t>9</a:t>
            </a:r>
            <a:r>
              <a:rPr/>
              <a:t>.4 政府单位管理公用资产的核算</a:t>
            </a:r>
            <a:endParaRPr/>
          </a:p>
          <a:p>
            <a:pPr marL="0" indent="0">
              <a:buNone/>
            </a:pPr>
            <a:r>
              <a:rPr/>
              <a:t>1</a:t>
            </a:r>
            <a:r>
              <a:rPr lang="en-US"/>
              <a:t>9</a:t>
            </a:r>
            <a:r>
              <a:rPr/>
              <a:t>.5 其他资产的核算</a:t>
            </a:r>
            <a:endParaRPr/>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810625" cy="440055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https://d.book118.com/068024100133006045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封面">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第二页">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目录页">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1_正文">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514</Paragraphs>
  <Slides>41</Slides>
  <Notes>36</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41</vt:i4>
      </vt:variant>
    </vt:vector>
  </HeadingPairs>
  <TitlesOfParts>
    <vt:vector baseType="lpstr" size="55">
      <vt:lpstr>Arial</vt:lpstr>
      <vt:lpstr>Calibri</vt:lpstr>
      <vt:lpstr>等线 Light</vt:lpstr>
      <vt:lpstr>等线</vt:lpstr>
      <vt:lpstr>Source Sans Pro</vt:lpstr>
      <vt:lpstr>新宋体</vt:lpstr>
      <vt:lpstr>Tahoma</vt:lpstr>
      <vt:lpstr>Source Sans Pro Black</vt:lpstr>
      <vt:lpstr>宋体</vt:lpstr>
      <vt:lpstr>Source Sans Pro Semibold</vt:lpstr>
      <vt:lpstr>黑体</vt:lpstr>
      <vt:lpstr>仿宋</vt:lpstr>
      <vt:lpstr>幼圆</vt:lpstr>
      <vt:lpstr>Office Theme</vt:lpstr>
      <vt:lpstr>PowerPoint Presentation</vt:lpstr>
      <vt:lpstr>第18章 政府单位资产的核算 (上)</vt:lpstr>
      <vt:lpstr>PowerPoint Presentation</vt:lpstr>
      <vt:lpstr>􀥮􀥮􀥮􀥮􀥮􀥮􀥮􀥮􀥮􀥮􀥮􀥮􀥮􀥮􀥮17.1 政府单位资产概述</vt:lpstr>
      <vt:lpstr>18.1.1 政府单位资产的内容</vt:lpstr>
      <vt:lpstr>18.1.2 资产的确认和初始计量</vt:lpstr>
      <vt:lpstr>18.2 货币资产的核算</vt:lpstr>
      <vt:lpstr>18.2.1 库存现金、银行存款和其他货币资金的核算</vt:lpstr>
      <vt:lpstr>17.2.2 零余额账户用款额度的核算</vt:lpstr>
      <vt:lpstr>18.2.2 零余额账户用款额度的核算</vt:lpstr>
      <vt:lpstr>18.2.2 零余额账户用款额度的核算</vt:lpstr>
      <vt:lpstr>18.2.3 财政应返还额度的核算</vt:lpstr>
      <vt:lpstr>18.2.3 财政应返还额度的核算</vt:lpstr>
      <vt:lpstr>18.2.3 财政应返还额度的核算</vt:lpstr>
      <vt:lpstr>18.3 应收和预付款项的核算</vt:lpstr>
      <vt:lpstr>18.3.1 应收账款的核算</vt:lpstr>
      <vt:lpstr>18.3.1 应收账款的核算</vt:lpstr>
      <vt:lpstr>18.3.2 应收票据和预付账款的核算</vt:lpstr>
      <vt:lpstr>18.3.2 应收票据和预付账款的核算</vt:lpstr>
      <vt:lpstr>18.3.3 其他应收款的核算</vt:lpstr>
      <vt:lpstr>18.3.4 坏账准备的核算</vt:lpstr>
      <vt:lpstr>18.4 投资的核算</vt:lpstr>
      <vt:lpstr>18.4.1 投资的分类</vt:lpstr>
      <vt:lpstr>18.4.2 投资业务的科目设置</vt:lpstr>
      <vt:lpstr>18.4.3 投资资产取得的核算</vt:lpstr>
      <vt:lpstr>18.4.4 投资持有期间的核算</vt:lpstr>
      <vt:lpstr>18.4.4 投资持有期间的核算</vt:lpstr>
      <vt:lpstr>18.4.4 投资持有期间的核算</vt:lpstr>
      <vt:lpstr>18.4.4 投资持有期间的核算</vt:lpstr>
      <vt:lpstr>18.4.4 投资持有期间的核算</vt:lpstr>
      <vt:lpstr>18.4.4 投资持有期间的核算</vt:lpstr>
      <vt:lpstr>18.4.5 投资资产处置的核算</vt:lpstr>
      <vt:lpstr>18.4.5 投资资产处置的核算</vt:lpstr>
      <vt:lpstr>18.4.5 投资资产处置的核算</vt:lpstr>
      <vt:lpstr>18.4.5 投资资产处置的核算</vt:lpstr>
      <vt:lpstr>18.4.5 投资资产处置的核算</vt:lpstr>
      <vt:lpstr>18.4.5 投资资产处置的核算</vt:lpstr>
      <vt:lpstr>PowerPoint Presentation</vt:lpstr>
      <vt:lpstr>第19章 政府单位资产的核算 (下)</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2024-09-26T13:52:52.909</cp:lastPrinted>
  <dcterms:created xsi:type="dcterms:W3CDTF">2024-09-26T05:52:52Z</dcterms:created>
  <dcterms:modified xsi:type="dcterms:W3CDTF">2024-09-26T05:52:55Z</dcterms:modified>
</cp:coreProperties>
</file>