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F9F34E-C61D-4A76-8F74-E172BF02CB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8057F6-2AF6-47BF-BE40-5B4C9404D0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06FF02-792D-44DE-B9E5-918FD58A9D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5A71ED-8D59-4446-AD9D-9EF8BCD973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775DAA1-5CC7-4AEB-8F85-31F5EA20EB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26920BF-443E-423E-819A-58A121E320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D1C554A-AFF0-4F34-A4A6-81CAECFB50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099D8A-5257-4D16-80F8-47EC4C60C6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65A913-6CE6-41A5-AAF5-3A22FA0F94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5AE4F2-97DB-42F6-9030-A904657D56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BF7CB7-A259-4EF1-8D43-46838C5404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8025113131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9738" y="1106319"/>
            <a:ext cx="9999878" cy="210433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儿科护理学培训课件新生儿及新生儿疾病患儿的护理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79738" y="4568330"/>
            <a:ext cx="227015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3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79738" y="5093925"/>
            <a:ext cx="227015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3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096000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新生儿基本特征与生理变化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新生儿日常护理技能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常见新生儿疾病概述及预防措施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特殊情况下新生儿护理要点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家长参与和合作在新生儿护理中重要性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总结回顾与展望未来发展趋势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新生儿基本特征与生理变化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自娩出脐带结扎开始至生后28天内的婴儿。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根据胎龄、出生体重、出生体重与胎龄关系、出生后周龄等可分为足月儿、早产儿、过期产儿、低出生体重儿、正常出生体重儿、巨大儿等。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新生儿定义及分类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3796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5086385" y="2191116"/>
            <a:ext cx="2019230" cy="465913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5086385" y="1272218"/>
            <a:ext cx="2019230" cy="20192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9574070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9574070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9697155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7308884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AutoShape 9"/>
          <p:cNvSpPr/>
          <p:nvPr/>
        </p:nvSpPr>
        <p:spPr>
          <a:xfrm>
            <a:off x="7308884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7431969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2871147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2871147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299423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633796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AutoShape 15"/>
          <p:cNvSpPr/>
          <p:nvPr/>
        </p:nvSpPr>
        <p:spPr>
          <a:xfrm>
            <a:off x="75688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6" name="TextBox 16"/>
          <p:cNvSpPr txBox="1"/>
          <p:nvPr/>
        </p:nvSpPr>
        <p:spPr>
          <a:xfrm>
            <a:off x="70111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外观特点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379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皮肤红润，皮下脂肪丰满，胎毛少，哭声响亮，四肢活动自如。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910489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呼吸、心率、血压等生命体征稳定，体温调节能力逐渐完善。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5125727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吞咽功能完善，胃呈水平位，贲门括约肌松弛，幽门括约肌较发达，易发生溢乳和呕吐。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4822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肾功能发育不成熟，易出现水肿和脱水症状。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613411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神经细胞数目与成人接近，但树突与轴突少而短，神经髓鞘形成不完善，神经纤维功能不成熟，兴奋过程强而抑制过程弱，易激惹、睡眠不安稳。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5209470" y="1395303"/>
            <a:ext cx="1773060" cy="177306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3" name="TextBox 23"/>
          <p:cNvSpPr txBox="1"/>
          <p:nvPr/>
        </p:nvSpPr>
        <p:spPr>
          <a:xfrm>
            <a:off x="293846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生命体征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376206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泌尿系统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641392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神经系统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5153708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消化系统</a:t>
            </a:r>
          </a:p>
        </p:txBody>
      </p:sp>
      <p:sp>
        <p:nvSpPr>
          <p:cNvPr id="27" name="Freeform 27"/>
          <p:cNvSpPr/>
          <p:nvPr/>
        </p:nvSpPr>
        <p:spPr>
          <a:xfrm>
            <a:off x="1298185" y="2005652"/>
            <a:ext cx="690452" cy="552362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8" name="Freeform 28"/>
          <p:cNvSpPr/>
          <p:nvPr/>
        </p:nvSpPr>
        <p:spPr>
          <a:xfrm>
            <a:off x="3521727" y="1922798"/>
            <a:ext cx="718070" cy="718070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9" name="Freeform 29"/>
          <p:cNvSpPr/>
          <p:nvPr/>
        </p:nvSpPr>
        <p:spPr>
          <a:xfrm>
            <a:off x="5688634" y="1783749"/>
            <a:ext cx="814733" cy="814733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0" name="Freeform 30"/>
          <p:cNvSpPr/>
          <p:nvPr/>
        </p:nvSpPr>
        <p:spPr>
          <a:xfrm>
            <a:off x="7967443" y="1832081"/>
            <a:ext cx="702113" cy="71807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1" name="Freeform 31"/>
          <p:cNvSpPr/>
          <p:nvPr/>
        </p:nvSpPr>
        <p:spPr>
          <a:xfrm>
            <a:off x="10232034" y="1839465"/>
            <a:ext cx="703303" cy="703303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32" name="Group 3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3" name="AutoShape 3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AutoShape 4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" name="AutoShape 4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" name="AutoShape 4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8" name="AutoShape 4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9" name="AutoShape 4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0" name="AutoShape 5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1" name="AutoShape 5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2" name="AutoShape 5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3" name="TextBox 5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正常新生儿生理特点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早产儿皮肤绛红、水肿、发亮，毳毛多，头发细乱如绒线头，耳壳软、缺乏软骨、耳舟不清楚，乳腺无结节或结节&lt;4mm，男婴睾丸未降或未全降，女婴大阴唇不能遮盖小阴唇。足月儿皮肤红润、皮下脂肪丰满、毳毛少，耳壳软骨发育好、耳舟成形直挺，乳腺结节&gt;4mm，男婴睾丸已降至阴囊，女婴大阴唇遮盖小阴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外观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产儿各系统发育不成熟，体温调节能力差，呼吸快而浅，吸吮力差、吞咽反射弱，易发生溢乳和呛咳；消化功能不完善；肝功能不成熟；肾功能低下；神经系统发育不成熟。足月儿各系统发育相对成熟，生理功能基本完善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生理功能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早产儿与足月儿比较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74680" y="1337640"/>
            <a:ext cx="3525078" cy="4704522"/>
          </a:xfrm>
          <a:prstGeom prst="rect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4333461" y="1337640"/>
            <a:ext cx="3525078" cy="4704522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8115335" y="1337640"/>
            <a:ext cx="3525078" cy="4704522"/>
          </a:xfrm>
          <a:prstGeom prst="rect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10393985" y="-922877"/>
            <a:ext cx="1317650" cy="67036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4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要点三</a:t>
            </a:r>
          </a:p>
        </p:txBody>
      </p:sp>
      <p:sp>
        <p:nvSpPr>
          <p:cNvPr id="6" name="AutoShape 6"/>
          <p:cNvSpPr/>
          <p:nvPr/>
        </p:nvSpPr>
        <p:spPr>
          <a:xfrm>
            <a:off x="8115335" y="1337640"/>
            <a:ext cx="1554579" cy="505943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9358793" y="1337640"/>
            <a:ext cx="505943" cy="505943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4346600" y="1337640"/>
            <a:ext cx="1554579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AutoShape 9"/>
          <p:cNvSpPr/>
          <p:nvPr/>
        </p:nvSpPr>
        <p:spPr>
          <a:xfrm>
            <a:off x="5590056" y="1337640"/>
            <a:ext cx="50594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574680" y="1337640"/>
            <a:ext cx="1554579" cy="505943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1818137" y="1337640"/>
            <a:ext cx="505943" cy="505943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TextBox 12"/>
          <p:cNvSpPr txBox="1"/>
          <p:nvPr/>
        </p:nvSpPr>
        <p:spPr>
          <a:xfrm>
            <a:off x="877907" y="2036706"/>
            <a:ext cx="2990850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生理性体重下降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77907" y="3026770"/>
            <a:ext cx="2990850" cy="24955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出生后由于排出胎便和尿液，且通过皮肤、肺等途径丢失了许多水分，加之出生后前几天吃奶较少等原因造成的暂时性体重下降。一般下降不会超过出生体重的10%，且在生后7~10天即可恢复至出生时的体重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77907" y="1261999"/>
            <a:ext cx="1103690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76018" y="1261999"/>
            <a:ext cx="1103690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598427" y="2036706"/>
            <a:ext cx="2990850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生理性黄疸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598427" y="3026770"/>
            <a:ext cx="2990850" cy="24955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约50%~60%的足月儿和80%的早产儿会出现生理性黄疸。足月儿于生后2~3天出现黄疸，4~5天达高峰，5~7天消退，最迟不超过2周；早产儿黄疸多于生后3~5天出现，5~7天达高峰，7~9天消退，最长可延迟到3~4周。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406125" y="2036706"/>
            <a:ext cx="2990850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马牙和螳螂嘴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8406125" y="3026770"/>
            <a:ext cx="2990850" cy="24955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马牙是新生儿牙槽嵴上出现的黄白色小颗粒，由上皮细胞堆积而成，俗称“马牙”或“板牙”，属正常现象。螳螂嘴是新生儿两侧颊部各有一隆起的脂肪垫，有利于吸吮乳汁，属于正常生理现象。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447115" y="1264488"/>
            <a:ext cx="1103690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要点三</a:t>
            </a:r>
          </a:p>
        </p:txBody>
      </p:sp>
      <p:sp>
        <p:nvSpPr>
          <p:cNvPr id="21" name="AutoShape 21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2" name="AutoShape 22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3" name="AutoShape 23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24" name="Connector 24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新生儿常见生理现象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新生儿日常护理技能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37172" y="1327341"/>
            <a:ext cx="3341640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掌握正确哺乳姿势，保持乳头清洁，按需哺乳。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母乳喂养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选择适合新生儿的奶粉和奶嘴，严格按照说明书冲调奶粉，注意奶瓶和奶嘴的清洁和消毒。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人工喂养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根据新生儿的日龄、体重和消化能力，合理确定每次喂养量，避免过度喂养或喂养不足。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喂养量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喂奶前后要观察新生儿的面色、呼吸和吸吮情况，防止呛奶和窒息；喂奶后轻拍背部帮助排气，避免吐奶。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喂养技巧与注意事项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017073" y="2029682"/>
            <a:ext cx="4161759" cy="3593306"/>
            <a:chOff x="4017073" y="2029682"/>
            <a:chExt cx="4161759" cy="3593306"/>
          </a:xfrm>
        </p:grpSpPr>
        <p:sp>
          <p:nvSpPr>
            <p:cNvPr id="3" name="AutoShape 3"/>
            <p:cNvSpPr/>
            <p:nvPr/>
          </p:nvSpPr>
          <p:spPr>
            <a:xfrm>
              <a:off x="5052726" y="2029682"/>
              <a:ext cx="2084070" cy="1796605"/>
            </a:xfrm>
            <a:prstGeom prst="triangle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  <a:ln w="9525">
              <a:solidFill>
                <a:schemeClr val="lt1">
                  <a:alpha val="100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" name="AutoShape 4"/>
            <p:cNvSpPr/>
            <p:nvPr/>
          </p:nvSpPr>
          <p:spPr>
            <a:xfrm flipV="1">
              <a:off x="5052726" y="3826383"/>
              <a:ext cx="2084070" cy="1796605"/>
            </a:xfrm>
            <a:prstGeom prst="triangle">
              <a:avLst>
                <a:gd name="adj" fmla="val 50000"/>
              </a:avLst>
            </a:prstGeom>
            <a:solidFill>
              <a:schemeClr val="accent4">
                <a:alpha val="100000"/>
              </a:schemeClr>
            </a:solidFill>
            <a:ln w="9525">
              <a:solidFill>
                <a:schemeClr val="lt1">
                  <a:alpha val="100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" name="AutoShape 5"/>
            <p:cNvSpPr/>
            <p:nvPr/>
          </p:nvSpPr>
          <p:spPr>
            <a:xfrm flipH="1">
              <a:off x="4017073" y="3826383"/>
              <a:ext cx="2084070" cy="1796605"/>
            </a:xfrm>
            <a:prstGeom prst="triangle">
              <a:avLst>
                <a:gd name="adj" fmla="val 50000"/>
              </a:avLst>
            </a:prstGeom>
            <a:solidFill>
              <a:schemeClr val="accent3">
                <a:alpha val="100000"/>
              </a:schemeClr>
            </a:solidFill>
            <a:ln w="9525">
              <a:solidFill>
                <a:schemeClr val="lt1">
                  <a:alpha val="100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" name="AutoShape 6"/>
            <p:cNvSpPr/>
            <p:nvPr/>
          </p:nvSpPr>
          <p:spPr>
            <a:xfrm flipH="1">
              <a:off x="6094762" y="3826288"/>
              <a:ext cx="2084070" cy="1796605"/>
            </a:xfrm>
            <a:prstGeom prst="triangle">
              <a:avLst>
                <a:gd name="adj" fmla="val 50000"/>
              </a:avLst>
            </a:prstGeom>
            <a:solidFill>
              <a:schemeClr val="accent2">
                <a:alpha val="100000"/>
              </a:schemeClr>
            </a:solidFill>
            <a:ln w="9525">
              <a:solidFill>
                <a:schemeClr val="lt1">
                  <a:alpha val="100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4768691" y="4711446"/>
            <a:ext cx="581882" cy="581882"/>
            <a:chOff x="4768691" y="4711446"/>
            <a:chExt cx="581882" cy="581882"/>
          </a:xfrm>
        </p:grpSpPr>
        <p:sp>
          <p:nvSpPr>
            <p:cNvPr id="8" name="Freeform 8"/>
            <p:cNvSpPr/>
            <p:nvPr/>
          </p:nvSpPr>
          <p:spPr>
            <a:xfrm>
              <a:off x="5015484" y="5009769"/>
              <a:ext cx="163925" cy="195167"/>
            </a:xfrm>
            <a:custGeom>
              <a:rect l="l" t="t" r="r" b="b"/>
              <a:pathLst>
                <a:path w="178" h="211">
                  <a:moveTo>
                    <a:pt x="20" y="92"/>
                  </a:moveTo>
                  <a:lnTo>
                    <a:pt x="20" y="92"/>
                  </a:lnTo>
                  <a:lnTo>
                    <a:pt x="26" y="100"/>
                  </a:lnTo>
                  <a:lnTo>
                    <a:pt x="30" y="104"/>
                  </a:lnTo>
                  <a:lnTo>
                    <a:pt x="36" y="106"/>
                  </a:lnTo>
                  <a:lnTo>
                    <a:pt x="36" y="106"/>
                  </a:lnTo>
                  <a:lnTo>
                    <a:pt x="40" y="104"/>
                  </a:lnTo>
                  <a:lnTo>
                    <a:pt x="48" y="102"/>
                  </a:lnTo>
                  <a:lnTo>
                    <a:pt x="56" y="98"/>
                  </a:lnTo>
                  <a:lnTo>
                    <a:pt x="64" y="96"/>
                  </a:lnTo>
                  <a:lnTo>
                    <a:pt x="64" y="96"/>
                  </a:lnTo>
                  <a:lnTo>
                    <a:pt x="70" y="98"/>
                  </a:lnTo>
                  <a:lnTo>
                    <a:pt x="74" y="100"/>
                  </a:lnTo>
                  <a:lnTo>
                    <a:pt x="80" y="108"/>
                  </a:lnTo>
                  <a:lnTo>
                    <a:pt x="80" y="108"/>
                  </a:lnTo>
                  <a:lnTo>
                    <a:pt x="82" y="114"/>
                  </a:lnTo>
                  <a:lnTo>
                    <a:pt x="84" y="122"/>
                  </a:lnTo>
                  <a:lnTo>
                    <a:pt x="84" y="140"/>
                  </a:lnTo>
                  <a:lnTo>
                    <a:pt x="84" y="140"/>
                  </a:lnTo>
                  <a:lnTo>
                    <a:pt x="84" y="166"/>
                  </a:lnTo>
                  <a:lnTo>
                    <a:pt x="86" y="180"/>
                  </a:lnTo>
                  <a:lnTo>
                    <a:pt x="88" y="190"/>
                  </a:lnTo>
                  <a:lnTo>
                    <a:pt x="88" y="190"/>
                  </a:lnTo>
                  <a:lnTo>
                    <a:pt x="102" y="202"/>
                  </a:lnTo>
                  <a:lnTo>
                    <a:pt x="110" y="208"/>
                  </a:lnTo>
                  <a:lnTo>
                    <a:pt x="118" y="212"/>
                  </a:lnTo>
                  <a:lnTo>
                    <a:pt x="118" y="212"/>
                  </a:lnTo>
                  <a:lnTo>
                    <a:pt x="124" y="210"/>
                  </a:lnTo>
                  <a:lnTo>
                    <a:pt x="128" y="204"/>
                  </a:lnTo>
                  <a:lnTo>
                    <a:pt x="140" y="194"/>
                  </a:lnTo>
                  <a:lnTo>
                    <a:pt x="140" y="194"/>
                  </a:lnTo>
                  <a:lnTo>
                    <a:pt x="144" y="188"/>
                  </a:lnTo>
                  <a:lnTo>
                    <a:pt x="148" y="178"/>
                  </a:lnTo>
                  <a:lnTo>
                    <a:pt x="152" y="168"/>
                  </a:lnTo>
                  <a:lnTo>
                    <a:pt x="154" y="160"/>
                  </a:lnTo>
                  <a:lnTo>
                    <a:pt x="154" y="128"/>
                  </a:lnTo>
                  <a:lnTo>
                    <a:pt x="154" y="128"/>
                  </a:lnTo>
                  <a:lnTo>
                    <a:pt x="154" y="124"/>
                  </a:lnTo>
                  <a:lnTo>
                    <a:pt x="158" y="118"/>
                  </a:lnTo>
                  <a:lnTo>
                    <a:pt x="168" y="108"/>
                  </a:lnTo>
                  <a:lnTo>
                    <a:pt x="168" y="108"/>
                  </a:lnTo>
                  <a:lnTo>
                    <a:pt x="172" y="102"/>
                  </a:lnTo>
                  <a:lnTo>
                    <a:pt x="176" y="96"/>
                  </a:lnTo>
                  <a:lnTo>
                    <a:pt x="178" y="88"/>
                  </a:lnTo>
                  <a:lnTo>
                    <a:pt x="178" y="82"/>
                  </a:lnTo>
                  <a:lnTo>
                    <a:pt x="178" y="82"/>
                  </a:lnTo>
                  <a:lnTo>
                    <a:pt x="176" y="80"/>
                  </a:lnTo>
                  <a:lnTo>
                    <a:pt x="172" y="80"/>
                  </a:lnTo>
                  <a:lnTo>
                    <a:pt x="166" y="80"/>
                  </a:lnTo>
                  <a:lnTo>
                    <a:pt x="160" y="80"/>
                  </a:lnTo>
                  <a:lnTo>
                    <a:pt x="160" y="80"/>
                  </a:lnTo>
                  <a:lnTo>
                    <a:pt x="156" y="76"/>
                  </a:lnTo>
                  <a:lnTo>
                    <a:pt x="152" y="70"/>
                  </a:lnTo>
                  <a:lnTo>
                    <a:pt x="148" y="54"/>
                  </a:lnTo>
                  <a:lnTo>
                    <a:pt x="148" y="54"/>
                  </a:lnTo>
                  <a:lnTo>
                    <a:pt x="144" y="46"/>
                  </a:lnTo>
                  <a:lnTo>
                    <a:pt x="140" y="40"/>
                  </a:lnTo>
                  <a:lnTo>
                    <a:pt x="136" y="32"/>
                  </a:lnTo>
                  <a:lnTo>
                    <a:pt x="128" y="28"/>
                  </a:lnTo>
                  <a:lnTo>
                    <a:pt x="128" y="28"/>
                  </a:lnTo>
                  <a:lnTo>
                    <a:pt x="122" y="26"/>
                  </a:lnTo>
                  <a:lnTo>
                    <a:pt x="116" y="26"/>
                  </a:lnTo>
                  <a:lnTo>
                    <a:pt x="110" y="26"/>
                  </a:lnTo>
                  <a:lnTo>
                    <a:pt x="104" y="24"/>
                  </a:lnTo>
                  <a:lnTo>
                    <a:pt x="104" y="24"/>
                  </a:lnTo>
                  <a:lnTo>
                    <a:pt x="88" y="14"/>
                  </a:lnTo>
                  <a:lnTo>
                    <a:pt x="72" y="6"/>
                  </a:lnTo>
                  <a:lnTo>
                    <a:pt x="72" y="6"/>
                  </a:lnTo>
                  <a:lnTo>
                    <a:pt x="56" y="4"/>
                  </a:lnTo>
                  <a:lnTo>
                    <a:pt x="48" y="4"/>
                  </a:lnTo>
                  <a:lnTo>
                    <a:pt x="40" y="2"/>
                  </a:lnTo>
                  <a:lnTo>
                    <a:pt x="40" y="2"/>
                  </a:lnTo>
                  <a:lnTo>
                    <a:pt x="38" y="0"/>
                  </a:lnTo>
                  <a:lnTo>
                    <a:pt x="34" y="0"/>
                  </a:lnTo>
                  <a:lnTo>
                    <a:pt x="26" y="4"/>
                  </a:lnTo>
                  <a:lnTo>
                    <a:pt x="18" y="8"/>
                  </a:lnTo>
                  <a:lnTo>
                    <a:pt x="18" y="8"/>
                  </a:lnTo>
                  <a:lnTo>
                    <a:pt x="4" y="34"/>
                  </a:lnTo>
                  <a:lnTo>
                    <a:pt x="4" y="34"/>
                  </a:lnTo>
                  <a:lnTo>
                    <a:pt x="2" y="40"/>
                  </a:lnTo>
                  <a:lnTo>
                    <a:pt x="0" y="50"/>
                  </a:lnTo>
                  <a:lnTo>
                    <a:pt x="0" y="60"/>
                  </a:lnTo>
                  <a:lnTo>
                    <a:pt x="2" y="68"/>
                  </a:lnTo>
                  <a:lnTo>
                    <a:pt x="2" y="68"/>
                  </a:lnTo>
                  <a:lnTo>
                    <a:pt x="4" y="76"/>
                  </a:lnTo>
                  <a:lnTo>
                    <a:pt x="12" y="84"/>
                  </a:lnTo>
                  <a:lnTo>
                    <a:pt x="20" y="92"/>
                  </a:lnTo>
                  <a:lnTo>
                    <a:pt x="20" y="92"/>
                  </a:lnTo>
                  <a:close/>
                </a:path>
              </a:pathLst>
            </a:custGeom>
            <a:solidFill>
              <a:srgbClr val="FFFDF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Freeform 9"/>
            <p:cNvSpPr/>
            <p:nvPr/>
          </p:nvSpPr>
          <p:spPr>
            <a:xfrm>
              <a:off x="4768691" y="4711446"/>
              <a:ext cx="581882" cy="581882"/>
            </a:xfrm>
            <a:custGeom>
              <a:rect l="l" t="t" r="r" b="b"/>
              <a:pathLst>
                <a:path w="632" h="632">
                  <a:moveTo>
                    <a:pt x="316" y="632"/>
                  </a:moveTo>
                  <a:lnTo>
                    <a:pt x="316" y="632"/>
                  </a:lnTo>
                  <a:lnTo>
                    <a:pt x="348" y="630"/>
                  </a:lnTo>
                  <a:lnTo>
                    <a:pt x="380" y="624"/>
                  </a:lnTo>
                  <a:lnTo>
                    <a:pt x="410" y="616"/>
                  </a:lnTo>
                  <a:lnTo>
                    <a:pt x="438" y="606"/>
                  </a:lnTo>
                  <a:lnTo>
                    <a:pt x="466" y="592"/>
                  </a:lnTo>
                  <a:lnTo>
                    <a:pt x="492" y="578"/>
                  </a:lnTo>
                  <a:lnTo>
                    <a:pt x="516" y="558"/>
                  </a:lnTo>
                  <a:lnTo>
                    <a:pt x="538" y="538"/>
                  </a:lnTo>
                  <a:lnTo>
                    <a:pt x="560" y="516"/>
                  </a:lnTo>
                  <a:lnTo>
                    <a:pt x="578" y="492"/>
                  </a:lnTo>
                  <a:lnTo>
                    <a:pt x="594" y="466"/>
                  </a:lnTo>
                  <a:lnTo>
                    <a:pt x="606" y="438"/>
                  </a:lnTo>
                  <a:lnTo>
                    <a:pt x="618" y="410"/>
                  </a:lnTo>
                  <a:lnTo>
                    <a:pt x="626" y="378"/>
                  </a:lnTo>
                  <a:lnTo>
                    <a:pt x="630" y="348"/>
                  </a:lnTo>
                  <a:lnTo>
                    <a:pt x="632" y="316"/>
                  </a:lnTo>
                  <a:lnTo>
                    <a:pt x="632" y="316"/>
                  </a:lnTo>
                  <a:lnTo>
                    <a:pt x="630" y="282"/>
                  </a:lnTo>
                  <a:lnTo>
                    <a:pt x="626" y="252"/>
                  </a:lnTo>
                  <a:lnTo>
                    <a:pt x="618" y="222"/>
                  </a:lnTo>
                  <a:lnTo>
                    <a:pt x="606" y="192"/>
                  </a:lnTo>
                  <a:lnTo>
                    <a:pt x="594" y="164"/>
                  </a:lnTo>
                  <a:lnTo>
                    <a:pt x="578" y="138"/>
                  </a:lnTo>
                  <a:lnTo>
                    <a:pt x="560" y="114"/>
                  </a:lnTo>
                  <a:lnTo>
                    <a:pt x="538" y="92"/>
                  </a:lnTo>
                  <a:lnTo>
                    <a:pt x="516" y="72"/>
                  </a:lnTo>
                  <a:lnTo>
                    <a:pt x="492" y="54"/>
                  </a:lnTo>
                  <a:lnTo>
                    <a:pt x="466" y="38"/>
                  </a:lnTo>
                  <a:lnTo>
                    <a:pt x="438" y="24"/>
                  </a:lnTo>
                  <a:lnTo>
                    <a:pt x="410" y="14"/>
                  </a:lnTo>
                  <a:lnTo>
                    <a:pt x="380" y="6"/>
                  </a:lnTo>
                  <a:lnTo>
                    <a:pt x="348" y="0"/>
                  </a:lnTo>
                  <a:lnTo>
                    <a:pt x="316" y="0"/>
                  </a:lnTo>
                  <a:lnTo>
                    <a:pt x="316" y="0"/>
                  </a:lnTo>
                  <a:lnTo>
                    <a:pt x="284" y="0"/>
                  </a:lnTo>
                  <a:lnTo>
                    <a:pt x="252" y="6"/>
                  </a:lnTo>
                  <a:lnTo>
                    <a:pt x="222" y="14"/>
                  </a:lnTo>
                  <a:lnTo>
                    <a:pt x="192" y="24"/>
                  </a:lnTo>
                  <a:lnTo>
                    <a:pt x="164" y="38"/>
                  </a:lnTo>
                  <a:lnTo>
                    <a:pt x="138" y="54"/>
                  </a:lnTo>
                  <a:lnTo>
                    <a:pt x="114" y="72"/>
                  </a:lnTo>
                  <a:lnTo>
                    <a:pt x="92" y="92"/>
                  </a:lnTo>
                  <a:lnTo>
                    <a:pt x="72" y="114"/>
                  </a:lnTo>
                  <a:lnTo>
                    <a:pt x="54" y="138"/>
                  </a:lnTo>
                  <a:lnTo>
                    <a:pt x="38" y="164"/>
                  </a:lnTo>
                  <a:lnTo>
                    <a:pt x="24" y="192"/>
                  </a:lnTo>
                  <a:lnTo>
                    <a:pt x="14" y="222"/>
                  </a:lnTo>
                  <a:lnTo>
                    <a:pt x="6" y="252"/>
                  </a:lnTo>
                  <a:lnTo>
                    <a:pt x="2" y="282"/>
                  </a:lnTo>
                  <a:lnTo>
                    <a:pt x="0" y="316"/>
                  </a:lnTo>
                  <a:lnTo>
                    <a:pt x="0" y="316"/>
                  </a:lnTo>
                  <a:lnTo>
                    <a:pt x="2" y="348"/>
                  </a:lnTo>
                  <a:lnTo>
                    <a:pt x="6" y="378"/>
                  </a:lnTo>
                  <a:lnTo>
                    <a:pt x="14" y="410"/>
                  </a:lnTo>
                  <a:lnTo>
                    <a:pt x="24" y="438"/>
                  </a:lnTo>
                  <a:lnTo>
                    <a:pt x="38" y="466"/>
                  </a:lnTo>
                  <a:lnTo>
                    <a:pt x="54" y="492"/>
                  </a:lnTo>
                  <a:lnTo>
                    <a:pt x="72" y="516"/>
                  </a:lnTo>
                  <a:lnTo>
                    <a:pt x="92" y="538"/>
                  </a:lnTo>
                  <a:lnTo>
                    <a:pt x="114" y="558"/>
                  </a:lnTo>
                  <a:lnTo>
                    <a:pt x="138" y="578"/>
                  </a:lnTo>
                  <a:lnTo>
                    <a:pt x="164" y="592"/>
                  </a:lnTo>
                  <a:lnTo>
                    <a:pt x="192" y="606"/>
                  </a:lnTo>
                  <a:lnTo>
                    <a:pt x="222" y="616"/>
                  </a:lnTo>
                  <a:lnTo>
                    <a:pt x="252" y="624"/>
                  </a:lnTo>
                  <a:lnTo>
                    <a:pt x="284" y="630"/>
                  </a:lnTo>
                  <a:lnTo>
                    <a:pt x="316" y="632"/>
                  </a:lnTo>
                  <a:lnTo>
                    <a:pt x="316" y="632"/>
                  </a:lnTo>
                  <a:close/>
                  <a:moveTo>
                    <a:pt x="64" y="358"/>
                  </a:moveTo>
                  <a:lnTo>
                    <a:pt x="64" y="358"/>
                  </a:lnTo>
                  <a:lnTo>
                    <a:pt x="80" y="354"/>
                  </a:lnTo>
                  <a:lnTo>
                    <a:pt x="112" y="340"/>
                  </a:lnTo>
                  <a:lnTo>
                    <a:pt x="112" y="340"/>
                  </a:lnTo>
                  <a:lnTo>
                    <a:pt x="122" y="334"/>
                  </a:lnTo>
                  <a:lnTo>
                    <a:pt x="124" y="330"/>
                  </a:lnTo>
                  <a:lnTo>
                    <a:pt x="124" y="324"/>
                  </a:lnTo>
                  <a:lnTo>
                    <a:pt x="122" y="320"/>
                  </a:lnTo>
                  <a:lnTo>
                    <a:pt x="114" y="308"/>
                  </a:lnTo>
                  <a:lnTo>
                    <a:pt x="112" y="302"/>
                  </a:lnTo>
                  <a:lnTo>
                    <a:pt x="110" y="294"/>
                  </a:lnTo>
                  <a:lnTo>
                    <a:pt x="110" y="294"/>
                  </a:lnTo>
                  <a:lnTo>
                    <a:pt x="112" y="286"/>
                  </a:lnTo>
                  <a:lnTo>
                    <a:pt x="116" y="282"/>
                  </a:lnTo>
                  <a:lnTo>
                    <a:pt x="122" y="278"/>
                  </a:lnTo>
                  <a:lnTo>
                    <a:pt x="128" y="274"/>
                  </a:lnTo>
                  <a:lnTo>
                    <a:pt x="142" y="268"/>
                  </a:lnTo>
                  <a:lnTo>
                    <a:pt x="148" y="266"/>
                  </a:lnTo>
                  <a:lnTo>
                    <a:pt x="152" y="262"/>
                  </a:lnTo>
                  <a:lnTo>
                    <a:pt x="152" y="262"/>
                  </a:lnTo>
                  <a:lnTo>
                    <a:pt x="156" y="258"/>
                  </a:lnTo>
                  <a:lnTo>
                    <a:pt x="156" y="252"/>
                  </a:lnTo>
                  <a:lnTo>
                    <a:pt x="154" y="250"/>
                  </a:lnTo>
                  <a:lnTo>
                    <a:pt x="152" y="246"/>
                  </a:lnTo>
                  <a:lnTo>
                    <a:pt x="144" y="240"/>
                  </a:lnTo>
                  <a:lnTo>
                    <a:pt x="136" y="234"/>
                  </a:lnTo>
                  <a:lnTo>
                    <a:pt x="136" y="234"/>
                  </a:lnTo>
                  <a:lnTo>
                    <a:pt x="132" y="232"/>
                  </a:lnTo>
                  <a:lnTo>
                    <a:pt x="128" y="232"/>
                  </a:lnTo>
                  <a:lnTo>
                    <a:pt x="120" y="234"/>
                  </a:lnTo>
                  <a:lnTo>
                    <a:pt x="112" y="238"/>
                  </a:lnTo>
                  <a:lnTo>
                    <a:pt x="106" y="246"/>
                  </a:lnTo>
                  <a:lnTo>
                    <a:pt x="106" y="246"/>
                  </a:lnTo>
                  <a:lnTo>
                    <a:pt x="100" y="258"/>
                  </a:lnTo>
                  <a:lnTo>
                    <a:pt x="96" y="262"/>
                  </a:lnTo>
                  <a:lnTo>
                    <a:pt x="88" y="262"/>
                  </a:lnTo>
                  <a:lnTo>
                    <a:pt x="88" y="262"/>
                  </a:lnTo>
                  <a:lnTo>
                    <a:pt x="82" y="260"/>
                  </a:lnTo>
                  <a:lnTo>
                    <a:pt x="76" y="258"/>
                  </a:lnTo>
                  <a:lnTo>
                    <a:pt x="72" y="252"/>
                  </a:lnTo>
                  <a:lnTo>
                    <a:pt x="68" y="246"/>
                  </a:lnTo>
                  <a:lnTo>
                    <a:pt x="68" y="246"/>
                  </a:lnTo>
                  <a:lnTo>
                    <a:pt x="66" y="242"/>
                  </a:lnTo>
                  <a:lnTo>
                    <a:pt x="66" y="238"/>
                  </a:lnTo>
                  <a:lnTo>
                    <a:pt x="68" y="236"/>
                  </a:lnTo>
                  <a:lnTo>
                    <a:pt x="72" y="232"/>
                  </a:lnTo>
                  <a:lnTo>
                    <a:pt x="96" y="216"/>
                  </a:lnTo>
                  <a:lnTo>
                    <a:pt x="96" y="216"/>
                  </a:lnTo>
                  <a:lnTo>
                    <a:pt x="108" y="208"/>
                  </a:lnTo>
                  <a:lnTo>
                    <a:pt x="110" y="204"/>
                  </a:lnTo>
                  <a:lnTo>
                    <a:pt x="110" y="202"/>
                  </a:lnTo>
                  <a:lnTo>
                    <a:pt x="106" y="198"/>
                  </a:lnTo>
                  <a:lnTo>
                    <a:pt x="104" y="194"/>
                  </a:lnTo>
                  <a:lnTo>
                    <a:pt x="104" y="194"/>
                  </a:lnTo>
                  <a:lnTo>
                    <a:pt x="102" y="192"/>
                  </a:lnTo>
                  <a:lnTo>
                    <a:pt x="98" y="190"/>
                  </a:lnTo>
                  <a:lnTo>
                    <a:pt x="90" y="188"/>
                  </a:lnTo>
                  <a:lnTo>
                    <a:pt x="82" y="186"/>
                  </a:lnTo>
                  <a:lnTo>
                    <a:pt x="82" y="186"/>
                  </a:lnTo>
                  <a:lnTo>
                    <a:pt x="82" y="186"/>
                  </a:lnTo>
                  <a:lnTo>
                    <a:pt x="82" y="186"/>
                  </a:lnTo>
                  <a:lnTo>
                    <a:pt x="78" y="184"/>
                  </a:lnTo>
                  <a:lnTo>
                    <a:pt x="76" y="182"/>
                  </a:lnTo>
                  <a:lnTo>
                    <a:pt x="76" y="176"/>
                  </a:lnTo>
                  <a:lnTo>
                    <a:pt x="78" y="170"/>
                  </a:lnTo>
                  <a:lnTo>
                    <a:pt x="84" y="164"/>
                  </a:lnTo>
                  <a:lnTo>
                    <a:pt x="84" y="164"/>
                  </a:lnTo>
                  <a:lnTo>
                    <a:pt x="90" y="162"/>
                  </a:lnTo>
                  <a:lnTo>
                    <a:pt x="94" y="162"/>
                  </a:lnTo>
                  <a:lnTo>
                    <a:pt x="100" y="162"/>
                  </a:lnTo>
                  <a:lnTo>
                    <a:pt x="106" y="164"/>
                  </a:lnTo>
                  <a:lnTo>
                    <a:pt x="106" y="164"/>
                  </a:lnTo>
                  <a:lnTo>
                    <a:pt x="110" y="166"/>
                  </a:lnTo>
                  <a:lnTo>
                    <a:pt x="114" y="168"/>
                  </a:lnTo>
                  <a:lnTo>
                    <a:pt x="120" y="168"/>
                  </a:lnTo>
                  <a:lnTo>
                    <a:pt x="132" y="164"/>
                  </a:lnTo>
                  <a:lnTo>
                    <a:pt x="132" y="164"/>
                  </a:lnTo>
                  <a:lnTo>
                    <a:pt x="144" y="162"/>
                  </a:lnTo>
                  <a:lnTo>
                    <a:pt x="150" y="162"/>
                  </a:lnTo>
                  <a:lnTo>
                    <a:pt x="154" y="166"/>
                  </a:lnTo>
                  <a:lnTo>
                    <a:pt x="158" y="172"/>
                  </a:lnTo>
                  <a:lnTo>
                    <a:pt x="158" y="172"/>
                  </a:lnTo>
                  <a:lnTo>
                    <a:pt x="172" y="196"/>
                  </a:lnTo>
                  <a:lnTo>
                    <a:pt x="172" y="196"/>
                  </a:lnTo>
                  <a:lnTo>
                    <a:pt x="180" y="206"/>
                  </a:lnTo>
                  <a:lnTo>
                    <a:pt x="180" y="206"/>
                  </a:lnTo>
                  <a:lnTo>
                    <a:pt x="184" y="210"/>
                  </a:lnTo>
                  <a:lnTo>
                    <a:pt x="188" y="210"/>
                  </a:lnTo>
                  <a:lnTo>
                    <a:pt x="198" y="210"/>
                  </a:lnTo>
                  <a:lnTo>
                    <a:pt x="210" y="204"/>
                  </a:lnTo>
                  <a:lnTo>
                    <a:pt x="220" y="198"/>
                  </a:lnTo>
                  <a:lnTo>
                    <a:pt x="220" y="198"/>
                  </a:lnTo>
                  <a:lnTo>
                    <a:pt x="222" y="198"/>
                  </a:lnTo>
                  <a:lnTo>
                    <a:pt x="222" y="198"/>
                  </a:lnTo>
                  <a:lnTo>
                    <a:pt x="226" y="194"/>
                  </a:lnTo>
                  <a:lnTo>
                    <a:pt x="228" y="190"/>
                  </a:lnTo>
                  <a:lnTo>
                    <a:pt x="232" y="182"/>
                  </a:lnTo>
                  <a:lnTo>
                    <a:pt x="232" y="162"/>
                  </a:lnTo>
                  <a:lnTo>
                    <a:pt x="232" y="162"/>
                  </a:lnTo>
                  <a:lnTo>
                    <a:pt x="230" y="154"/>
                  </a:lnTo>
                  <a:lnTo>
                    <a:pt x="226" y="150"/>
                  </a:lnTo>
                  <a:lnTo>
                    <a:pt x="218" y="146"/>
                  </a:lnTo>
                  <a:lnTo>
                    <a:pt x="218" y="146"/>
                  </a:lnTo>
                  <a:lnTo>
                    <a:pt x="214" y="140"/>
                  </a:lnTo>
                  <a:lnTo>
                    <a:pt x="212" y="132"/>
                  </a:lnTo>
                  <a:lnTo>
                    <a:pt x="208" y="124"/>
                  </a:lnTo>
                  <a:lnTo>
                    <a:pt x="204" y="116"/>
                  </a:lnTo>
                  <a:lnTo>
                    <a:pt x="204" y="116"/>
                  </a:lnTo>
                  <a:lnTo>
                    <a:pt x="198" y="110"/>
                  </a:lnTo>
                  <a:lnTo>
                    <a:pt x="192" y="108"/>
                  </a:lnTo>
                  <a:lnTo>
                    <a:pt x="184" y="108"/>
                  </a:lnTo>
                  <a:lnTo>
                    <a:pt x="178" y="110"/>
                  </a:lnTo>
                  <a:lnTo>
                    <a:pt x="178" y="110"/>
                  </a:lnTo>
                  <a:lnTo>
                    <a:pt x="170" y="114"/>
                  </a:lnTo>
                  <a:lnTo>
                    <a:pt x="164" y="118"/>
                  </a:lnTo>
                  <a:lnTo>
                    <a:pt x="158" y="122"/>
                  </a:lnTo>
                  <a:lnTo>
                    <a:pt x="154" y="124"/>
                  </a:lnTo>
                  <a:lnTo>
                    <a:pt x="154" y="124"/>
                  </a:lnTo>
                  <a:lnTo>
                    <a:pt x="152" y="120"/>
                  </a:lnTo>
                  <a:lnTo>
                    <a:pt x="150" y="116"/>
                  </a:lnTo>
                  <a:lnTo>
                    <a:pt x="150" y="110"/>
                  </a:lnTo>
                  <a:lnTo>
                    <a:pt x="146" y="104"/>
                  </a:lnTo>
                  <a:lnTo>
                    <a:pt x="146" y="104"/>
                  </a:lnTo>
                  <a:lnTo>
                    <a:pt x="140" y="104"/>
                  </a:lnTo>
                  <a:lnTo>
                    <a:pt x="134" y="102"/>
                  </a:lnTo>
                  <a:lnTo>
                    <a:pt x="116" y="100"/>
                  </a:lnTo>
                  <a:lnTo>
                    <a:pt x="116" y="100"/>
                  </a:lnTo>
                  <a:lnTo>
                    <a:pt x="136" y="82"/>
                  </a:lnTo>
                  <a:lnTo>
                    <a:pt x="158" y="66"/>
                  </a:lnTo>
                  <a:lnTo>
                    <a:pt x="182" y="54"/>
                  </a:lnTo>
                  <a:lnTo>
                    <a:pt x="206" y="42"/>
                  </a:lnTo>
                  <a:lnTo>
                    <a:pt x="232" y="34"/>
                  </a:lnTo>
                  <a:lnTo>
                    <a:pt x="258" y="26"/>
                  </a:lnTo>
                  <a:lnTo>
                    <a:pt x="286" y="22"/>
                  </a:lnTo>
                  <a:lnTo>
                    <a:pt x="314" y="22"/>
                  </a:lnTo>
                  <a:lnTo>
                    <a:pt x="314" y="22"/>
                  </a:lnTo>
                  <a:lnTo>
                    <a:pt x="344" y="22"/>
                  </a:lnTo>
                  <a:lnTo>
                    <a:pt x="374" y="28"/>
                  </a:lnTo>
                  <a:lnTo>
                    <a:pt x="402" y="34"/>
                  </a:lnTo>
                  <a:lnTo>
                    <a:pt x="428" y="44"/>
                  </a:lnTo>
                  <a:lnTo>
                    <a:pt x="454" y="56"/>
                  </a:lnTo>
                  <a:lnTo>
                    <a:pt x="478" y="72"/>
                  </a:lnTo>
                  <a:lnTo>
                    <a:pt x="500" y="88"/>
                  </a:lnTo>
                  <a:lnTo>
                    <a:pt x="522" y="106"/>
                  </a:lnTo>
                  <a:lnTo>
                    <a:pt x="522" y="106"/>
                  </a:lnTo>
                  <a:lnTo>
                    <a:pt x="538" y="126"/>
                  </a:lnTo>
                  <a:lnTo>
                    <a:pt x="554" y="146"/>
                  </a:lnTo>
                  <a:lnTo>
                    <a:pt x="554" y="146"/>
                  </a:lnTo>
                  <a:lnTo>
                    <a:pt x="502" y="164"/>
                  </a:lnTo>
                  <a:lnTo>
                    <a:pt x="480" y="172"/>
                  </a:lnTo>
                  <a:lnTo>
                    <a:pt x="468" y="178"/>
                  </a:lnTo>
                  <a:lnTo>
                    <a:pt x="468" y="178"/>
                  </a:lnTo>
                  <a:lnTo>
                    <a:pt x="462" y="182"/>
                  </a:lnTo>
                  <a:lnTo>
                    <a:pt x="454" y="186"/>
                  </a:lnTo>
                  <a:lnTo>
                    <a:pt x="444" y="186"/>
                  </a:lnTo>
                  <a:lnTo>
                    <a:pt x="436" y="184"/>
                  </a:lnTo>
                  <a:lnTo>
                    <a:pt x="436" y="184"/>
                  </a:lnTo>
                  <a:lnTo>
                    <a:pt x="424" y="178"/>
                  </a:lnTo>
                  <a:lnTo>
                    <a:pt x="418" y="176"/>
                  </a:lnTo>
                  <a:lnTo>
                    <a:pt x="412" y="176"/>
                  </a:lnTo>
                  <a:lnTo>
                    <a:pt x="412" y="176"/>
                  </a:lnTo>
                  <a:lnTo>
                    <a:pt x="402" y="178"/>
                  </a:lnTo>
                  <a:lnTo>
                    <a:pt x="398" y="180"/>
                  </a:lnTo>
                  <a:lnTo>
                    <a:pt x="392" y="184"/>
                  </a:lnTo>
                  <a:lnTo>
                    <a:pt x="392" y="184"/>
                  </a:lnTo>
                  <a:lnTo>
                    <a:pt x="384" y="192"/>
                  </a:lnTo>
                  <a:lnTo>
                    <a:pt x="374" y="198"/>
                  </a:lnTo>
                  <a:lnTo>
                    <a:pt x="374" y="198"/>
                  </a:lnTo>
                  <a:lnTo>
                    <a:pt x="368" y="200"/>
                  </a:lnTo>
                  <a:lnTo>
                    <a:pt x="362" y="200"/>
                  </a:lnTo>
                  <a:lnTo>
                    <a:pt x="362" y="200"/>
                  </a:lnTo>
                  <a:lnTo>
                    <a:pt x="358" y="198"/>
                  </a:lnTo>
                  <a:lnTo>
                    <a:pt x="358" y="198"/>
                  </a:lnTo>
                  <a:lnTo>
                    <a:pt x="354" y="198"/>
                  </a:lnTo>
                  <a:lnTo>
                    <a:pt x="350" y="200"/>
                  </a:lnTo>
                  <a:lnTo>
                    <a:pt x="350" y="200"/>
                  </a:lnTo>
                  <a:lnTo>
                    <a:pt x="344" y="202"/>
                  </a:lnTo>
                  <a:lnTo>
                    <a:pt x="344" y="202"/>
                  </a:lnTo>
                  <a:lnTo>
                    <a:pt x="340" y="208"/>
                  </a:lnTo>
                  <a:lnTo>
                    <a:pt x="340" y="212"/>
                  </a:lnTo>
                  <a:lnTo>
                    <a:pt x="342" y="222"/>
                  </a:lnTo>
                  <a:lnTo>
                    <a:pt x="346" y="228"/>
                  </a:lnTo>
                  <a:lnTo>
                    <a:pt x="350" y="230"/>
                  </a:lnTo>
                  <a:lnTo>
                    <a:pt x="352" y="232"/>
                  </a:lnTo>
                  <a:lnTo>
                    <a:pt x="352" y="232"/>
                  </a:lnTo>
                  <a:lnTo>
                    <a:pt x="358" y="228"/>
                  </a:lnTo>
                  <a:lnTo>
                    <a:pt x="364" y="224"/>
                  </a:lnTo>
                  <a:lnTo>
                    <a:pt x="368" y="218"/>
                  </a:lnTo>
                  <a:lnTo>
                    <a:pt x="374" y="216"/>
                  </a:lnTo>
                  <a:lnTo>
                    <a:pt x="374" y="216"/>
                  </a:lnTo>
                  <a:lnTo>
                    <a:pt x="378" y="218"/>
                  </a:lnTo>
                  <a:lnTo>
                    <a:pt x="382" y="220"/>
                  </a:lnTo>
                  <a:lnTo>
                    <a:pt x="390" y="228"/>
                  </a:lnTo>
                  <a:lnTo>
                    <a:pt x="390" y="228"/>
                  </a:lnTo>
                  <a:lnTo>
                    <a:pt x="388" y="232"/>
                  </a:lnTo>
                  <a:lnTo>
                    <a:pt x="386" y="240"/>
                  </a:lnTo>
                  <a:lnTo>
                    <a:pt x="382" y="248"/>
                  </a:lnTo>
                  <a:lnTo>
                    <a:pt x="376" y="250"/>
                  </a:lnTo>
                  <a:lnTo>
                    <a:pt x="376" y="250"/>
                  </a:lnTo>
                  <a:lnTo>
                    <a:pt x="362" y="254"/>
                  </a:lnTo>
                  <a:lnTo>
                    <a:pt x="348" y="258"/>
                  </a:lnTo>
                  <a:lnTo>
                    <a:pt x="348" y="258"/>
                  </a:lnTo>
                  <a:lnTo>
                    <a:pt x="332" y="254"/>
                  </a:lnTo>
                  <a:lnTo>
                    <a:pt x="324" y="254"/>
                  </a:lnTo>
                  <a:lnTo>
                    <a:pt x="320" y="254"/>
                  </a:lnTo>
                  <a:lnTo>
                    <a:pt x="318" y="256"/>
                  </a:lnTo>
                  <a:lnTo>
                    <a:pt x="318" y="256"/>
                  </a:lnTo>
                  <a:lnTo>
                    <a:pt x="314" y="258"/>
                  </a:lnTo>
                  <a:lnTo>
                    <a:pt x="310" y="262"/>
                  </a:lnTo>
                  <a:lnTo>
                    <a:pt x="308" y="266"/>
                  </a:lnTo>
                  <a:lnTo>
                    <a:pt x="310" y="272"/>
                  </a:lnTo>
                  <a:lnTo>
                    <a:pt x="310" y="272"/>
                  </a:lnTo>
                  <a:lnTo>
                    <a:pt x="312" y="282"/>
                  </a:lnTo>
                  <a:lnTo>
                    <a:pt x="310" y="288"/>
                  </a:lnTo>
                  <a:lnTo>
                    <a:pt x="308" y="294"/>
                  </a:lnTo>
                  <a:lnTo>
                    <a:pt x="306" y="296"/>
                  </a:lnTo>
                  <a:lnTo>
                    <a:pt x="306" y="296"/>
                  </a:lnTo>
                  <a:lnTo>
                    <a:pt x="292" y="300"/>
                  </a:lnTo>
                  <a:lnTo>
                    <a:pt x="290" y="302"/>
                  </a:lnTo>
                  <a:lnTo>
                    <a:pt x="290" y="304"/>
                  </a:lnTo>
                  <a:lnTo>
                    <a:pt x="294" y="304"/>
                  </a:lnTo>
                  <a:lnTo>
                    <a:pt x="302" y="306"/>
                  </a:lnTo>
                  <a:lnTo>
                    <a:pt x="302" y="306"/>
                  </a:lnTo>
                  <a:lnTo>
                    <a:pt x="320" y="304"/>
                  </a:lnTo>
                  <a:lnTo>
                    <a:pt x="332" y="302"/>
                  </a:lnTo>
                  <a:lnTo>
                    <a:pt x="340" y="298"/>
                  </a:lnTo>
                  <a:lnTo>
                    <a:pt x="346" y="296"/>
                  </a:lnTo>
                  <a:lnTo>
                    <a:pt x="346" y="296"/>
                  </a:lnTo>
                  <a:lnTo>
                    <a:pt x="358" y="292"/>
                  </a:lnTo>
                  <a:lnTo>
                    <a:pt x="364" y="290"/>
                  </a:lnTo>
                  <a:lnTo>
                    <a:pt x="370" y="290"/>
                  </a:lnTo>
                  <a:lnTo>
                    <a:pt x="370" y="290"/>
                  </a:lnTo>
                  <a:lnTo>
                    <a:pt x="376" y="292"/>
                  </a:lnTo>
                  <a:lnTo>
                    <a:pt x="382" y="290"/>
                  </a:lnTo>
                  <a:lnTo>
                    <a:pt x="388" y="290"/>
                  </a:lnTo>
                  <a:lnTo>
                    <a:pt x="394" y="290"/>
                  </a:lnTo>
                  <a:lnTo>
                    <a:pt x="394" y="290"/>
                  </a:lnTo>
                  <a:lnTo>
                    <a:pt x="396" y="290"/>
                  </a:lnTo>
                  <a:lnTo>
                    <a:pt x="400" y="288"/>
                  </a:lnTo>
                  <a:lnTo>
                    <a:pt x="406" y="284"/>
                  </a:lnTo>
                  <a:lnTo>
                    <a:pt x="414" y="280"/>
                  </a:lnTo>
                  <a:lnTo>
                    <a:pt x="416" y="280"/>
                  </a:lnTo>
                  <a:lnTo>
                    <a:pt x="420" y="282"/>
                  </a:lnTo>
                  <a:lnTo>
                    <a:pt x="420" y="282"/>
                  </a:lnTo>
                  <a:lnTo>
                    <a:pt x="422" y="288"/>
                  </a:lnTo>
                  <a:lnTo>
                    <a:pt x="424" y="294"/>
                  </a:lnTo>
                  <a:lnTo>
                    <a:pt x="422" y="304"/>
                  </a:lnTo>
                  <a:lnTo>
                    <a:pt x="422" y="304"/>
                  </a:lnTo>
                  <a:lnTo>
                    <a:pt x="420" y="308"/>
                  </a:lnTo>
                  <a:lnTo>
                    <a:pt x="416" y="312"/>
                  </a:lnTo>
                  <a:lnTo>
                    <a:pt x="412" y="314"/>
                  </a:lnTo>
                  <a:lnTo>
                    <a:pt x="412" y="318"/>
                  </a:lnTo>
                  <a:lnTo>
                    <a:pt x="412" y="318"/>
                  </a:lnTo>
                  <a:lnTo>
                    <a:pt x="418" y="330"/>
                  </a:lnTo>
                  <a:lnTo>
                    <a:pt x="428" y="340"/>
                  </a:lnTo>
                  <a:lnTo>
                    <a:pt x="428" y="340"/>
                  </a:lnTo>
                  <a:lnTo>
                    <a:pt x="440" y="348"/>
                  </a:lnTo>
                  <a:lnTo>
                    <a:pt x="444" y="350"/>
                  </a:lnTo>
                  <a:lnTo>
                    <a:pt x="448" y="348"/>
                  </a:lnTo>
                  <a:lnTo>
                    <a:pt x="448" y="348"/>
                  </a:lnTo>
                  <a:lnTo>
                    <a:pt x="450" y="342"/>
                  </a:lnTo>
                  <a:lnTo>
                    <a:pt x="452" y="338"/>
                  </a:lnTo>
                  <a:lnTo>
                    <a:pt x="456" y="330"/>
                  </a:lnTo>
                  <a:lnTo>
                    <a:pt x="456" y="330"/>
                  </a:lnTo>
                  <a:lnTo>
                    <a:pt x="460" y="328"/>
                  </a:lnTo>
                  <a:lnTo>
                    <a:pt x="470" y="330"/>
                  </a:lnTo>
                  <a:lnTo>
                    <a:pt x="480" y="332"/>
                  </a:lnTo>
                  <a:lnTo>
                    <a:pt x="482" y="334"/>
                  </a:lnTo>
                  <a:lnTo>
                    <a:pt x="484" y="336"/>
                  </a:lnTo>
                  <a:lnTo>
                    <a:pt x="484" y="336"/>
                  </a:lnTo>
                  <a:lnTo>
                    <a:pt x="486" y="340"/>
                  </a:lnTo>
                  <a:lnTo>
                    <a:pt x="492" y="346"/>
                  </a:lnTo>
                  <a:lnTo>
                    <a:pt x="500" y="354"/>
                  </a:lnTo>
                  <a:lnTo>
                    <a:pt x="500" y="354"/>
                  </a:lnTo>
                  <a:lnTo>
                    <a:pt x="512" y="360"/>
                  </a:lnTo>
                  <a:lnTo>
                    <a:pt x="512" y="360"/>
                  </a:lnTo>
                  <a:lnTo>
                    <a:pt x="514" y="362"/>
                  </a:lnTo>
                  <a:lnTo>
                    <a:pt x="520" y="372"/>
                  </a:lnTo>
                  <a:lnTo>
                    <a:pt x="520" y="372"/>
                  </a:lnTo>
                  <a:lnTo>
                    <a:pt x="524" y="378"/>
                  </a:lnTo>
                  <a:lnTo>
                    <a:pt x="530" y="380"/>
                  </a:lnTo>
                  <a:lnTo>
                    <a:pt x="534" y="380"/>
                  </a:lnTo>
                  <a:lnTo>
                    <a:pt x="540" y="380"/>
                  </a:lnTo>
                  <a:lnTo>
                    <a:pt x="540" y="380"/>
                  </a:lnTo>
                  <a:lnTo>
                    <a:pt x="544" y="376"/>
                  </a:lnTo>
                  <a:lnTo>
                    <a:pt x="548" y="372"/>
                  </a:lnTo>
                  <a:lnTo>
                    <a:pt x="554" y="368"/>
                  </a:lnTo>
                  <a:lnTo>
                    <a:pt x="560" y="366"/>
                  </a:lnTo>
                  <a:lnTo>
                    <a:pt x="560" y="366"/>
                  </a:lnTo>
                  <a:lnTo>
                    <a:pt x="570" y="366"/>
                  </a:lnTo>
                  <a:lnTo>
                    <a:pt x="574" y="368"/>
                  </a:lnTo>
                  <a:lnTo>
                    <a:pt x="580" y="372"/>
                  </a:lnTo>
                  <a:lnTo>
                    <a:pt x="580" y="372"/>
                  </a:lnTo>
                  <a:lnTo>
                    <a:pt x="598" y="388"/>
                  </a:lnTo>
                  <a:lnTo>
                    <a:pt x="598" y="388"/>
                  </a:lnTo>
                  <a:lnTo>
                    <a:pt x="592" y="406"/>
                  </a:lnTo>
                  <a:lnTo>
                    <a:pt x="586" y="424"/>
                  </a:lnTo>
                  <a:lnTo>
                    <a:pt x="578" y="442"/>
                  </a:lnTo>
                  <a:lnTo>
                    <a:pt x="568" y="460"/>
                  </a:lnTo>
                  <a:lnTo>
                    <a:pt x="558" y="476"/>
                  </a:lnTo>
                  <a:lnTo>
                    <a:pt x="546" y="492"/>
                  </a:lnTo>
                  <a:lnTo>
                    <a:pt x="534" y="508"/>
                  </a:lnTo>
                  <a:lnTo>
                    <a:pt x="522" y="522"/>
                  </a:lnTo>
                  <a:lnTo>
                    <a:pt x="522" y="522"/>
                  </a:lnTo>
                  <a:lnTo>
                    <a:pt x="500" y="540"/>
                  </a:lnTo>
                  <a:lnTo>
                    <a:pt x="478" y="556"/>
                  </a:lnTo>
                  <a:lnTo>
                    <a:pt x="454" y="572"/>
                  </a:lnTo>
                  <a:lnTo>
                    <a:pt x="428" y="584"/>
                  </a:lnTo>
                  <a:lnTo>
                    <a:pt x="402" y="594"/>
                  </a:lnTo>
                  <a:lnTo>
                    <a:pt x="374" y="602"/>
                  </a:lnTo>
                  <a:lnTo>
                    <a:pt x="344" y="606"/>
                  </a:lnTo>
                  <a:lnTo>
                    <a:pt x="314" y="608"/>
                  </a:lnTo>
                  <a:lnTo>
                    <a:pt x="314" y="608"/>
                  </a:lnTo>
                  <a:lnTo>
                    <a:pt x="278" y="604"/>
                  </a:lnTo>
                  <a:lnTo>
                    <a:pt x="244" y="598"/>
                  </a:lnTo>
                  <a:lnTo>
                    <a:pt x="212" y="588"/>
                  </a:lnTo>
                  <a:lnTo>
                    <a:pt x="182" y="574"/>
                  </a:lnTo>
                  <a:lnTo>
                    <a:pt x="182" y="574"/>
                  </a:lnTo>
                  <a:lnTo>
                    <a:pt x="184" y="564"/>
                  </a:lnTo>
                  <a:lnTo>
                    <a:pt x="188" y="552"/>
                  </a:lnTo>
                  <a:lnTo>
                    <a:pt x="190" y="536"/>
                  </a:lnTo>
                  <a:lnTo>
                    <a:pt x="190" y="536"/>
                  </a:lnTo>
                  <a:lnTo>
                    <a:pt x="192" y="500"/>
                  </a:lnTo>
                  <a:lnTo>
                    <a:pt x="194" y="476"/>
                  </a:lnTo>
                  <a:lnTo>
                    <a:pt x="194" y="462"/>
                  </a:lnTo>
                  <a:lnTo>
                    <a:pt x="194" y="462"/>
                  </a:lnTo>
                  <a:lnTo>
                    <a:pt x="182" y="448"/>
                  </a:lnTo>
                  <a:lnTo>
                    <a:pt x="172" y="440"/>
                  </a:lnTo>
                  <a:lnTo>
                    <a:pt x="162" y="434"/>
                  </a:lnTo>
                  <a:lnTo>
                    <a:pt x="162" y="434"/>
                  </a:lnTo>
                  <a:lnTo>
                    <a:pt x="154" y="432"/>
                  </a:lnTo>
                  <a:lnTo>
                    <a:pt x="144" y="432"/>
                  </a:lnTo>
                  <a:lnTo>
                    <a:pt x="136" y="434"/>
                  </a:lnTo>
                  <a:lnTo>
                    <a:pt x="130" y="432"/>
                  </a:lnTo>
                  <a:lnTo>
                    <a:pt x="130" y="432"/>
                  </a:lnTo>
                  <a:lnTo>
                    <a:pt x="122" y="428"/>
                  </a:lnTo>
                  <a:lnTo>
                    <a:pt x="118" y="420"/>
                  </a:lnTo>
                  <a:lnTo>
                    <a:pt x="112" y="414"/>
                  </a:lnTo>
                  <a:lnTo>
                    <a:pt x="108" y="408"/>
                  </a:lnTo>
                  <a:lnTo>
                    <a:pt x="108" y="408"/>
                  </a:lnTo>
                  <a:lnTo>
                    <a:pt x="102" y="404"/>
                  </a:lnTo>
                  <a:lnTo>
                    <a:pt x="94" y="402"/>
                  </a:lnTo>
                  <a:lnTo>
                    <a:pt x="78" y="400"/>
                  </a:lnTo>
                  <a:lnTo>
                    <a:pt x="78" y="400"/>
                  </a:lnTo>
                  <a:lnTo>
                    <a:pt x="72" y="396"/>
                  </a:lnTo>
                  <a:lnTo>
                    <a:pt x="66" y="390"/>
                  </a:lnTo>
                  <a:lnTo>
                    <a:pt x="58" y="378"/>
                  </a:lnTo>
                  <a:lnTo>
                    <a:pt x="58" y="378"/>
                  </a:lnTo>
                  <a:lnTo>
                    <a:pt x="56" y="372"/>
                  </a:lnTo>
                  <a:lnTo>
                    <a:pt x="58" y="366"/>
                  </a:lnTo>
                  <a:lnTo>
                    <a:pt x="60" y="360"/>
                  </a:lnTo>
                  <a:lnTo>
                    <a:pt x="64" y="358"/>
                  </a:lnTo>
                  <a:lnTo>
                    <a:pt x="64" y="358"/>
                  </a:lnTo>
                  <a:close/>
                  <a:moveTo>
                    <a:pt x="78" y="488"/>
                  </a:moveTo>
                  <a:lnTo>
                    <a:pt x="78" y="488"/>
                  </a:lnTo>
                  <a:lnTo>
                    <a:pt x="66" y="470"/>
                  </a:lnTo>
                  <a:lnTo>
                    <a:pt x="56" y="452"/>
                  </a:lnTo>
                  <a:lnTo>
                    <a:pt x="48" y="434"/>
                  </a:lnTo>
                  <a:lnTo>
                    <a:pt x="40" y="414"/>
                  </a:lnTo>
                  <a:lnTo>
                    <a:pt x="40" y="414"/>
                  </a:lnTo>
                  <a:lnTo>
                    <a:pt x="62" y="418"/>
                  </a:lnTo>
                  <a:lnTo>
                    <a:pt x="62" y="418"/>
                  </a:lnTo>
                  <a:lnTo>
                    <a:pt x="70" y="422"/>
                  </a:lnTo>
                  <a:lnTo>
                    <a:pt x="76" y="430"/>
                  </a:lnTo>
                  <a:lnTo>
                    <a:pt x="82" y="436"/>
                  </a:lnTo>
                  <a:lnTo>
                    <a:pt x="88" y="440"/>
                  </a:lnTo>
                  <a:lnTo>
                    <a:pt x="88" y="440"/>
                  </a:lnTo>
                  <a:lnTo>
                    <a:pt x="88" y="442"/>
                  </a:lnTo>
                  <a:lnTo>
                    <a:pt x="88" y="448"/>
                  </a:lnTo>
                  <a:lnTo>
                    <a:pt x="86" y="462"/>
                  </a:lnTo>
                  <a:lnTo>
                    <a:pt x="82" y="478"/>
                  </a:lnTo>
                  <a:lnTo>
                    <a:pt x="78" y="488"/>
                  </a:lnTo>
                  <a:lnTo>
                    <a:pt x="78" y="488"/>
                  </a:lnTo>
                  <a:close/>
                </a:path>
              </a:pathLst>
            </a:custGeom>
            <a:solidFill>
              <a:srgbClr val="FFFDF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10" name="Freeform 10"/>
          <p:cNvSpPr/>
          <p:nvPr/>
        </p:nvSpPr>
        <p:spPr>
          <a:xfrm>
            <a:off x="6919008" y="4724686"/>
            <a:ext cx="435578" cy="526542"/>
          </a:xfrm>
          <a:custGeom>
            <a:rect l="l" t="t" r="r" b="b"/>
            <a:pathLst>
              <a:path w="498" h="602">
                <a:moveTo>
                  <a:pt x="192" y="516"/>
                </a:moveTo>
                <a:lnTo>
                  <a:pt x="186" y="490"/>
                </a:lnTo>
                <a:lnTo>
                  <a:pt x="144" y="500"/>
                </a:lnTo>
                <a:lnTo>
                  <a:pt x="412" y="138"/>
                </a:lnTo>
                <a:lnTo>
                  <a:pt x="412" y="138"/>
                </a:lnTo>
                <a:lnTo>
                  <a:pt x="422" y="150"/>
                </a:lnTo>
                <a:lnTo>
                  <a:pt x="428" y="160"/>
                </a:lnTo>
                <a:lnTo>
                  <a:pt x="440" y="180"/>
                </a:lnTo>
                <a:lnTo>
                  <a:pt x="192" y="516"/>
                </a:lnTo>
                <a:lnTo>
                  <a:pt x="192" y="516"/>
                </a:lnTo>
                <a:close/>
                <a:moveTo>
                  <a:pt x="102" y="550"/>
                </a:moveTo>
                <a:lnTo>
                  <a:pt x="102" y="550"/>
                </a:lnTo>
                <a:lnTo>
                  <a:pt x="80" y="560"/>
                </a:lnTo>
                <a:lnTo>
                  <a:pt x="62" y="568"/>
                </a:lnTo>
                <a:lnTo>
                  <a:pt x="52" y="570"/>
                </a:lnTo>
                <a:lnTo>
                  <a:pt x="42" y="572"/>
                </a:lnTo>
                <a:lnTo>
                  <a:pt x="42" y="572"/>
                </a:lnTo>
                <a:lnTo>
                  <a:pt x="38" y="570"/>
                </a:lnTo>
                <a:lnTo>
                  <a:pt x="36" y="568"/>
                </a:lnTo>
                <a:lnTo>
                  <a:pt x="32" y="560"/>
                </a:lnTo>
                <a:lnTo>
                  <a:pt x="32" y="550"/>
                </a:lnTo>
                <a:lnTo>
                  <a:pt x="30" y="536"/>
                </a:lnTo>
                <a:lnTo>
                  <a:pt x="32" y="512"/>
                </a:lnTo>
                <a:lnTo>
                  <a:pt x="32" y="502"/>
                </a:lnTo>
                <a:lnTo>
                  <a:pt x="34" y="502"/>
                </a:lnTo>
                <a:lnTo>
                  <a:pt x="34" y="502"/>
                </a:lnTo>
                <a:lnTo>
                  <a:pt x="34" y="500"/>
                </a:lnTo>
                <a:lnTo>
                  <a:pt x="34" y="500"/>
                </a:lnTo>
                <a:lnTo>
                  <a:pt x="40" y="500"/>
                </a:lnTo>
                <a:lnTo>
                  <a:pt x="48" y="500"/>
                </a:lnTo>
                <a:lnTo>
                  <a:pt x="56" y="504"/>
                </a:lnTo>
                <a:lnTo>
                  <a:pt x="56" y="504"/>
                </a:lnTo>
                <a:lnTo>
                  <a:pt x="66" y="508"/>
                </a:lnTo>
                <a:lnTo>
                  <a:pt x="76" y="516"/>
                </a:lnTo>
                <a:lnTo>
                  <a:pt x="76" y="516"/>
                </a:lnTo>
                <a:lnTo>
                  <a:pt x="90" y="530"/>
                </a:lnTo>
                <a:lnTo>
                  <a:pt x="100" y="540"/>
                </a:lnTo>
                <a:lnTo>
                  <a:pt x="100" y="540"/>
                </a:lnTo>
                <a:lnTo>
                  <a:pt x="102" y="546"/>
                </a:lnTo>
                <a:lnTo>
                  <a:pt x="102" y="550"/>
                </a:lnTo>
                <a:lnTo>
                  <a:pt x="102" y="550"/>
                </a:lnTo>
                <a:close/>
                <a:moveTo>
                  <a:pt x="288" y="72"/>
                </a:moveTo>
                <a:lnTo>
                  <a:pt x="288" y="72"/>
                </a:lnTo>
                <a:lnTo>
                  <a:pt x="308" y="76"/>
                </a:lnTo>
                <a:lnTo>
                  <a:pt x="334" y="84"/>
                </a:lnTo>
                <a:lnTo>
                  <a:pt x="334" y="86"/>
                </a:lnTo>
                <a:lnTo>
                  <a:pt x="70" y="444"/>
                </a:lnTo>
                <a:lnTo>
                  <a:pt x="70" y="396"/>
                </a:lnTo>
                <a:lnTo>
                  <a:pt x="46" y="398"/>
                </a:lnTo>
                <a:lnTo>
                  <a:pt x="288" y="72"/>
                </a:lnTo>
                <a:lnTo>
                  <a:pt x="288" y="72"/>
                </a:lnTo>
                <a:close/>
                <a:moveTo>
                  <a:pt x="130" y="480"/>
                </a:moveTo>
                <a:lnTo>
                  <a:pt x="130" y="480"/>
                </a:lnTo>
                <a:lnTo>
                  <a:pt x="130" y="444"/>
                </a:lnTo>
                <a:lnTo>
                  <a:pt x="130" y="444"/>
                </a:lnTo>
                <a:lnTo>
                  <a:pt x="130" y="442"/>
                </a:lnTo>
                <a:lnTo>
                  <a:pt x="126" y="442"/>
                </a:lnTo>
                <a:lnTo>
                  <a:pt x="118" y="442"/>
                </a:lnTo>
                <a:lnTo>
                  <a:pt x="92" y="452"/>
                </a:lnTo>
                <a:lnTo>
                  <a:pt x="356" y="96"/>
                </a:lnTo>
                <a:lnTo>
                  <a:pt x="356" y="96"/>
                </a:lnTo>
                <a:lnTo>
                  <a:pt x="378" y="108"/>
                </a:lnTo>
                <a:lnTo>
                  <a:pt x="378" y="108"/>
                </a:lnTo>
                <a:lnTo>
                  <a:pt x="396" y="122"/>
                </a:lnTo>
                <a:lnTo>
                  <a:pt x="130" y="480"/>
                </a:lnTo>
                <a:lnTo>
                  <a:pt x="130" y="480"/>
                </a:lnTo>
                <a:close/>
                <a:moveTo>
                  <a:pt x="432" y="38"/>
                </a:moveTo>
                <a:lnTo>
                  <a:pt x="432" y="38"/>
                </a:lnTo>
                <a:lnTo>
                  <a:pt x="410" y="24"/>
                </a:lnTo>
                <a:lnTo>
                  <a:pt x="388" y="14"/>
                </a:lnTo>
                <a:lnTo>
                  <a:pt x="368" y="6"/>
                </a:lnTo>
                <a:lnTo>
                  <a:pt x="350" y="2"/>
                </a:lnTo>
                <a:lnTo>
                  <a:pt x="334" y="0"/>
                </a:lnTo>
                <a:lnTo>
                  <a:pt x="322" y="0"/>
                </a:lnTo>
                <a:lnTo>
                  <a:pt x="314" y="0"/>
                </a:lnTo>
                <a:lnTo>
                  <a:pt x="308" y="4"/>
                </a:lnTo>
                <a:lnTo>
                  <a:pt x="290" y="28"/>
                </a:lnTo>
                <a:lnTo>
                  <a:pt x="260" y="70"/>
                </a:lnTo>
                <a:lnTo>
                  <a:pt x="16" y="398"/>
                </a:lnTo>
                <a:lnTo>
                  <a:pt x="8" y="408"/>
                </a:lnTo>
                <a:lnTo>
                  <a:pt x="8" y="408"/>
                </a:lnTo>
                <a:lnTo>
                  <a:pt x="2" y="450"/>
                </a:lnTo>
                <a:lnTo>
                  <a:pt x="0" y="492"/>
                </a:lnTo>
                <a:lnTo>
                  <a:pt x="0" y="516"/>
                </a:lnTo>
                <a:lnTo>
                  <a:pt x="0" y="538"/>
                </a:lnTo>
                <a:lnTo>
                  <a:pt x="0" y="538"/>
                </a:lnTo>
                <a:lnTo>
                  <a:pt x="2" y="560"/>
                </a:lnTo>
                <a:lnTo>
                  <a:pt x="6" y="578"/>
                </a:lnTo>
                <a:lnTo>
                  <a:pt x="10" y="594"/>
                </a:lnTo>
                <a:lnTo>
                  <a:pt x="12" y="598"/>
                </a:lnTo>
                <a:lnTo>
                  <a:pt x="14" y="602"/>
                </a:lnTo>
                <a:lnTo>
                  <a:pt x="14" y="602"/>
                </a:lnTo>
                <a:lnTo>
                  <a:pt x="18" y="602"/>
                </a:lnTo>
                <a:lnTo>
                  <a:pt x="24" y="602"/>
                </a:lnTo>
                <a:lnTo>
                  <a:pt x="40" y="600"/>
                </a:lnTo>
                <a:lnTo>
                  <a:pt x="62" y="596"/>
                </a:lnTo>
                <a:lnTo>
                  <a:pt x="196" y="548"/>
                </a:lnTo>
                <a:lnTo>
                  <a:pt x="448" y="210"/>
                </a:lnTo>
                <a:lnTo>
                  <a:pt x="452" y="204"/>
                </a:lnTo>
                <a:lnTo>
                  <a:pt x="478" y="168"/>
                </a:lnTo>
                <a:lnTo>
                  <a:pt x="496" y="144"/>
                </a:lnTo>
                <a:lnTo>
                  <a:pt x="496" y="144"/>
                </a:lnTo>
                <a:lnTo>
                  <a:pt x="498" y="138"/>
                </a:lnTo>
                <a:lnTo>
                  <a:pt x="498" y="128"/>
                </a:lnTo>
                <a:lnTo>
                  <a:pt x="494" y="114"/>
                </a:lnTo>
                <a:lnTo>
                  <a:pt x="488" y="100"/>
                </a:lnTo>
                <a:lnTo>
                  <a:pt x="478" y="84"/>
                </a:lnTo>
                <a:lnTo>
                  <a:pt x="466" y="68"/>
                </a:lnTo>
                <a:lnTo>
                  <a:pt x="450" y="52"/>
                </a:lnTo>
                <a:lnTo>
                  <a:pt x="432" y="38"/>
                </a:lnTo>
                <a:lnTo>
                  <a:pt x="432" y="38"/>
                </a:lnTo>
                <a:close/>
              </a:path>
            </a:pathLst>
          </a:custGeom>
          <a:solidFill>
            <a:srgbClr val="FFFDF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Freeform 11"/>
          <p:cNvSpPr/>
          <p:nvPr/>
        </p:nvSpPr>
        <p:spPr>
          <a:xfrm>
            <a:off x="6086475" y="4388453"/>
            <a:ext cx="87916" cy="87916"/>
          </a:xfrm>
          <a:custGeom>
            <a:rect l="l" t="t" r="r" b="b"/>
            <a:pathLst>
              <a:path w="96" h="96">
                <a:moveTo>
                  <a:pt x="62" y="2"/>
                </a:moveTo>
                <a:lnTo>
                  <a:pt x="62" y="2"/>
                </a:lnTo>
                <a:lnTo>
                  <a:pt x="52" y="0"/>
                </a:lnTo>
                <a:lnTo>
                  <a:pt x="44" y="0"/>
                </a:lnTo>
                <a:lnTo>
                  <a:pt x="34" y="2"/>
                </a:lnTo>
                <a:lnTo>
                  <a:pt x="26" y="6"/>
                </a:lnTo>
                <a:lnTo>
                  <a:pt x="18" y="10"/>
                </a:lnTo>
                <a:lnTo>
                  <a:pt x="12" y="16"/>
                </a:lnTo>
                <a:lnTo>
                  <a:pt x="6" y="24"/>
                </a:lnTo>
                <a:lnTo>
                  <a:pt x="2" y="34"/>
                </a:lnTo>
                <a:lnTo>
                  <a:pt x="2" y="34"/>
                </a:lnTo>
                <a:lnTo>
                  <a:pt x="0" y="42"/>
                </a:lnTo>
                <a:lnTo>
                  <a:pt x="0" y="52"/>
                </a:lnTo>
                <a:lnTo>
                  <a:pt x="2" y="62"/>
                </a:lnTo>
                <a:lnTo>
                  <a:pt x="6" y="70"/>
                </a:lnTo>
                <a:lnTo>
                  <a:pt x="10" y="78"/>
                </a:lnTo>
                <a:lnTo>
                  <a:pt x="18" y="84"/>
                </a:lnTo>
                <a:lnTo>
                  <a:pt x="24" y="90"/>
                </a:lnTo>
                <a:lnTo>
                  <a:pt x="34" y="94"/>
                </a:lnTo>
                <a:lnTo>
                  <a:pt x="34" y="94"/>
                </a:lnTo>
                <a:lnTo>
                  <a:pt x="44" y="96"/>
                </a:lnTo>
                <a:lnTo>
                  <a:pt x="52" y="96"/>
                </a:lnTo>
                <a:lnTo>
                  <a:pt x="62" y="94"/>
                </a:lnTo>
                <a:lnTo>
                  <a:pt x="70" y="90"/>
                </a:lnTo>
                <a:lnTo>
                  <a:pt x="78" y="84"/>
                </a:lnTo>
                <a:lnTo>
                  <a:pt x="84" y="78"/>
                </a:lnTo>
                <a:lnTo>
                  <a:pt x="90" y="70"/>
                </a:lnTo>
                <a:lnTo>
                  <a:pt x="94" y="62"/>
                </a:lnTo>
                <a:lnTo>
                  <a:pt x="94" y="62"/>
                </a:lnTo>
                <a:lnTo>
                  <a:pt x="96" y="52"/>
                </a:lnTo>
                <a:lnTo>
                  <a:pt x="96" y="42"/>
                </a:lnTo>
                <a:lnTo>
                  <a:pt x="94" y="34"/>
                </a:lnTo>
                <a:lnTo>
                  <a:pt x="90" y="26"/>
                </a:lnTo>
                <a:lnTo>
                  <a:pt x="86" y="18"/>
                </a:lnTo>
                <a:lnTo>
                  <a:pt x="78" y="12"/>
                </a:lnTo>
                <a:lnTo>
                  <a:pt x="72" y="6"/>
                </a:lnTo>
                <a:lnTo>
                  <a:pt x="62" y="2"/>
                </a:lnTo>
                <a:lnTo>
                  <a:pt x="62" y="2"/>
                </a:lnTo>
                <a:close/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Freeform 12"/>
          <p:cNvSpPr/>
          <p:nvPr/>
        </p:nvSpPr>
        <p:spPr>
          <a:xfrm>
            <a:off x="5783437" y="2866346"/>
            <a:ext cx="622649" cy="637223"/>
          </a:xfrm>
          <a:custGeom>
            <a:rect l="l" t="t" r="r" b="b"/>
            <a:pathLst>
              <a:path w="417" h="426">
                <a:moveTo>
                  <a:pt x="121" y="94"/>
                </a:moveTo>
                <a:cubicBezTo>
                  <a:pt x="98" y="116"/>
                  <a:pt x="0" y="256"/>
                  <a:pt x="85" y="341"/>
                </a:cubicBezTo>
                <a:cubicBezTo>
                  <a:pt x="170" y="426"/>
                  <a:pt x="309" y="328"/>
                  <a:pt x="332" y="305"/>
                </a:cubicBezTo>
                <a:cubicBezTo>
                  <a:pt x="354" y="283"/>
                  <a:pt x="325" y="217"/>
                  <a:pt x="267" y="159"/>
                </a:cubicBezTo>
                <a:cubicBezTo>
                  <a:pt x="209" y="101"/>
                  <a:pt x="143" y="72"/>
                  <a:pt x="121" y="94"/>
                </a:cubicBezTo>
                <a:close/>
                <a:moveTo>
                  <a:pt x="306" y="286"/>
                </a:moveTo>
                <a:cubicBezTo>
                  <a:pt x="299" y="292"/>
                  <a:pt x="248" y="277"/>
                  <a:pt x="199" y="227"/>
                </a:cubicBezTo>
                <a:cubicBezTo>
                  <a:pt x="149" y="178"/>
                  <a:pt x="134" y="127"/>
                  <a:pt x="140" y="120"/>
                </a:cubicBezTo>
                <a:cubicBezTo>
                  <a:pt x="147" y="113"/>
                  <a:pt x="198" y="129"/>
                  <a:pt x="247" y="179"/>
                </a:cubicBezTo>
                <a:cubicBezTo>
                  <a:pt x="297" y="228"/>
                  <a:pt x="313" y="279"/>
                  <a:pt x="306" y="286"/>
                </a:cubicBezTo>
                <a:close/>
                <a:moveTo>
                  <a:pt x="309" y="128"/>
                </a:moveTo>
                <a:cubicBezTo>
                  <a:pt x="314" y="128"/>
                  <a:pt x="319" y="126"/>
                  <a:pt x="323" y="122"/>
                </a:cubicBezTo>
                <a:cubicBezTo>
                  <a:pt x="361" y="84"/>
                  <a:pt x="361" y="84"/>
                  <a:pt x="361" y="84"/>
                </a:cubicBezTo>
                <a:cubicBezTo>
                  <a:pt x="369" y="76"/>
                  <a:pt x="369" y="64"/>
                  <a:pt x="361" y="56"/>
                </a:cubicBezTo>
                <a:cubicBezTo>
                  <a:pt x="353" y="48"/>
                  <a:pt x="341" y="48"/>
                  <a:pt x="333" y="56"/>
                </a:cubicBezTo>
                <a:cubicBezTo>
                  <a:pt x="295" y="94"/>
                  <a:pt x="295" y="94"/>
                  <a:pt x="295" y="94"/>
                </a:cubicBezTo>
                <a:cubicBezTo>
                  <a:pt x="287" y="102"/>
                  <a:pt x="287" y="115"/>
                  <a:pt x="295" y="122"/>
                </a:cubicBezTo>
                <a:cubicBezTo>
                  <a:pt x="299" y="126"/>
                  <a:pt x="304" y="128"/>
                  <a:pt x="309" y="128"/>
                </a:cubicBezTo>
                <a:close/>
                <a:moveTo>
                  <a:pt x="237" y="79"/>
                </a:moveTo>
                <a:cubicBezTo>
                  <a:pt x="240" y="81"/>
                  <a:pt x="243" y="81"/>
                  <a:pt x="247" y="81"/>
                </a:cubicBezTo>
                <a:cubicBezTo>
                  <a:pt x="254" y="81"/>
                  <a:pt x="260" y="78"/>
                  <a:pt x="264" y="71"/>
                </a:cubicBezTo>
                <a:cubicBezTo>
                  <a:pt x="286" y="33"/>
                  <a:pt x="286" y="33"/>
                  <a:pt x="286" y="33"/>
                </a:cubicBezTo>
                <a:cubicBezTo>
                  <a:pt x="291" y="23"/>
                  <a:pt x="288" y="11"/>
                  <a:pt x="278" y="5"/>
                </a:cubicBezTo>
                <a:cubicBezTo>
                  <a:pt x="268" y="0"/>
                  <a:pt x="256" y="3"/>
                  <a:pt x="251" y="13"/>
                </a:cubicBezTo>
                <a:cubicBezTo>
                  <a:pt x="229" y="52"/>
                  <a:pt x="229" y="52"/>
                  <a:pt x="229" y="52"/>
                </a:cubicBezTo>
                <a:cubicBezTo>
                  <a:pt x="224" y="61"/>
                  <a:pt x="227" y="73"/>
                  <a:pt x="237" y="79"/>
                </a:cubicBezTo>
                <a:close/>
                <a:moveTo>
                  <a:pt x="412" y="139"/>
                </a:moveTo>
                <a:cubicBezTo>
                  <a:pt x="406" y="129"/>
                  <a:pt x="394" y="126"/>
                  <a:pt x="385" y="131"/>
                </a:cubicBezTo>
                <a:cubicBezTo>
                  <a:pt x="346" y="153"/>
                  <a:pt x="346" y="153"/>
                  <a:pt x="346" y="153"/>
                </a:cubicBezTo>
                <a:cubicBezTo>
                  <a:pt x="336" y="158"/>
                  <a:pt x="333" y="171"/>
                  <a:pt x="338" y="180"/>
                </a:cubicBezTo>
                <a:cubicBezTo>
                  <a:pt x="342" y="187"/>
                  <a:pt x="349" y="190"/>
                  <a:pt x="356" y="190"/>
                </a:cubicBezTo>
                <a:cubicBezTo>
                  <a:pt x="359" y="190"/>
                  <a:pt x="363" y="190"/>
                  <a:pt x="366" y="188"/>
                </a:cubicBezTo>
                <a:cubicBezTo>
                  <a:pt x="404" y="166"/>
                  <a:pt x="404" y="166"/>
                  <a:pt x="404" y="166"/>
                </a:cubicBezTo>
                <a:cubicBezTo>
                  <a:pt x="414" y="161"/>
                  <a:pt x="417" y="149"/>
                  <a:pt x="412" y="139"/>
                </a:cubicBezTo>
                <a:close/>
              </a:path>
            </a:pathLst>
          </a:custGeom>
          <a:solidFill>
            <a:srgbClr val="FFFDF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Freeform 13"/>
          <p:cNvSpPr/>
          <p:nvPr/>
        </p:nvSpPr>
        <p:spPr>
          <a:xfrm>
            <a:off x="5833776" y="4203763"/>
            <a:ext cx="521970" cy="520922"/>
          </a:xfrm>
          <a:custGeom>
            <a:rect l="l" t="t" r="r" b="b"/>
            <a:pathLst>
              <a:path w="376" h="376">
                <a:moveTo>
                  <a:pt x="347" y="284"/>
                </a:moveTo>
                <a:cubicBezTo>
                  <a:pt x="347" y="238"/>
                  <a:pt x="347" y="238"/>
                  <a:pt x="347" y="238"/>
                </a:cubicBezTo>
                <a:cubicBezTo>
                  <a:pt x="347" y="210"/>
                  <a:pt x="328" y="169"/>
                  <a:pt x="278" y="169"/>
                </a:cubicBezTo>
                <a:cubicBezTo>
                  <a:pt x="238" y="169"/>
                  <a:pt x="238" y="169"/>
                  <a:pt x="238" y="169"/>
                </a:cubicBezTo>
                <a:cubicBezTo>
                  <a:pt x="210" y="169"/>
                  <a:pt x="207" y="155"/>
                  <a:pt x="207" y="148"/>
                </a:cubicBezTo>
                <a:cubicBezTo>
                  <a:pt x="207" y="92"/>
                  <a:pt x="207" y="92"/>
                  <a:pt x="207" y="92"/>
                </a:cubicBezTo>
                <a:cubicBezTo>
                  <a:pt x="224" y="85"/>
                  <a:pt x="236" y="68"/>
                  <a:pt x="236" y="48"/>
                </a:cubicBezTo>
                <a:cubicBezTo>
                  <a:pt x="236" y="21"/>
                  <a:pt x="214" y="0"/>
                  <a:pt x="188" y="0"/>
                </a:cubicBezTo>
                <a:cubicBezTo>
                  <a:pt x="161" y="0"/>
                  <a:pt x="140" y="21"/>
                  <a:pt x="140" y="48"/>
                </a:cubicBezTo>
                <a:cubicBezTo>
                  <a:pt x="140" y="68"/>
                  <a:pt x="152" y="85"/>
                  <a:pt x="169" y="92"/>
                </a:cubicBezTo>
                <a:cubicBezTo>
                  <a:pt x="169" y="148"/>
                  <a:pt x="169" y="148"/>
                  <a:pt x="169" y="148"/>
                </a:cubicBezTo>
                <a:cubicBezTo>
                  <a:pt x="169" y="153"/>
                  <a:pt x="167" y="169"/>
                  <a:pt x="138" y="169"/>
                </a:cubicBezTo>
                <a:cubicBezTo>
                  <a:pt x="98" y="169"/>
                  <a:pt x="98" y="169"/>
                  <a:pt x="98" y="169"/>
                </a:cubicBezTo>
                <a:cubicBezTo>
                  <a:pt x="47" y="169"/>
                  <a:pt x="29" y="210"/>
                  <a:pt x="29" y="238"/>
                </a:cubicBezTo>
                <a:cubicBezTo>
                  <a:pt x="29" y="284"/>
                  <a:pt x="29" y="284"/>
                  <a:pt x="29" y="284"/>
                </a:cubicBezTo>
                <a:cubicBezTo>
                  <a:pt x="12" y="291"/>
                  <a:pt x="0" y="308"/>
                  <a:pt x="0" y="328"/>
                </a:cubicBezTo>
                <a:cubicBezTo>
                  <a:pt x="0" y="354"/>
                  <a:pt x="21" y="376"/>
                  <a:pt x="48" y="376"/>
                </a:cubicBezTo>
                <a:cubicBezTo>
                  <a:pt x="74" y="376"/>
                  <a:pt x="96" y="354"/>
                  <a:pt x="96" y="328"/>
                </a:cubicBezTo>
                <a:cubicBezTo>
                  <a:pt x="96" y="308"/>
                  <a:pt x="84" y="291"/>
                  <a:pt x="67" y="284"/>
                </a:cubicBezTo>
                <a:cubicBezTo>
                  <a:pt x="67" y="238"/>
                  <a:pt x="67" y="238"/>
                  <a:pt x="67" y="238"/>
                </a:cubicBezTo>
                <a:cubicBezTo>
                  <a:pt x="67" y="233"/>
                  <a:pt x="68" y="207"/>
                  <a:pt x="98" y="207"/>
                </a:cubicBezTo>
                <a:cubicBezTo>
                  <a:pt x="138" y="207"/>
                  <a:pt x="138" y="207"/>
                  <a:pt x="138" y="207"/>
                </a:cubicBezTo>
                <a:cubicBezTo>
                  <a:pt x="150" y="207"/>
                  <a:pt x="160" y="205"/>
                  <a:pt x="169" y="202"/>
                </a:cubicBezTo>
                <a:cubicBezTo>
                  <a:pt x="169" y="284"/>
                  <a:pt x="169" y="284"/>
                  <a:pt x="169" y="284"/>
                </a:cubicBezTo>
                <a:cubicBezTo>
                  <a:pt x="152" y="291"/>
                  <a:pt x="140" y="308"/>
                  <a:pt x="140" y="328"/>
                </a:cubicBezTo>
                <a:cubicBezTo>
                  <a:pt x="140" y="354"/>
                  <a:pt x="161" y="376"/>
                  <a:pt x="188" y="376"/>
                </a:cubicBezTo>
                <a:cubicBezTo>
                  <a:pt x="214" y="376"/>
                  <a:pt x="236" y="354"/>
                  <a:pt x="236" y="328"/>
                </a:cubicBezTo>
                <a:cubicBezTo>
                  <a:pt x="236" y="308"/>
                  <a:pt x="224" y="291"/>
                  <a:pt x="207" y="284"/>
                </a:cubicBezTo>
                <a:cubicBezTo>
                  <a:pt x="207" y="202"/>
                  <a:pt x="207" y="202"/>
                  <a:pt x="207" y="202"/>
                </a:cubicBezTo>
                <a:cubicBezTo>
                  <a:pt x="215" y="205"/>
                  <a:pt x="226" y="207"/>
                  <a:pt x="238" y="207"/>
                </a:cubicBezTo>
                <a:cubicBezTo>
                  <a:pt x="278" y="207"/>
                  <a:pt x="278" y="207"/>
                  <a:pt x="278" y="207"/>
                </a:cubicBezTo>
                <a:cubicBezTo>
                  <a:pt x="306" y="207"/>
                  <a:pt x="309" y="231"/>
                  <a:pt x="309" y="238"/>
                </a:cubicBezTo>
                <a:cubicBezTo>
                  <a:pt x="309" y="284"/>
                  <a:pt x="309" y="284"/>
                  <a:pt x="309" y="284"/>
                </a:cubicBezTo>
                <a:cubicBezTo>
                  <a:pt x="292" y="291"/>
                  <a:pt x="280" y="308"/>
                  <a:pt x="280" y="328"/>
                </a:cubicBezTo>
                <a:cubicBezTo>
                  <a:pt x="280" y="354"/>
                  <a:pt x="301" y="376"/>
                  <a:pt x="328" y="376"/>
                </a:cubicBezTo>
                <a:cubicBezTo>
                  <a:pt x="354" y="376"/>
                  <a:pt x="376" y="354"/>
                  <a:pt x="376" y="328"/>
                </a:cubicBezTo>
                <a:cubicBezTo>
                  <a:pt x="376" y="308"/>
                  <a:pt x="364" y="291"/>
                  <a:pt x="347" y="284"/>
                </a:cubicBezTo>
                <a:close/>
                <a:moveTo>
                  <a:pt x="75" y="328"/>
                </a:moveTo>
                <a:cubicBezTo>
                  <a:pt x="75" y="343"/>
                  <a:pt x="63" y="356"/>
                  <a:pt x="48" y="356"/>
                </a:cubicBezTo>
                <a:cubicBezTo>
                  <a:pt x="32" y="356"/>
                  <a:pt x="20" y="343"/>
                  <a:pt x="20" y="328"/>
                </a:cubicBezTo>
                <a:cubicBezTo>
                  <a:pt x="20" y="313"/>
                  <a:pt x="32" y="300"/>
                  <a:pt x="48" y="300"/>
                </a:cubicBezTo>
                <a:cubicBezTo>
                  <a:pt x="63" y="300"/>
                  <a:pt x="75" y="313"/>
                  <a:pt x="75" y="328"/>
                </a:cubicBezTo>
                <a:close/>
                <a:moveTo>
                  <a:pt x="160" y="48"/>
                </a:moveTo>
                <a:cubicBezTo>
                  <a:pt x="160" y="33"/>
                  <a:pt x="172" y="20"/>
                  <a:pt x="188" y="20"/>
                </a:cubicBezTo>
                <a:cubicBezTo>
                  <a:pt x="203" y="20"/>
                  <a:pt x="215" y="33"/>
                  <a:pt x="215" y="48"/>
                </a:cubicBezTo>
                <a:cubicBezTo>
                  <a:pt x="215" y="63"/>
                  <a:pt x="203" y="76"/>
                  <a:pt x="188" y="76"/>
                </a:cubicBezTo>
                <a:cubicBezTo>
                  <a:pt x="172" y="76"/>
                  <a:pt x="160" y="63"/>
                  <a:pt x="160" y="48"/>
                </a:cubicBezTo>
                <a:close/>
                <a:moveTo>
                  <a:pt x="215" y="328"/>
                </a:moveTo>
                <a:cubicBezTo>
                  <a:pt x="215" y="343"/>
                  <a:pt x="203" y="356"/>
                  <a:pt x="188" y="356"/>
                </a:cubicBezTo>
                <a:cubicBezTo>
                  <a:pt x="172" y="356"/>
                  <a:pt x="160" y="343"/>
                  <a:pt x="160" y="328"/>
                </a:cubicBezTo>
                <a:cubicBezTo>
                  <a:pt x="160" y="313"/>
                  <a:pt x="172" y="300"/>
                  <a:pt x="188" y="300"/>
                </a:cubicBezTo>
                <a:cubicBezTo>
                  <a:pt x="203" y="300"/>
                  <a:pt x="215" y="313"/>
                  <a:pt x="215" y="328"/>
                </a:cubicBezTo>
                <a:close/>
                <a:moveTo>
                  <a:pt x="328" y="356"/>
                </a:moveTo>
                <a:cubicBezTo>
                  <a:pt x="312" y="356"/>
                  <a:pt x="300" y="343"/>
                  <a:pt x="300" y="328"/>
                </a:cubicBezTo>
                <a:cubicBezTo>
                  <a:pt x="300" y="313"/>
                  <a:pt x="312" y="300"/>
                  <a:pt x="328" y="300"/>
                </a:cubicBezTo>
                <a:cubicBezTo>
                  <a:pt x="343" y="300"/>
                  <a:pt x="355" y="313"/>
                  <a:pt x="355" y="328"/>
                </a:cubicBezTo>
                <a:cubicBezTo>
                  <a:pt x="355" y="343"/>
                  <a:pt x="343" y="356"/>
                  <a:pt x="328" y="356"/>
                </a:cubicBezTo>
                <a:close/>
              </a:path>
            </a:pathLst>
          </a:custGeom>
          <a:solidFill>
            <a:srgbClr val="FFFDF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尿布更换和皮肤护理</a:t>
              </a:r>
            </a:p>
          </p:txBody>
        </p:sp>
      </p:grpSp>
      <p:sp>
        <p:nvSpPr>
          <p:cNvPr id="36" name="TextBox 36"/>
          <p:cNvSpPr txBox="1"/>
          <p:nvPr/>
        </p:nvSpPr>
        <p:spPr>
          <a:xfrm>
            <a:off x="1294218" y="1702234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尿布选择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04897" y="398603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7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434063" y="1702234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更换频率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8457043" y="398603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皮肤护理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1688465" y="2192568"/>
            <a:ext cx="3000749" cy="142418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7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选用柔软、吸水性强、透气性好的尿布，避免使用化纤类尿布。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99517" y="4476369"/>
            <a:ext cx="3000375" cy="1416628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7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根据新生儿的排尿和排便情况，及时更换尿布，保持臀部皮肤干爽。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7434063" y="2192568"/>
            <a:ext cx="3000375" cy="142418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7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每次更换尿布时，用温水清洗臀部皮肤，并用干净毛巾轻轻擦干；涂抹适量护臀霜或爽身粉，预防尿布疹。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8457043" y="4388453"/>
            <a:ext cx="3000375" cy="150454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7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更换尿布时要轻柔、迅速，避免长时间暴露皮肤；注意观察臀部皮肤状况，发现异常及时处理。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96324" y="1798767"/>
            <a:ext cx="2754316" cy="64698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2642414" y="1934125"/>
            <a:ext cx="2708226" cy="377919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睡眠环境</a:t>
            </a:r>
            <a:endParaRPr lang="en-US" sz="1100"/>
          </a:p>
        </p:txBody>
      </p:sp>
      <p:sp>
        <p:nvSpPr>
          <p:cNvPr id="4" name="Freeform 4"/>
          <p:cNvSpPr/>
          <p:nvPr/>
        </p:nvSpPr>
        <p:spPr>
          <a:xfrm>
            <a:off x="1810403" y="1798767"/>
            <a:ext cx="559947" cy="562395"/>
          </a:xfrm>
          <a:custGeom>
            <a:rect l="l" t="t" r="r" b="b"/>
            <a:pathLst>
              <a:path w="85" h="85">
                <a:moveTo>
                  <a:pt x="80" y="53"/>
                </a:moveTo>
                <a:cubicBezTo>
                  <a:pt x="80" y="80"/>
                  <a:pt x="80" y="80"/>
                  <a:pt x="80" y="80"/>
                </a:cubicBezTo>
                <a:cubicBezTo>
                  <a:pt x="80" y="83"/>
                  <a:pt x="78" y="85"/>
                  <a:pt x="74" y="85"/>
                </a:cubicBezTo>
                <a:cubicBezTo>
                  <a:pt x="10" y="85"/>
                  <a:pt x="10" y="85"/>
                  <a:pt x="10" y="85"/>
                </a:cubicBezTo>
                <a:cubicBezTo>
                  <a:pt x="7" y="85"/>
                  <a:pt x="5" y="83"/>
                  <a:pt x="5" y="80"/>
                </a:cubicBezTo>
                <a:cubicBezTo>
                  <a:pt x="5" y="53"/>
                  <a:pt x="5" y="53"/>
                  <a:pt x="5" y="53"/>
                </a:cubicBezTo>
                <a:cubicBezTo>
                  <a:pt x="9" y="54"/>
                  <a:pt x="13" y="55"/>
                  <a:pt x="17" y="56"/>
                </a:cubicBezTo>
                <a:cubicBezTo>
                  <a:pt x="17" y="60"/>
                  <a:pt x="17" y="60"/>
                  <a:pt x="17" y="60"/>
                </a:cubicBezTo>
                <a:cubicBezTo>
                  <a:pt x="20" y="60"/>
                  <a:pt x="20" y="60"/>
                  <a:pt x="20" y="60"/>
                </a:cubicBezTo>
                <a:cubicBezTo>
                  <a:pt x="20" y="68"/>
                  <a:pt x="20" y="68"/>
                  <a:pt x="20" y="68"/>
                </a:cubicBezTo>
                <a:cubicBezTo>
                  <a:pt x="27" y="68"/>
                  <a:pt x="27" y="68"/>
                  <a:pt x="27" y="68"/>
                </a:cubicBezTo>
                <a:cubicBezTo>
                  <a:pt x="27" y="60"/>
                  <a:pt x="27" y="60"/>
                  <a:pt x="27" y="60"/>
                </a:cubicBezTo>
                <a:cubicBezTo>
                  <a:pt x="30" y="60"/>
                  <a:pt x="30" y="60"/>
                  <a:pt x="30" y="60"/>
                </a:cubicBezTo>
                <a:cubicBezTo>
                  <a:pt x="30" y="57"/>
                  <a:pt x="30" y="57"/>
                  <a:pt x="30" y="57"/>
                </a:cubicBezTo>
                <a:cubicBezTo>
                  <a:pt x="38" y="58"/>
                  <a:pt x="46" y="58"/>
                  <a:pt x="54" y="57"/>
                </a:cubicBezTo>
                <a:cubicBezTo>
                  <a:pt x="54" y="60"/>
                  <a:pt x="54" y="60"/>
                  <a:pt x="54" y="60"/>
                </a:cubicBezTo>
                <a:cubicBezTo>
                  <a:pt x="57" y="60"/>
                  <a:pt x="57" y="60"/>
                  <a:pt x="57" y="60"/>
                </a:cubicBezTo>
                <a:cubicBezTo>
                  <a:pt x="57" y="68"/>
                  <a:pt x="57" y="68"/>
                  <a:pt x="57" y="68"/>
                </a:cubicBezTo>
                <a:cubicBezTo>
                  <a:pt x="63" y="68"/>
                  <a:pt x="63" y="68"/>
                  <a:pt x="63" y="68"/>
                </a:cubicBezTo>
                <a:cubicBezTo>
                  <a:pt x="63" y="60"/>
                  <a:pt x="63" y="60"/>
                  <a:pt x="63" y="60"/>
                </a:cubicBezTo>
                <a:cubicBezTo>
                  <a:pt x="66" y="60"/>
                  <a:pt x="66" y="60"/>
                  <a:pt x="66" y="60"/>
                </a:cubicBezTo>
                <a:cubicBezTo>
                  <a:pt x="66" y="56"/>
                  <a:pt x="66" y="56"/>
                  <a:pt x="66" y="56"/>
                </a:cubicBezTo>
                <a:cubicBezTo>
                  <a:pt x="71" y="55"/>
                  <a:pt x="75" y="54"/>
                  <a:pt x="80" y="53"/>
                </a:cubicBezTo>
                <a:close/>
                <a:moveTo>
                  <a:pt x="31" y="0"/>
                </a:moveTo>
                <a:cubicBezTo>
                  <a:pt x="54" y="0"/>
                  <a:pt x="54" y="0"/>
                  <a:pt x="54" y="0"/>
                </a:cubicBezTo>
                <a:cubicBezTo>
                  <a:pt x="58" y="0"/>
                  <a:pt x="61" y="3"/>
                  <a:pt x="61" y="7"/>
                </a:cubicBezTo>
                <a:cubicBezTo>
                  <a:pt x="61" y="16"/>
                  <a:pt x="61" y="16"/>
                  <a:pt x="61" y="16"/>
                </a:cubicBezTo>
                <a:cubicBezTo>
                  <a:pt x="53" y="16"/>
                  <a:pt x="53" y="16"/>
                  <a:pt x="53" y="16"/>
                </a:cubicBezTo>
                <a:cubicBezTo>
                  <a:pt x="53" y="8"/>
                  <a:pt x="53" y="8"/>
                  <a:pt x="53" y="8"/>
                </a:cubicBezTo>
                <a:cubicBezTo>
                  <a:pt x="32" y="8"/>
                  <a:pt x="32" y="8"/>
                  <a:pt x="32" y="8"/>
                </a:cubicBezTo>
                <a:cubicBezTo>
                  <a:pt x="32" y="16"/>
                  <a:pt x="32" y="16"/>
                  <a:pt x="32" y="16"/>
                </a:cubicBezTo>
                <a:cubicBezTo>
                  <a:pt x="24" y="16"/>
                  <a:pt x="24" y="16"/>
                  <a:pt x="24" y="16"/>
                </a:cubicBezTo>
                <a:cubicBezTo>
                  <a:pt x="24" y="7"/>
                  <a:pt x="24" y="7"/>
                  <a:pt x="24" y="7"/>
                </a:cubicBezTo>
                <a:cubicBezTo>
                  <a:pt x="24" y="3"/>
                  <a:pt x="27" y="0"/>
                  <a:pt x="31" y="0"/>
                </a:cubicBezTo>
                <a:close/>
                <a:moveTo>
                  <a:pt x="0" y="20"/>
                </a:moveTo>
                <a:cubicBezTo>
                  <a:pt x="0" y="48"/>
                  <a:pt x="0" y="48"/>
                  <a:pt x="0" y="48"/>
                </a:cubicBezTo>
                <a:cubicBezTo>
                  <a:pt x="27" y="55"/>
                  <a:pt x="56" y="55"/>
                  <a:pt x="85" y="48"/>
                </a:cubicBezTo>
                <a:cubicBezTo>
                  <a:pt x="85" y="20"/>
                  <a:pt x="85" y="20"/>
                  <a:pt x="85" y="20"/>
                </a:cubicBezTo>
                <a:lnTo>
                  <a:pt x="0" y="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2642414" y="2932252"/>
            <a:ext cx="2753936" cy="645148"/>
          </a:xfrm>
          <a:prstGeom prst="roundRect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2654004" y="4055207"/>
            <a:ext cx="2752792" cy="644697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Freeform 7"/>
          <p:cNvSpPr/>
          <p:nvPr/>
        </p:nvSpPr>
        <p:spPr>
          <a:xfrm>
            <a:off x="1781996" y="4110075"/>
            <a:ext cx="644511" cy="521244"/>
          </a:xfrm>
          <a:custGeom>
            <a:rect l="l" t="t" r="r" b="b"/>
            <a:pathLst>
              <a:path w="109" h="88">
                <a:moveTo>
                  <a:pt x="80" y="88"/>
                </a:moveTo>
                <a:cubicBezTo>
                  <a:pt x="86" y="88"/>
                  <a:pt x="86" y="88"/>
                  <a:pt x="86" y="88"/>
                </a:cubicBezTo>
                <a:cubicBezTo>
                  <a:pt x="86" y="44"/>
                  <a:pt x="86" y="44"/>
                  <a:pt x="86" y="44"/>
                </a:cubicBezTo>
                <a:cubicBezTo>
                  <a:pt x="84" y="44"/>
                  <a:pt x="84" y="44"/>
                  <a:pt x="84" y="44"/>
                </a:cubicBezTo>
                <a:cubicBezTo>
                  <a:pt x="82" y="70"/>
                  <a:pt x="82" y="70"/>
                  <a:pt x="82" y="70"/>
                </a:cubicBezTo>
                <a:cubicBezTo>
                  <a:pt x="80" y="71"/>
                  <a:pt x="80" y="71"/>
                  <a:pt x="80" y="71"/>
                </a:cubicBezTo>
                <a:cubicBezTo>
                  <a:pt x="80" y="88"/>
                  <a:pt x="80" y="88"/>
                  <a:pt x="80" y="88"/>
                </a:cubicBezTo>
                <a:close/>
                <a:moveTo>
                  <a:pt x="109" y="0"/>
                </a:moveTo>
                <a:cubicBezTo>
                  <a:pt x="100" y="17"/>
                  <a:pt x="100" y="17"/>
                  <a:pt x="100" y="17"/>
                </a:cubicBezTo>
                <a:cubicBezTo>
                  <a:pt x="92" y="33"/>
                  <a:pt x="92" y="33"/>
                  <a:pt x="92" y="33"/>
                </a:cubicBezTo>
                <a:cubicBezTo>
                  <a:pt x="84" y="22"/>
                  <a:pt x="84" y="22"/>
                  <a:pt x="84" y="22"/>
                </a:cubicBezTo>
                <a:cubicBezTo>
                  <a:pt x="80" y="25"/>
                  <a:pt x="80" y="25"/>
                  <a:pt x="80" y="25"/>
                </a:cubicBezTo>
                <a:cubicBezTo>
                  <a:pt x="77" y="64"/>
                  <a:pt x="77" y="64"/>
                  <a:pt x="77" y="64"/>
                </a:cubicBezTo>
                <a:cubicBezTo>
                  <a:pt x="67" y="68"/>
                  <a:pt x="67" y="68"/>
                  <a:pt x="67" y="68"/>
                </a:cubicBezTo>
                <a:cubicBezTo>
                  <a:pt x="48" y="50"/>
                  <a:pt x="48" y="50"/>
                  <a:pt x="48" y="50"/>
                </a:cubicBezTo>
                <a:cubicBezTo>
                  <a:pt x="37" y="73"/>
                  <a:pt x="37" y="73"/>
                  <a:pt x="37" y="73"/>
                </a:cubicBezTo>
                <a:cubicBezTo>
                  <a:pt x="26" y="73"/>
                  <a:pt x="26" y="73"/>
                  <a:pt x="26" y="73"/>
                </a:cubicBezTo>
                <a:cubicBezTo>
                  <a:pt x="19" y="63"/>
                  <a:pt x="19" y="63"/>
                  <a:pt x="19" y="63"/>
                </a:cubicBezTo>
                <a:cubicBezTo>
                  <a:pt x="4" y="67"/>
                  <a:pt x="4" y="67"/>
                  <a:pt x="4" y="67"/>
                </a:cubicBezTo>
                <a:cubicBezTo>
                  <a:pt x="0" y="56"/>
                  <a:pt x="0" y="56"/>
                  <a:pt x="0" y="56"/>
                </a:cubicBezTo>
                <a:cubicBezTo>
                  <a:pt x="20" y="50"/>
                  <a:pt x="20" y="50"/>
                  <a:pt x="20" y="50"/>
                </a:cubicBezTo>
                <a:cubicBezTo>
                  <a:pt x="25" y="48"/>
                  <a:pt x="25" y="48"/>
                  <a:pt x="25" y="48"/>
                </a:cubicBezTo>
                <a:cubicBezTo>
                  <a:pt x="27" y="52"/>
                  <a:pt x="27" y="52"/>
                  <a:pt x="27" y="52"/>
                </a:cubicBezTo>
                <a:cubicBezTo>
                  <a:pt x="30" y="57"/>
                  <a:pt x="30" y="57"/>
                  <a:pt x="30" y="57"/>
                </a:cubicBezTo>
                <a:cubicBezTo>
                  <a:pt x="40" y="37"/>
                  <a:pt x="40" y="37"/>
                  <a:pt x="40" y="37"/>
                </a:cubicBezTo>
                <a:cubicBezTo>
                  <a:pt x="44" y="29"/>
                  <a:pt x="44" y="29"/>
                  <a:pt x="44" y="29"/>
                </a:cubicBezTo>
                <a:cubicBezTo>
                  <a:pt x="50" y="35"/>
                  <a:pt x="50" y="35"/>
                  <a:pt x="50" y="35"/>
                </a:cubicBezTo>
                <a:cubicBezTo>
                  <a:pt x="66" y="50"/>
                  <a:pt x="66" y="50"/>
                  <a:pt x="66" y="50"/>
                </a:cubicBezTo>
                <a:cubicBezTo>
                  <a:pt x="68" y="21"/>
                  <a:pt x="68" y="21"/>
                  <a:pt x="68" y="21"/>
                </a:cubicBezTo>
                <a:cubicBezTo>
                  <a:pt x="68" y="18"/>
                  <a:pt x="68" y="18"/>
                  <a:pt x="68" y="18"/>
                </a:cubicBezTo>
                <a:cubicBezTo>
                  <a:pt x="71" y="16"/>
                  <a:pt x="71" y="16"/>
                  <a:pt x="71" y="16"/>
                </a:cubicBezTo>
                <a:cubicBezTo>
                  <a:pt x="78" y="12"/>
                  <a:pt x="78" y="12"/>
                  <a:pt x="78" y="12"/>
                </a:cubicBezTo>
                <a:cubicBezTo>
                  <a:pt x="72" y="2"/>
                  <a:pt x="72" y="2"/>
                  <a:pt x="72" y="2"/>
                </a:cubicBezTo>
                <a:cubicBezTo>
                  <a:pt x="90" y="1"/>
                  <a:pt x="90" y="1"/>
                  <a:pt x="90" y="1"/>
                </a:cubicBezTo>
                <a:cubicBezTo>
                  <a:pt x="109" y="0"/>
                  <a:pt x="109" y="0"/>
                  <a:pt x="109" y="0"/>
                </a:cubicBezTo>
                <a:close/>
                <a:moveTo>
                  <a:pt x="22" y="88"/>
                </a:moveTo>
                <a:cubicBezTo>
                  <a:pt x="24" y="88"/>
                  <a:pt x="27" y="88"/>
                  <a:pt x="29" y="88"/>
                </a:cubicBezTo>
                <a:cubicBezTo>
                  <a:pt x="29" y="80"/>
                  <a:pt x="29" y="80"/>
                  <a:pt x="29" y="80"/>
                </a:cubicBezTo>
                <a:cubicBezTo>
                  <a:pt x="23" y="81"/>
                  <a:pt x="23" y="81"/>
                  <a:pt x="23" y="81"/>
                </a:cubicBezTo>
                <a:cubicBezTo>
                  <a:pt x="22" y="79"/>
                  <a:pt x="22" y="79"/>
                  <a:pt x="22" y="79"/>
                </a:cubicBezTo>
                <a:cubicBezTo>
                  <a:pt x="22" y="88"/>
                  <a:pt x="22" y="88"/>
                  <a:pt x="22" y="88"/>
                </a:cubicBezTo>
                <a:close/>
                <a:moveTo>
                  <a:pt x="11" y="88"/>
                </a:moveTo>
                <a:cubicBezTo>
                  <a:pt x="17" y="88"/>
                  <a:pt x="17" y="88"/>
                  <a:pt x="17" y="88"/>
                </a:cubicBezTo>
                <a:cubicBezTo>
                  <a:pt x="17" y="71"/>
                  <a:pt x="17" y="71"/>
                  <a:pt x="17" y="71"/>
                </a:cubicBezTo>
                <a:cubicBezTo>
                  <a:pt x="17" y="71"/>
                  <a:pt x="17" y="71"/>
                  <a:pt x="17" y="71"/>
                </a:cubicBezTo>
                <a:cubicBezTo>
                  <a:pt x="11" y="73"/>
                  <a:pt x="11" y="73"/>
                  <a:pt x="11" y="73"/>
                </a:cubicBezTo>
                <a:cubicBezTo>
                  <a:pt x="11" y="88"/>
                  <a:pt x="11" y="88"/>
                  <a:pt x="11" y="88"/>
                </a:cubicBezTo>
                <a:close/>
                <a:moveTo>
                  <a:pt x="34" y="88"/>
                </a:moveTo>
                <a:cubicBezTo>
                  <a:pt x="36" y="88"/>
                  <a:pt x="38" y="88"/>
                  <a:pt x="40" y="88"/>
                </a:cubicBezTo>
                <a:cubicBezTo>
                  <a:pt x="40" y="79"/>
                  <a:pt x="40" y="79"/>
                  <a:pt x="40" y="79"/>
                </a:cubicBezTo>
                <a:cubicBezTo>
                  <a:pt x="40" y="80"/>
                  <a:pt x="40" y="80"/>
                  <a:pt x="40" y="80"/>
                </a:cubicBezTo>
                <a:cubicBezTo>
                  <a:pt x="34" y="80"/>
                  <a:pt x="34" y="80"/>
                  <a:pt x="34" y="80"/>
                </a:cubicBezTo>
                <a:cubicBezTo>
                  <a:pt x="34" y="88"/>
                  <a:pt x="34" y="88"/>
                  <a:pt x="34" y="88"/>
                </a:cubicBezTo>
                <a:close/>
                <a:moveTo>
                  <a:pt x="45" y="88"/>
                </a:moveTo>
                <a:cubicBezTo>
                  <a:pt x="47" y="88"/>
                  <a:pt x="50" y="88"/>
                  <a:pt x="52" y="88"/>
                </a:cubicBezTo>
                <a:cubicBezTo>
                  <a:pt x="52" y="63"/>
                  <a:pt x="52" y="63"/>
                  <a:pt x="52" y="63"/>
                </a:cubicBezTo>
                <a:cubicBezTo>
                  <a:pt x="49" y="60"/>
                  <a:pt x="49" y="60"/>
                  <a:pt x="49" y="60"/>
                </a:cubicBezTo>
                <a:cubicBezTo>
                  <a:pt x="45" y="69"/>
                  <a:pt x="45" y="69"/>
                  <a:pt x="45" y="69"/>
                </a:cubicBezTo>
                <a:cubicBezTo>
                  <a:pt x="45" y="88"/>
                  <a:pt x="45" y="88"/>
                  <a:pt x="45" y="88"/>
                </a:cubicBezTo>
                <a:close/>
                <a:moveTo>
                  <a:pt x="57" y="88"/>
                </a:moveTo>
                <a:cubicBezTo>
                  <a:pt x="59" y="88"/>
                  <a:pt x="61" y="88"/>
                  <a:pt x="63" y="88"/>
                </a:cubicBezTo>
                <a:cubicBezTo>
                  <a:pt x="63" y="73"/>
                  <a:pt x="63" y="73"/>
                  <a:pt x="63" y="73"/>
                </a:cubicBezTo>
                <a:cubicBezTo>
                  <a:pt x="57" y="67"/>
                  <a:pt x="57" y="67"/>
                  <a:pt x="57" y="67"/>
                </a:cubicBezTo>
                <a:cubicBezTo>
                  <a:pt x="57" y="88"/>
                  <a:pt x="57" y="88"/>
                  <a:pt x="57" y="88"/>
                </a:cubicBezTo>
                <a:close/>
                <a:moveTo>
                  <a:pt x="68" y="88"/>
                </a:moveTo>
                <a:cubicBezTo>
                  <a:pt x="70" y="88"/>
                  <a:pt x="73" y="88"/>
                  <a:pt x="75" y="88"/>
                </a:cubicBezTo>
                <a:cubicBezTo>
                  <a:pt x="75" y="72"/>
                  <a:pt x="75" y="72"/>
                  <a:pt x="75" y="72"/>
                </a:cubicBezTo>
                <a:cubicBezTo>
                  <a:pt x="68" y="75"/>
                  <a:pt x="68" y="75"/>
                  <a:pt x="68" y="75"/>
                </a:cubicBezTo>
                <a:lnTo>
                  <a:pt x="68" y="8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2619378" y="5177711"/>
            <a:ext cx="2754121" cy="647099"/>
          </a:xfrm>
          <a:prstGeom prst="roundRect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Freeform 9"/>
          <p:cNvSpPr/>
          <p:nvPr/>
        </p:nvSpPr>
        <p:spPr>
          <a:xfrm>
            <a:off x="1776120" y="5179997"/>
            <a:ext cx="628513" cy="649269"/>
          </a:xfrm>
          <a:custGeom>
            <a:rect l="l" t="t" r="r" b="b"/>
            <a:pathLst>
              <a:path w="89" h="92">
                <a:moveTo>
                  <a:pt x="45" y="0"/>
                </a:moveTo>
                <a:cubicBezTo>
                  <a:pt x="40" y="0"/>
                  <a:pt x="35" y="5"/>
                  <a:pt x="35" y="11"/>
                </a:cubicBezTo>
                <a:cubicBezTo>
                  <a:pt x="35" y="16"/>
                  <a:pt x="40" y="21"/>
                  <a:pt x="45" y="21"/>
                </a:cubicBezTo>
                <a:cubicBezTo>
                  <a:pt x="51" y="21"/>
                  <a:pt x="56" y="16"/>
                  <a:pt x="56" y="11"/>
                </a:cubicBezTo>
                <a:cubicBezTo>
                  <a:pt x="56" y="5"/>
                  <a:pt x="51" y="0"/>
                  <a:pt x="45" y="0"/>
                </a:cubicBezTo>
                <a:close/>
                <a:moveTo>
                  <a:pt x="70" y="10"/>
                </a:moveTo>
                <a:cubicBezTo>
                  <a:pt x="65" y="10"/>
                  <a:pt x="61" y="14"/>
                  <a:pt x="61" y="18"/>
                </a:cubicBezTo>
                <a:cubicBezTo>
                  <a:pt x="61" y="23"/>
                  <a:pt x="65" y="27"/>
                  <a:pt x="70" y="27"/>
                </a:cubicBezTo>
                <a:cubicBezTo>
                  <a:pt x="74" y="27"/>
                  <a:pt x="78" y="23"/>
                  <a:pt x="78" y="18"/>
                </a:cubicBezTo>
                <a:cubicBezTo>
                  <a:pt x="78" y="14"/>
                  <a:pt x="74" y="10"/>
                  <a:pt x="70" y="10"/>
                </a:cubicBezTo>
                <a:close/>
                <a:moveTo>
                  <a:pt x="30" y="52"/>
                </a:moveTo>
                <a:cubicBezTo>
                  <a:pt x="30" y="55"/>
                  <a:pt x="30" y="55"/>
                  <a:pt x="30" y="55"/>
                </a:cubicBezTo>
                <a:cubicBezTo>
                  <a:pt x="30" y="55"/>
                  <a:pt x="30" y="55"/>
                  <a:pt x="30" y="55"/>
                </a:cubicBezTo>
                <a:cubicBezTo>
                  <a:pt x="32" y="85"/>
                  <a:pt x="32" y="85"/>
                  <a:pt x="32" y="85"/>
                </a:cubicBezTo>
                <a:cubicBezTo>
                  <a:pt x="24" y="85"/>
                  <a:pt x="24" y="85"/>
                  <a:pt x="24" y="85"/>
                </a:cubicBezTo>
                <a:cubicBezTo>
                  <a:pt x="22" y="59"/>
                  <a:pt x="22" y="59"/>
                  <a:pt x="22" y="59"/>
                </a:cubicBezTo>
                <a:cubicBezTo>
                  <a:pt x="19" y="59"/>
                  <a:pt x="19" y="59"/>
                  <a:pt x="19" y="59"/>
                </a:cubicBezTo>
                <a:cubicBezTo>
                  <a:pt x="17" y="85"/>
                  <a:pt x="17" y="85"/>
                  <a:pt x="17" y="85"/>
                </a:cubicBezTo>
                <a:cubicBezTo>
                  <a:pt x="10" y="85"/>
                  <a:pt x="10" y="85"/>
                  <a:pt x="10" y="85"/>
                </a:cubicBezTo>
                <a:cubicBezTo>
                  <a:pt x="11" y="55"/>
                  <a:pt x="11" y="55"/>
                  <a:pt x="11" y="55"/>
                </a:cubicBezTo>
                <a:cubicBezTo>
                  <a:pt x="10" y="43"/>
                  <a:pt x="10" y="43"/>
                  <a:pt x="10" y="43"/>
                </a:cubicBezTo>
                <a:cubicBezTo>
                  <a:pt x="4" y="53"/>
                  <a:pt x="4" y="53"/>
                  <a:pt x="4" y="53"/>
                </a:cubicBezTo>
                <a:cubicBezTo>
                  <a:pt x="0" y="50"/>
                  <a:pt x="0" y="50"/>
                  <a:pt x="0" y="50"/>
                </a:cubicBezTo>
                <a:cubicBezTo>
                  <a:pt x="10" y="28"/>
                  <a:pt x="10" y="28"/>
                  <a:pt x="10" y="28"/>
                </a:cubicBezTo>
                <a:cubicBezTo>
                  <a:pt x="16" y="28"/>
                  <a:pt x="16" y="28"/>
                  <a:pt x="16" y="28"/>
                </a:cubicBezTo>
                <a:cubicBezTo>
                  <a:pt x="21" y="35"/>
                  <a:pt x="21" y="35"/>
                  <a:pt x="21" y="35"/>
                </a:cubicBezTo>
                <a:cubicBezTo>
                  <a:pt x="26" y="28"/>
                  <a:pt x="26" y="28"/>
                  <a:pt x="26" y="28"/>
                </a:cubicBezTo>
                <a:cubicBezTo>
                  <a:pt x="31" y="28"/>
                  <a:pt x="31" y="28"/>
                  <a:pt x="31" y="28"/>
                </a:cubicBezTo>
                <a:cubicBezTo>
                  <a:pt x="33" y="24"/>
                  <a:pt x="33" y="24"/>
                  <a:pt x="33" y="24"/>
                </a:cubicBezTo>
                <a:cubicBezTo>
                  <a:pt x="44" y="24"/>
                  <a:pt x="44" y="24"/>
                  <a:pt x="44" y="24"/>
                </a:cubicBezTo>
                <a:cubicBezTo>
                  <a:pt x="43" y="25"/>
                  <a:pt x="43" y="25"/>
                  <a:pt x="43" y="25"/>
                </a:cubicBezTo>
                <a:cubicBezTo>
                  <a:pt x="44" y="27"/>
                  <a:pt x="44" y="27"/>
                  <a:pt x="44" y="27"/>
                </a:cubicBezTo>
                <a:cubicBezTo>
                  <a:pt x="41" y="44"/>
                  <a:pt x="41" y="44"/>
                  <a:pt x="41" y="44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9" y="44"/>
                  <a:pt x="49" y="44"/>
                  <a:pt x="49" y="44"/>
                </a:cubicBezTo>
                <a:cubicBezTo>
                  <a:pt x="47" y="27"/>
                  <a:pt x="47" y="27"/>
                  <a:pt x="47" y="27"/>
                </a:cubicBezTo>
                <a:cubicBezTo>
                  <a:pt x="48" y="25"/>
                  <a:pt x="48" y="25"/>
                  <a:pt x="48" y="25"/>
                </a:cubicBezTo>
                <a:cubicBezTo>
                  <a:pt x="47" y="24"/>
                  <a:pt x="47" y="24"/>
                  <a:pt x="47" y="24"/>
                </a:cubicBezTo>
                <a:cubicBezTo>
                  <a:pt x="58" y="24"/>
                  <a:pt x="58" y="24"/>
                  <a:pt x="58" y="24"/>
                </a:cubicBezTo>
                <a:cubicBezTo>
                  <a:pt x="59" y="28"/>
                  <a:pt x="59" y="28"/>
                  <a:pt x="59" y="28"/>
                </a:cubicBezTo>
                <a:cubicBezTo>
                  <a:pt x="64" y="28"/>
                  <a:pt x="64" y="28"/>
                  <a:pt x="64" y="28"/>
                </a:cubicBezTo>
                <a:cubicBezTo>
                  <a:pt x="70" y="35"/>
                  <a:pt x="70" y="35"/>
                  <a:pt x="70" y="35"/>
                </a:cubicBezTo>
                <a:cubicBezTo>
                  <a:pt x="75" y="28"/>
                  <a:pt x="75" y="28"/>
                  <a:pt x="75" y="28"/>
                </a:cubicBezTo>
                <a:cubicBezTo>
                  <a:pt x="80" y="28"/>
                  <a:pt x="80" y="28"/>
                  <a:pt x="80" y="28"/>
                </a:cubicBezTo>
                <a:cubicBezTo>
                  <a:pt x="89" y="48"/>
                  <a:pt x="89" y="48"/>
                  <a:pt x="89" y="48"/>
                </a:cubicBezTo>
                <a:cubicBezTo>
                  <a:pt x="85" y="51"/>
                  <a:pt x="85" y="51"/>
                  <a:pt x="85" y="51"/>
                </a:cubicBezTo>
                <a:cubicBezTo>
                  <a:pt x="79" y="41"/>
                  <a:pt x="79" y="41"/>
                  <a:pt x="79" y="41"/>
                </a:cubicBezTo>
                <a:cubicBezTo>
                  <a:pt x="79" y="55"/>
                  <a:pt x="79" y="55"/>
                  <a:pt x="79" y="55"/>
                </a:cubicBezTo>
                <a:cubicBezTo>
                  <a:pt x="79" y="55"/>
                  <a:pt x="79" y="55"/>
                  <a:pt x="79" y="55"/>
                </a:cubicBezTo>
                <a:cubicBezTo>
                  <a:pt x="80" y="85"/>
                  <a:pt x="80" y="85"/>
                  <a:pt x="80" y="85"/>
                </a:cubicBezTo>
                <a:cubicBezTo>
                  <a:pt x="72" y="85"/>
                  <a:pt x="72" y="85"/>
                  <a:pt x="72" y="85"/>
                </a:cubicBezTo>
                <a:cubicBezTo>
                  <a:pt x="71" y="59"/>
                  <a:pt x="71" y="59"/>
                  <a:pt x="71" y="59"/>
                </a:cubicBezTo>
                <a:cubicBezTo>
                  <a:pt x="68" y="59"/>
                  <a:pt x="68" y="59"/>
                  <a:pt x="68" y="59"/>
                </a:cubicBezTo>
                <a:cubicBezTo>
                  <a:pt x="66" y="85"/>
                  <a:pt x="66" y="85"/>
                  <a:pt x="66" y="85"/>
                </a:cubicBezTo>
                <a:cubicBezTo>
                  <a:pt x="59" y="85"/>
                  <a:pt x="59" y="85"/>
                  <a:pt x="59" y="85"/>
                </a:cubicBezTo>
                <a:cubicBezTo>
                  <a:pt x="60" y="55"/>
                  <a:pt x="60" y="55"/>
                  <a:pt x="60" y="55"/>
                </a:cubicBezTo>
                <a:cubicBezTo>
                  <a:pt x="60" y="53"/>
                  <a:pt x="60" y="53"/>
                  <a:pt x="60" y="53"/>
                </a:cubicBezTo>
                <a:cubicBezTo>
                  <a:pt x="57" y="55"/>
                  <a:pt x="57" y="55"/>
                  <a:pt x="57" y="55"/>
                </a:cubicBezTo>
                <a:cubicBezTo>
                  <a:pt x="58" y="92"/>
                  <a:pt x="58" y="92"/>
                  <a:pt x="58" y="92"/>
                </a:cubicBezTo>
                <a:cubicBezTo>
                  <a:pt x="49" y="92"/>
                  <a:pt x="49" y="92"/>
                  <a:pt x="49" y="92"/>
                </a:cubicBezTo>
                <a:cubicBezTo>
                  <a:pt x="47" y="61"/>
                  <a:pt x="47" y="61"/>
                  <a:pt x="47" y="61"/>
                </a:cubicBezTo>
                <a:cubicBezTo>
                  <a:pt x="43" y="61"/>
                  <a:pt x="43" y="61"/>
                  <a:pt x="43" y="61"/>
                </a:cubicBezTo>
                <a:cubicBezTo>
                  <a:pt x="42" y="92"/>
                  <a:pt x="42" y="92"/>
                  <a:pt x="42" y="92"/>
                </a:cubicBezTo>
                <a:cubicBezTo>
                  <a:pt x="32" y="92"/>
                  <a:pt x="32" y="92"/>
                  <a:pt x="32" y="92"/>
                </a:cubicBezTo>
                <a:cubicBezTo>
                  <a:pt x="34" y="55"/>
                  <a:pt x="34" y="55"/>
                  <a:pt x="34" y="55"/>
                </a:cubicBezTo>
                <a:cubicBezTo>
                  <a:pt x="30" y="52"/>
                  <a:pt x="30" y="52"/>
                  <a:pt x="30" y="52"/>
                </a:cubicBezTo>
                <a:close/>
                <a:moveTo>
                  <a:pt x="21" y="10"/>
                </a:moveTo>
                <a:cubicBezTo>
                  <a:pt x="16" y="10"/>
                  <a:pt x="13" y="14"/>
                  <a:pt x="13" y="18"/>
                </a:cubicBezTo>
                <a:cubicBezTo>
                  <a:pt x="13" y="23"/>
                  <a:pt x="16" y="27"/>
                  <a:pt x="21" y="27"/>
                </a:cubicBezTo>
                <a:cubicBezTo>
                  <a:pt x="25" y="27"/>
                  <a:pt x="29" y="23"/>
                  <a:pt x="29" y="18"/>
                </a:cubicBezTo>
                <a:cubicBezTo>
                  <a:pt x="29" y="14"/>
                  <a:pt x="25" y="10"/>
                  <a:pt x="21" y="1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2642414" y="3056650"/>
            <a:ext cx="2708226" cy="367030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睡姿选择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2654004" y="4162996"/>
            <a:ext cx="2696636" cy="413850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床铺准备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2596324" y="5312610"/>
            <a:ext cx="2754316" cy="367030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安全防护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1810403" y="2932252"/>
            <a:ext cx="568288" cy="568288"/>
          </a:xfrm>
          <a:custGeom>
            <a:rect l="l" t="t" r="r" b="b"/>
            <a:pathLst>
              <a:path w="304800" h="304800">
                <a:moveTo>
                  <a:pt x="247650" y="38100"/>
                </a:moveTo>
                <a:lnTo>
                  <a:pt x="247650" y="57598"/>
                </a:lnTo>
                <a:cubicBezTo>
                  <a:pt x="247650" y="78657"/>
                  <a:pt x="230610" y="95698"/>
                  <a:pt x="209550" y="95698"/>
                </a:cubicBezTo>
                <a:cubicBezTo>
                  <a:pt x="188490" y="95698"/>
                  <a:pt x="171450" y="78657"/>
                  <a:pt x="171450" y="57598"/>
                </a:cubicBezTo>
                <a:lnTo>
                  <a:pt x="171450" y="38100"/>
                </a:lnTo>
                <a:lnTo>
                  <a:pt x="133350" y="38100"/>
                </a:lnTo>
                <a:lnTo>
                  <a:pt x="133350" y="57598"/>
                </a:lnTo>
                <a:cubicBezTo>
                  <a:pt x="133350" y="78657"/>
                  <a:pt x="116310" y="95698"/>
                  <a:pt x="95250" y="95698"/>
                </a:cubicBezTo>
                <a:cubicBezTo>
                  <a:pt x="74190" y="95698"/>
                  <a:pt x="57150" y="78657"/>
                  <a:pt x="57150" y="57598"/>
                </a:cubicBezTo>
                <a:lnTo>
                  <a:pt x="57150" y="38100"/>
                </a:lnTo>
                <a:lnTo>
                  <a:pt x="0" y="38100"/>
                </a:lnTo>
                <a:lnTo>
                  <a:pt x="0" y="304800"/>
                </a:lnTo>
                <a:lnTo>
                  <a:pt x="304800" y="304800"/>
                </a:lnTo>
                <a:lnTo>
                  <a:pt x="304800" y="38100"/>
                </a:lnTo>
                <a:lnTo>
                  <a:pt x="247650" y="38100"/>
                </a:lnTo>
                <a:close/>
                <a:moveTo>
                  <a:pt x="95250" y="266700"/>
                </a:moveTo>
                <a:lnTo>
                  <a:pt x="57150" y="266700"/>
                </a:lnTo>
                <a:lnTo>
                  <a:pt x="57150" y="228600"/>
                </a:lnTo>
                <a:lnTo>
                  <a:pt x="95250" y="228600"/>
                </a:lnTo>
                <a:lnTo>
                  <a:pt x="95250" y="266700"/>
                </a:lnTo>
                <a:close/>
                <a:moveTo>
                  <a:pt x="95250" y="190500"/>
                </a:moveTo>
                <a:lnTo>
                  <a:pt x="57150" y="190500"/>
                </a:lnTo>
                <a:lnTo>
                  <a:pt x="57150" y="152400"/>
                </a:lnTo>
                <a:lnTo>
                  <a:pt x="95250" y="152400"/>
                </a:lnTo>
                <a:lnTo>
                  <a:pt x="95250" y="190500"/>
                </a:lnTo>
                <a:close/>
                <a:moveTo>
                  <a:pt x="171450" y="266700"/>
                </a:moveTo>
                <a:lnTo>
                  <a:pt x="133350" y="26670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66700"/>
                </a:lnTo>
                <a:close/>
                <a:moveTo>
                  <a:pt x="171450" y="190500"/>
                </a:moveTo>
                <a:lnTo>
                  <a:pt x="133350" y="190500"/>
                </a:lnTo>
                <a:lnTo>
                  <a:pt x="133350" y="152400"/>
                </a:lnTo>
                <a:lnTo>
                  <a:pt x="171450" y="152400"/>
                </a:lnTo>
                <a:lnTo>
                  <a:pt x="171450" y="190500"/>
                </a:lnTo>
                <a:close/>
                <a:moveTo>
                  <a:pt x="209550" y="266700"/>
                </a:moveTo>
                <a:lnTo>
                  <a:pt x="209550" y="228600"/>
                </a:lnTo>
                <a:lnTo>
                  <a:pt x="247650" y="228600"/>
                </a:lnTo>
                <a:lnTo>
                  <a:pt x="209550" y="266700"/>
                </a:lnTo>
                <a:close/>
                <a:moveTo>
                  <a:pt x="247650" y="190500"/>
                </a:moveTo>
                <a:lnTo>
                  <a:pt x="209550" y="190500"/>
                </a:lnTo>
                <a:lnTo>
                  <a:pt x="209550" y="152400"/>
                </a:lnTo>
                <a:lnTo>
                  <a:pt x="247650" y="152400"/>
                </a:lnTo>
                <a:lnTo>
                  <a:pt x="247650" y="190500"/>
                </a:lnTo>
                <a:close/>
                <a:moveTo>
                  <a:pt x="76200" y="57150"/>
                </a:moveTo>
                <a:lnTo>
                  <a:pt x="76200" y="19050"/>
                </a:lnTo>
                <a:cubicBezTo>
                  <a:pt x="76200" y="8525"/>
                  <a:pt x="84725" y="0"/>
                  <a:pt x="95250" y="0"/>
                </a:cubicBezTo>
                <a:cubicBezTo>
                  <a:pt x="105775" y="0"/>
                  <a:pt x="114300" y="8525"/>
                  <a:pt x="114300" y="19050"/>
                </a:cubicBezTo>
                <a:lnTo>
                  <a:pt x="114300" y="57150"/>
                </a:lnTo>
                <a:cubicBezTo>
                  <a:pt x="114300" y="67675"/>
                  <a:pt x="105775" y="76200"/>
                  <a:pt x="95250" y="76200"/>
                </a:cubicBezTo>
                <a:cubicBezTo>
                  <a:pt x="84725" y="76200"/>
                  <a:pt x="76200" y="67675"/>
                  <a:pt x="76200" y="57150"/>
                </a:cubicBezTo>
                <a:close/>
                <a:moveTo>
                  <a:pt x="190500" y="57150"/>
                </a:moveTo>
                <a:lnTo>
                  <a:pt x="190500" y="19050"/>
                </a:lnTo>
                <a:cubicBezTo>
                  <a:pt x="190500" y="8525"/>
                  <a:pt x="199025" y="0"/>
                  <a:pt x="209550" y="0"/>
                </a:cubicBezTo>
                <a:cubicBezTo>
                  <a:pt x="220075" y="0"/>
                  <a:pt x="228600" y="8525"/>
                  <a:pt x="228600" y="19050"/>
                </a:cubicBezTo>
                <a:lnTo>
                  <a:pt x="228600" y="57150"/>
                </a:lnTo>
                <a:cubicBezTo>
                  <a:pt x="228600" y="67675"/>
                  <a:pt x="220075" y="76200"/>
                  <a:pt x="209550" y="76200"/>
                </a:cubicBezTo>
                <a:cubicBezTo>
                  <a:pt x="199025" y="76200"/>
                  <a:pt x="190500" y="67675"/>
                  <a:pt x="190500" y="5715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睡眠安全指导</a:t>
              </a:r>
            </a:p>
          </p:txBody>
        </p:sp>
      </p:grpSp>
      <p:sp>
        <p:nvSpPr>
          <p:cNvPr id="36" name="AutoShape 36"/>
          <p:cNvSpPr/>
          <p:nvPr/>
        </p:nvSpPr>
        <p:spPr>
          <a:xfrm>
            <a:off x="5590556" y="2936787"/>
            <a:ext cx="4962525" cy="582295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建议新生儿采取仰卧位睡眠，避免俯卧位或侧卧位导致的窒息风险。</a:t>
            </a:r>
            <a:endParaRPr lang="en-US" sz="1100"/>
          </a:p>
        </p:txBody>
      </p:sp>
      <p:sp>
        <p:nvSpPr>
          <p:cNvPr id="37" name="AutoShape 37"/>
          <p:cNvSpPr/>
          <p:nvPr/>
        </p:nvSpPr>
        <p:spPr>
          <a:xfrm>
            <a:off x="5590556" y="4059741"/>
            <a:ext cx="4962525" cy="582295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床铺应平整、软硬适中，避免使用过软的床垫和枕头；床单、被罩等床上用品要勤洗勤换，保持清洁。</a:t>
            </a:r>
            <a:endParaRPr lang="en-US" sz="1100"/>
          </a:p>
        </p:txBody>
      </p:sp>
      <p:sp>
        <p:nvSpPr>
          <p:cNvPr id="38" name="AutoShape 38"/>
          <p:cNvSpPr/>
          <p:nvPr/>
        </p:nvSpPr>
        <p:spPr>
          <a:xfrm>
            <a:off x="5590556" y="5182247"/>
            <a:ext cx="4962525" cy="582295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避免在新生儿睡眠区域放置过多杂物和玩具，防止窒息和意外伤害；定期检查婴儿床的安全性能，确保固定牢固。</a:t>
            </a:r>
            <a:endParaRPr lang="en-US" sz="1100"/>
          </a:p>
        </p:txBody>
      </p:sp>
      <p:sp>
        <p:nvSpPr>
          <p:cNvPr id="39" name="AutoShape 39"/>
          <p:cNvSpPr/>
          <p:nvPr/>
        </p:nvSpPr>
        <p:spPr>
          <a:xfrm>
            <a:off x="5590556" y="1803301"/>
            <a:ext cx="4962525" cy="582295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为新生儿提供安静、舒适、温暖的睡眠环境，保持室内空气流通。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735871" y="4184207"/>
            <a:ext cx="2692926" cy="101771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Freeform 3"/>
          <p:cNvSpPr/>
          <p:nvPr/>
        </p:nvSpPr>
        <p:spPr>
          <a:xfrm flipH="1">
            <a:off x="4749975" y="1385888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Freeform 4"/>
          <p:cNvSpPr/>
          <p:nvPr/>
        </p:nvSpPr>
        <p:spPr>
          <a:xfrm>
            <a:off x="6096005" y="2522220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Freeform 5"/>
          <p:cNvSpPr/>
          <p:nvPr/>
        </p:nvSpPr>
        <p:spPr>
          <a:xfrm flipH="1">
            <a:off x="4749975" y="3648265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Freeform 6"/>
          <p:cNvSpPr/>
          <p:nvPr/>
        </p:nvSpPr>
        <p:spPr>
          <a:xfrm>
            <a:off x="6096005" y="4778693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洗澡和抚触操作规范</a:t>
              </a:r>
            </a:p>
          </p:txBody>
        </p:sp>
      </p:grpSp>
      <p:sp>
        <p:nvSpPr>
          <p:cNvPr id="29" name="TextBox 29"/>
          <p:cNvSpPr txBox="1"/>
          <p:nvPr/>
        </p:nvSpPr>
        <p:spPr>
          <a:xfrm>
            <a:off x="1354979" y="1014104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洗澡准备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463704" y="1448856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调节好室温和水温（一般室温26-28℃，水温38-40℃），准备好洗澡用品（如浴盆、毛巾、沐浴露等）。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354979" y="364826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抚触技巧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1463704" y="4083018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在洗澡后或两次喂奶之间进行抚触，使用婴儿专用润肤油或乳液；按照头面部、胸腹部、四肢的顺序进行轻柔的按摩和抚触。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442035" y="1993420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洗澡过程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550760" y="2428173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将新生儿轻轻放入浴盆中，用一只手托住头颈部，另一只手轻轻清洗身体各部位；注意清洗褶皱处和皮肤皱褶处，避免用力搓洗。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496398" y="4406909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605123" y="4841661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洗澡时要避免水流入耳朵和眼睛；抚触时要避开肚脐部位；注意观察新生儿的反应和舒适度，及时调整操作方式。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常见新生儿疾病概述及预防措施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9" name="AutoShape 9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0" name="Group 10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1" name="Freeform 11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Freeform 12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Freeform 13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Freeform 14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呼吸道感染预防与治疗</a:t>
              </a:r>
            </a:p>
          </p:txBody>
        </p:sp>
      </p:grpSp>
      <p:sp>
        <p:nvSpPr>
          <p:cNvPr id="37" name="AutoShape 37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8" name="AutoShape 38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9" name="TextBox 39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保持室内空气流通，避免交叉感染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定期开窗通风，保持空气新鲜，降低病毒传播风险。</a:t>
            </a:r>
          </a:p>
        </p:txBody>
      </p:sp>
      <p:sp>
        <p:nvSpPr>
          <p:cNvPr id="41" name="AutoShape 41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2" name="AutoShape 42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3" name="TextBox 43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合理喂养，增强免疫力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提倡母乳喂养，及时添加辅食，保证宝宝获得充足营养。</a:t>
            </a:r>
          </a:p>
        </p:txBody>
      </p:sp>
      <p:sp>
        <p:nvSpPr>
          <p:cNvPr id="45" name="AutoShape 45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6" name="AutoShape 46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7" name="TextBox 47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注意保暖，避免受凉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根据季节和气温变化，适时为宝宝增减衣物，防止感冒。</a:t>
            </a:r>
          </a:p>
        </p:txBody>
      </p:sp>
      <p:sp>
        <p:nvSpPr>
          <p:cNvPr id="49" name="AutoShape 49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0" name="AutoShape 50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1" name="TextBox 51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及早就医，规范治疗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一旦发现宝宝有呼吸道感染症状，应及时就医，遵医嘱规范治疗。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消化系统疾病防治策略</a:t>
              </a:r>
            </a:p>
          </p:txBody>
        </p:sp>
      </p:grpSp>
      <p:sp>
        <p:nvSpPr>
          <p:cNvPr id="32" name="TextBox 32"/>
          <p:cNvSpPr txBox="1"/>
          <p:nvPr/>
        </p:nvSpPr>
        <p:spPr>
          <a:xfrm>
            <a:off x="768919" y="1491953"/>
            <a:ext cx="401123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注意饮食卫生，防止病从口入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644725" y="1982286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保持餐具清洁，避免食物污染，不给宝宝吃生冷、不洁食物。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102515" y="1491953"/>
            <a:ext cx="40109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腹部保暖，避免受凉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102515" y="1982286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注意宝宝腹部保暖，避免腹部受凉引起腹泻、腹痛等消化系统疾病。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2297292" y="4606720"/>
            <a:ext cx="401123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母乳喂养为主，适时添加辅食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2173097" y="5097054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母乳喂养有助于宝宝消化系统发育，适时添加辅食可锻炼宝宝咀嚼和吞咽能力。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630887" y="4606720"/>
            <a:ext cx="40109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观察病情，及时就医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630887" y="5097054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密切关注宝宝病情变化，如出现持续腹泻、呕吐等症状，应及时就医。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https://d.book118.com/068025113131006033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2024-09-11T23:14:36.542</cp:lastPrinted>
  <dcterms:created xsi:type="dcterms:W3CDTF">2024-09-11T15:14:36Z</dcterms:created>
  <dcterms:modified xsi:type="dcterms:W3CDTF">2024-09-11T15:14:38Z</dcterms:modified>
</cp:coreProperties>
</file>