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7EC1ACA-8C72-40E1-9C73-C2F5697F99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FBE9EE-55D0-4949-B458-B8BEAFBFB8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36BCBB2-3838-4E2E-8A5E-0DC4257E43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1C83FB5-466F-4B70-B18A-02881AC113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F9BAA0C-E180-40BA-BF5E-1B329078383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66CDE84-A9BC-4B0D-A77A-F32F248813B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52A5E00-1226-426A-A4E5-F8476B92472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735789-4042-49A0-A72C-DE5D6F4F20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C964C6A-031E-4AA3-B1DD-66FF78AFFC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1BD2A4-4C8E-486B-AB9E-2A8DF542F4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2E3025-621A-41B5-B750-46B10EEB46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8036054035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52425" y="255977"/>
            <a:ext cx="5497697" cy="508573"/>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solidFill>
                <a:latin typeface="Microsoft Yahei"/>
                <a:ea typeface="Microsoft Yahei"/>
                <a:cs typeface="Microsoft Yahei"/>
              </a:rPr>
              <a:t>可编辑文档</a:t>
            </a:r>
            <a:endParaRPr lang="en-US" sz="1100"/>
          </a:p>
        </p:txBody>
      </p:sp>
      <p:sp>
        <p:nvSpPr>
          <p:cNvPr id="3" name="TextBox 3"/>
          <p:cNvSpPr txBox="1"/>
          <p:nvPr/>
        </p:nvSpPr>
        <p:spPr>
          <a:xfrm>
            <a:off x="1032908" y="1995037"/>
            <a:ext cx="6249900" cy="19773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rgbClr val="754807"/>
                </a:solidFill>
                <a:latin typeface="Microsoft Yahei"/>
                <a:ea typeface="Microsoft Yahei"/>
                <a:cs typeface="Microsoft Yahei"/>
              </a:rPr>
              <a:t>餐厅管理以及培训总结报告</a:t>
            </a:r>
          </a:p>
        </p:txBody>
      </p:sp>
      <p:sp>
        <p:nvSpPr>
          <p:cNvPr id="4" name="TextBox 4"/>
          <p:cNvSpPr txBox="1"/>
          <p:nvPr/>
        </p:nvSpPr>
        <p:spPr>
          <a:xfrm>
            <a:off x="1631828" y="4629987"/>
            <a:ext cx="2411730"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800">
                <a:solidFill>
                  <a:srgbClr val="754807"/>
                </a:solidFill>
                <a:latin typeface="Microsoft Yahei"/>
                <a:ea typeface="Microsoft Yahei"/>
                <a:cs typeface="Microsoft Yahei"/>
              </a:rPr>
              <a:t>汇报人：&lt;XXX&gt;</a:t>
            </a:r>
          </a:p>
        </p:txBody>
      </p:sp>
      <p:sp>
        <p:nvSpPr>
          <p:cNvPr id="5" name="TextBox 5"/>
          <p:cNvSpPr txBox="1"/>
          <p:nvPr/>
        </p:nvSpPr>
        <p:spPr>
          <a:xfrm>
            <a:off x="4532395" y="4606174"/>
            <a:ext cx="24117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800">
                <a:solidFill>
                  <a:srgbClr val="754807"/>
                </a:solidFill>
                <a:latin typeface="Microsoft Yahei"/>
                <a:ea typeface="Microsoft Yahei"/>
                <a:cs typeface="Microsoft Yahei"/>
              </a:rPr>
              <a:t>xx年xx月xx日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579590" y="309453"/>
            <a:ext cx="2040255" cy="11772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rgbClr val="754807"/>
                </a:solidFill>
                <a:latin typeface="Microsoft Yahei"/>
                <a:ea typeface="Microsoft Yahei"/>
                <a:cs typeface="Microsoft Yahei"/>
              </a:rPr>
              <a:t>目 录</a:t>
            </a:r>
          </a:p>
        </p:txBody>
      </p:sp>
      <p:sp>
        <p:nvSpPr>
          <p:cNvPr id="4" name="TextBox 4"/>
          <p:cNvSpPr txBox="1"/>
          <p:nvPr/>
        </p:nvSpPr>
        <p:spPr>
          <a:xfrm>
            <a:off x="9584732" y="1439118"/>
            <a:ext cx="2127531" cy="35645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DE9A39">
                    <a:alpha val="60000"/>
                  </a:srgbClr>
                </a:solidFill>
                <a:latin typeface="Microsoft Yahei"/>
                <a:ea typeface="Microsoft Yahei"/>
                <a:cs typeface="Microsoft Yahei"/>
              </a:rPr>
              <a:t>CATALOGUE</a:t>
            </a:r>
          </a:p>
        </p:txBody>
      </p:sp>
      <p:sp>
        <p:nvSpPr>
          <p:cNvPr id="5" name="TextBox 5"/>
          <p:cNvSpPr txBox="1"/>
          <p:nvPr/>
        </p:nvSpPr>
        <p:spPr>
          <a:xfrm>
            <a:off x="4470410" y="1406395"/>
            <a:ext cx="4818538"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754807"/>
                </a:solidFill>
                <a:latin typeface="Microsoft Yahei"/>
                <a:ea typeface="Microsoft Yahei"/>
                <a:cs typeface="Microsoft Yahei"/>
              </a:rPr>
              <a:t>餐厅管理概述</a:t>
            </a:r>
          </a:p>
          <a:p>
            <a:pPr marL="203200" lvl="0" indent="-203200">
              <a:lnSpc>
                <a:spcPct val="140000"/>
              </a:lnSpc>
              <a:buFont typeface="Arial"/>
              <a:buChar char="•"/>
            </a:pPr>
            <a:r>
              <a:rPr lang="en-US" sz="2400" b="1">
                <a:solidFill>
                  <a:srgbClr val="754807"/>
                </a:solidFill>
                <a:latin typeface="Microsoft Yahei"/>
                <a:ea typeface="Microsoft Yahei"/>
                <a:cs typeface="Microsoft Yahei"/>
              </a:rPr>
              <a:t>餐厅运营管理</a:t>
            </a:r>
          </a:p>
          <a:p>
            <a:pPr marL="203200" lvl="0" indent="-203200">
              <a:lnSpc>
                <a:spcPct val="140000"/>
              </a:lnSpc>
              <a:buFont typeface="Arial"/>
              <a:buChar char="•"/>
            </a:pPr>
            <a:r>
              <a:rPr lang="en-US" sz="2400" b="1">
                <a:solidFill>
                  <a:srgbClr val="754807"/>
                </a:solidFill>
                <a:latin typeface="Microsoft Yahei"/>
                <a:ea typeface="Microsoft Yahei"/>
                <a:cs typeface="Microsoft Yahei"/>
              </a:rPr>
              <a:t>餐厅服务管理</a:t>
            </a:r>
          </a:p>
          <a:p>
            <a:pPr marL="203200" lvl="0" indent="-203200">
              <a:lnSpc>
                <a:spcPct val="140000"/>
              </a:lnSpc>
              <a:buFont typeface="Arial"/>
              <a:buChar char="•"/>
            </a:pPr>
            <a:r>
              <a:rPr lang="en-US" sz="2400" b="1">
                <a:solidFill>
                  <a:srgbClr val="754807"/>
                </a:solidFill>
                <a:latin typeface="Microsoft Yahei"/>
                <a:ea typeface="Microsoft Yahei"/>
                <a:cs typeface="Microsoft Yahei"/>
              </a:rPr>
              <a:t>餐厅营销策略</a:t>
            </a:r>
          </a:p>
          <a:p>
            <a:pPr marL="203200" lvl="0" indent="-203200">
              <a:lnSpc>
                <a:spcPct val="140000"/>
              </a:lnSpc>
              <a:buFont typeface="Arial"/>
              <a:buChar char="•"/>
            </a:pPr>
            <a:r>
              <a:rPr lang="en-US" sz="2400" b="1">
                <a:solidFill>
                  <a:srgbClr val="754807"/>
                </a:solidFill>
                <a:latin typeface="Microsoft Yahei"/>
                <a:ea typeface="Microsoft Yahei"/>
                <a:cs typeface="Microsoft Yahei"/>
              </a:rPr>
              <a:t>培训总结报告</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solidFill>
                <a:latin typeface="Microsoft Yahei"/>
                <a:ea typeface="Microsoft Yahei"/>
                <a:cs typeface="Microsoft Yahei"/>
              </a:rPr>
              <a:t>01</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solidFill>
                <a:latin typeface="Microsoft Yahei"/>
                <a:ea typeface="Microsoft Yahei"/>
                <a:cs typeface="Microsoft Yahei"/>
              </a:rPr>
              <a:t>餐厅管理概述</a:t>
            </a:r>
          </a:p>
        </p:txBody>
      </p:sp>
      <p:sp>
        <p:nvSpPr>
          <p:cNvPr id="4" name="AutoShape 4"/>
          <p:cNvSpPr/>
          <p:nvPr/>
        </p:nvSpPr>
        <p:spPr>
          <a:xfrm>
            <a:off x="352425" y="6254177"/>
            <a:ext cx="5497697" cy="508573"/>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solidFill>
                <a:latin typeface="Microsoft Yahei"/>
                <a:ea typeface="Microsoft Yahei"/>
                <a:cs typeface="Microsoft Yahei"/>
              </a:rPr>
              <a:t>可编辑文档</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餐厅管理是指对餐厅的运营、人员、财务、物资和信息等方面进行计划、组织、指挥、协调和控制的一系列活动。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餐厅管理的定义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餐厅管理具有系统性、规范性、专业性和创新性的特点。系统性是指餐厅管理需要从整体出发，注重各环节的协调配合；规范性是指餐厅管理需要遵循一定的规章制度和操作流程；专业性是指餐厅管理需要具备一定的专业知识和技能；创新性是指餐厅管理需要根据市场变化和消费者需求不断进行创新和改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餐厅管理的特点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餐厅管理的定义与特点</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3823" r="3823"/>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良好的餐厅管理能够优化运营流程，提高工作效率，降低成本，增加盈利能力。</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提高餐厅运营效率</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科学的餐厅管理能够规范服务流程，提高员工服务水平，提升客户满意度，增加回头客率。</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提升服务质量</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有效的餐厅管理能够建立健全的食品安全管理制度，确保食品质量安全，保护消费者权益。</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保障食品安全</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良好的餐厅管理能够营造舒适、整洁、安全的用餐环境，提升品牌形象，增加市场竞争力。</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营造良好环境</a:t>
            </a:r>
            <a:endParaRPr lang="en-US" sz="1100"/>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餐厅管理的重要性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餐厅管理的起源</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餐厅管理的起源可以追溯到古代，当时的小吃摊贩为了维持经营秩序和保证食品质量，开始形成了一些简单的管理制度和方法。</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餐厅管理的发展历程</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餐饮业的不断发展，餐厅管理逐渐形成了较为完善的体系。在工业革命时期，随着标准化生产的出现，餐厅管理开始强调规范化和标准化；到了20世纪，随着信息技术和管理理论的不断发展，餐厅管理开始注重信息化和个性化服务。</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现代餐厅管理的趋势</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现代餐厅管理呈现多元化和精细化的趋势。多元化是指餐厅管理需要针对不同类型和规模的餐厅制定个性化的管理方案；而精细化则是指餐厅管理需要注重细节和服务质量，以满足消费者日益增长的需求。</a:t>
            </a:r>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餐厅管理的历史与发展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solidFill>
                <a:latin typeface="Microsoft Yahei"/>
                <a:ea typeface="Microsoft Yahei"/>
                <a:cs typeface="Microsoft Yahei"/>
              </a:rPr>
              <a:t>02</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solidFill>
                <a:latin typeface="Microsoft Yahei"/>
                <a:ea typeface="Microsoft Yahei"/>
                <a:cs typeface="Microsoft Yahei"/>
              </a:rPr>
              <a:t>餐厅运营管理</a:t>
            </a:r>
          </a:p>
        </p:txBody>
      </p:sp>
      <p:sp>
        <p:nvSpPr>
          <p:cNvPr id="4" name="AutoShape 4"/>
          <p:cNvSpPr/>
          <p:nvPr/>
        </p:nvSpPr>
        <p:spPr>
          <a:xfrm>
            <a:off x="352425" y="6254177"/>
            <a:ext cx="5497697" cy="508573"/>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solidFill>
                <a:latin typeface="Microsoft Yahei"/>
                <a:ea typeface="Microsoft Yahei"/>
                <a:cs typeface="Microsoft Yahei"/>
              </a:rPr>
              <a:t>可编辑文档</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确保菜单简洁明了，菜品分类清晰，图片与文字描述准确，以吸引顾客点单。</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菜单设计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菜品更新</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价格策略</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定期更新菜单，推出新菜品，保持顾客的新鲜感。</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根据市场定位和目标客群，制定合理的菜品价格。</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菜单管理</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5462" r="546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食材管理</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采购计划</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制定食材采购计划，确保食材新鲜、质量可靠。</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库存管理</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建立食材库存管理制度，避免食材积压和浪费。</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食材验收</a:t>
            </a:r>
          </a:p>
        </p:txBody>
      </p:sp>
      <p:sp>
        <p:nvSpPr>
          <p:cNvPr id="34" name="TextBox 34"/>
          <p:cNvSpPr txBox="1"/>
          <p:nvPr/>
        </p:nvSpPr>
        <p:spPr>
          <a:xfrm>
            <a:off x="7880459" y="2039620"/>
            <a:ext cx="3286271" cy="1654845"/>
          </a:xfrm>
          <a:prstGeom prst="rect">
            <a:avLst/>
          </a:prstGeom>
        </p:spPr>
        <p:txBody>
          <a:bodyPr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对采购的食材进行验收，确保符合食品安全标准。</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制定合理的员工排班制度，确保餐厅运营顺畅。</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21875" r="2187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排班制度</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定期对员工进行培训和考核，提高员工的服务水平和专业素养。</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培训与考核</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建立员工激励机制，提高员工的工作积极性和满意度。</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激励措施</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员工排班管理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确保餐厅的收入与支出平衡，实现盈利目标。</a:t>
            </a:r>
          </a:p>
        </p:txBody>
      </p:sp>
      <p:pic>
        <p:nvPicPr>
          <p:cNvPr id="6" name="Picture 6"/>
          <p:cNvPicPr>
            <a:picLocks noChangeAspect="1"/>
          </p:cNvPicPr>
          <p:nvPr/>
        </p:nvPicPr>
        <p:blipFill>
          <a:blip r:embed="rId2"/>
          <a:srcRect l="21875" r="21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收支平衡</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制定合理的成本控制措施，降低经营成本。</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成本控制</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定期进行财务分析，为餐厅的决策提供数据支持。</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财务分析</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财务管理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solidFill>
                <a:latin typeface="Microsoft Yahei"/>
                <a:ea typeface="Microsoft Yahei"/>
                <a:cs typeface="Microsoft Yahei"/>
              </a:rPr>
              <a:t>03</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solidFill>
                <a:latin typeface="Microsoft Yahei"/>
                <a:ea typeface="Microsoft Yahei"/>
                <a:cs typeface="Microsoft Yahei"/>
              </a:rPr>
              <a:t>餐厅服务管理</a:t>
            </a:r>
          </a:p>
        </p:txBody>
      </p:sp>
      <p:sp>
        <p:nvSpPr>
          <p:cNvPr id="4" name="AutoShape 4"/>
          <p:cNvSpPr/>
          <p:nvPr/>
        </p:nvSpPr>
        <p:spPr>
          <a:xfrm>
            <a:off x="352425" y="6254177"/>
            <a:ext cx="5497697" cy="508573"/>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solidFill>
                <a:latin typeface="Microsoft Yahei"/>
                <a:ea typeface="Microsoft Yahei"/>
                <a:cs typeface="Microsoft Yahei"/>
              </a:rPr>
              <a:t>可编辑文档</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https://d.book118.com/068036054035006047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CFB"/>
      </a:lt1>
      <a:dk2>
        <a:srgbClr val="000000"/>
      </a:dk2>
      <a:lt2>
        <a:srgbClr val="FFFFFF"/>
      </a:lt2>
      <a:accent1>
        <a:srgbClr val="754807"/>
      </a:accent1>
      <a:accent2>
        <a:srgbClr val="B57016"/>
      </a:accent2>
      <a:accent3>
        <a:srgbClr val="DE9A39"/>
      </a:accent3>
      <a:accent4>
        <a:srgbClr val="F2B168"/>
      </a:accent4>
      <a:accent5>
        <a:srgbClr val="FDBE00"/>
      </a:accent5>
      <a:accent6>
        <a:srgbClr val="D16A1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2024-09-28T11:43:22.875</cp:lastPrinted>
  <dcterms:created xsi:type="dcterms:W3CDTF">2024-09-28T03:43:22Z</dcterms:created>
  <dcterms:modified xsi:type="dcterms:W3CDTF">2024-09-28T03:43:25Z</dcterms:modified>
</cp:coreProperties>
</file>