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3C17CBF-35CE-4E7A-B200-9A27BA96187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F0E18E9-0D97-410F-9B6E-740D93A2A00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C709AD8-F361-4AED-8E69-080B4116AF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588994D-EFAF-4576-9A66-91EC65091E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9EC4C229-64B7-44EB-BFC8-23F02C0B852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74635526-7DC2-41D3-8447-6C5D2491A5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53BF3580-AFA8-440B-871C-3CDF1B8E225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F0E83190-B951-4757-963E-C49867C004D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FEA2299-E595-499A-AFE8-01896F686D2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0B88D1A-55FD-457A-90BD-7CA9857AA45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1830A576-10B4-4FF8-AA78-13BC7050A40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68043133035006025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625811" y="1717202"/>
            <a:ext cx="6025042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AI语音助手在智能家居中的有效实施方法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140760" y="0"/>
            <a:ext cx="2809137" cy="3421221"/>
          </a:xfrm>
          <a:prstGeom prst="rect">
            <a:avLst/>
          </a:prstGeom>
          <a:gradFill>
            <a:gsLst>
              <a:gs pos="0">
                <a:schemeClr val="accent2">
                  <a:alpha val="75000"/>
                </a:schemeClr>
              </a:gs>
              <a:gs pos="100000">
                <a:schemeClr val="lt1">
                  <a:alpha val="75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1140760" y="1983274"/>
            <a:ext cx="2809137" cy="2809137"/>
          </a:xfrm>
          <a:prstGeom prst="ellipse">
            <a:avLst/>
          </a:prstGeom>
          <a:gradFill>
            <a:gsLst>
              <a:gs pos="0">
                <a:schemeClr val="accent2">
                  <a:alpha val="100000"/>
                </a:schemeClr>
              </a:gs>
              <a:gs pos="100000">
                <a:schemeClr val="accent2">
                  <a:alpha val="100000"/>
                  <a:lumMod val="60000"/>
                  <a:lumOff val="4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884456" y="2656540"/>
            <a:ext cx="2004496" cy="61493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  <a:spcBef>
                <a:spcPct val="0"/>
              </a:spcBef>
            </a:pPr>
            <a:r>
              <a:rPr lang="en-US" sz="1350">
                <a:solidFill>
                  <a:srgbClr val="FFFFFF">
                    <a:alpha val="40000"/>
                  </a:srgb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649672" y="2818600"/>
            <a:ext cx="1766929" cy="1834896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57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344782" y="1304925"/>
            <a:ext cx="5981700" cy="42481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AI语音助手技术原理及优势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AI语音助手在智能家居中应用场景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AI语音助手实施策略及步骤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AI语音助手与智能家居系统整合方案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成功案例分享与经验总结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未来发展趋势及挑战应对</a:t>
            </a:r>
          </a:p>
        </p:txBody>
      </p:sp>
      <p:cxnSp>
        <p:nvCxnSpPr>
          <p:cNvPr id="7" name="Connector 7"/>
          <p:cNvCxnSpPr/>
          <p:nvPr/>
        </p:nvCxnSpPr>
        <p:spPr>
          <a:xfrm flipH="1">
            <a:off x="3198500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8" name="Connector 8"/>
          <p:cNvCxnSpPr/>
          <p:nvPr/>
        </p:nvCxnSpPr>
        <p:spPr>
          <a:xfrm flipH="1">
            <a:off x="1823497" y="2897445"/>
            <a:ext cx="0" cy="130951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9" name="AutoShape 9"/>
          <p:cNvSpPr/>
          <p:nvPr/>
        </p:nvSpPr>
        <p:spPr>
          <a:xfrm>
            <a:off x="611546" y="2481967"/>
            <a:ext cx="259567" cy="1408741"/>
          </a:xfrm>
          <a:prstGeom prst="rect">
            <a:avLst/>
          </a:prstGeom>
          <a:gradFill>
            <a:gsLst>
              <a:gs pos="0">
                <a:schemeClr val="accent2">
                  <a:alpha val="51000"/>
                </a:schemeClr>
              </a:gs>
              <a:gs pos="100000">
                <a:schemeClr val="lt1">
                  <a:alpha val="51000"/>
                </a:schemeClr>
              </a:gs>
            </a:gsLst>
            <a:lin ang="54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611546" y="2352184"/>
            <a:ext cx="259567" cy="259567"/>
          </a:xfrm>
          <a:prstGeom prst="ellipse">
            <a:avLst/>
          </a:prstGeom>
          <a:solidFill>
            <a:schemeClr val="accent2">
              <a:lumMod val="40000"/>
              <a:lumOff val="6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-1022221" y="4869455"/>
            <a:ext cx="1813010" cy="1813010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4298477" y="0"/>
            <a:ext cx="668835" cy="1915360"/>
          </a:xfrm>
          <a:prstGeom prst="rect">
            <a:avLst/>
          </a:prstGeom>
          <a:gradFill>
            <a:gsLst>
              <a:gs pos="0">
                <a:schemeClr val="accent2">
                  <a:alpha val="62000"/>
                </a:schemeClr>
              </a:gs>
              <a:gs pos="100000">
                <a:schemeClr val="lt1">
                  <a:alpha val="62000"/>
                </a:schemeClr>
              </a:gs>
            </a:gsLst>
            <a:lin ang="1620000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298477" y="1580942"/>
            <a:ext cx="668835" cy="66883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0066688" y="5912672"/>
            <a:ext cx="531248" cy="531248"/>
          </a:xfrm>
          <a:prstGeom prst="ellipse">
            <a:avLst/>
          </a:prstGeom>
          <a:gradFill>
            <a:gsLst>
              <a:gs pos="0">
                <a:schemeClr val="accent2">
                  <a:alpha val="59000"/>
                </a:schemeClr>
              </a:gs>
              <a:gs pos="100000">
                <a:schemeClr val="accent2">
                  <a:alpha val="59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0779576" y="-508283"/>
            <a:ext cx="2423643" cy="2423643"/>
          </a:xfrm>
          <a:prstGeom prst="ellipse">
            <a:avLst/>
          </a:prstGeom>
          <a:gradFill>
            <a:gsLst>
              <a:gs pos="0">
                <a:schemeClr val="accent2">
                  <a:alpha val="27000"/>
                </a:schemeClr>
              </a:gs>
              <a:gs pos="100000">
                <a:schemeClr val="accent2">
                  <a:alpha val="27000"/>
                  <a:lumMod val="40000"/>
                  <a:lumOff val="6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背景与意义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09821" y="1388973"/>
            <a:ext cx="2987778" cy="490334"/>
            <a:chOff x="7809821" y="1388973"/>
            <a:chExt cx="2987778" cy="490334"/>
          </a:xfrm>
        </p:grpSpPr>
        <p:sp>
          <p:nvSpPr>
            <p:cNvPr id="44" name="TextBox 44"/>
            <p:cNvSpPr txBox="1"/>
            <p:nvPr/>
          </p:nvSpPr>
          <p:spPr>
            <a:xfrm>
              <a:off x="7809821" y="1388973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智能家居的普及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7809821" y="1823726"/>
            <a:ext cx="3286271" cy="1875094"/>
            <a:chOff x="7809821" y="1823726"/>
            <a:chExt cx="3286271" cy="1875094"/>
          </a:xfrm>
        </p:grpSpPr>
        <p:sp>
          <p:nvSpPr>
            <p:cNvPr id="46" name="TextBox 46"/>
            <p:cNvSpPr txBox="1"/>
            <p:nvPr/>
          </p:nvSpPr>
          <p:spPr>
            <a:xfrm>
              <a:off x="7809821" y="1823726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随着科技的进步和人们生活水平的提高，智能家居逐渐进入人们的日常生活，为人们提供更加便捷、舒适和安全的居住环境。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7809821" y="3814445"/>
            <a:ext cx="2987778" cy="490334"/>
            <a:chOff x="7809821" y="3814445"/>
            <a:chExt cx="2987778" cy="490334"/>
          </a:xfrm>
        </p:grpSpPr>
        <p:sp>
          <p:nvSpPr>
            <p:cNvPr id="48" name="TextBox 48"/>
            <p:cNvSpPr txBox="1"/>
            <p:nvPr/>
          </p:nvSpPr>
          <p:spPr>
            <a:xfrm>
              <a:off x="7809821" y="3814445"/>
              <a:ext cx="2987778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20000"/>
                </a:lnSpc>
              </a:pPr>
              <a:r>
                <a:rPr lang="en-US" sz="20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语音助手的作用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7809821" y="4249198"/>
            <a:ext cx="3286271" cy="1875094"/>
            <a:chOff x="7809821" y="4249198"/>
            <a:chExt cx="3286271" cy="1875094"/>
          </a:xfrm>
        </p:grpSpPr>
        <p:sp>
          <p:nvSpPr>
            <p:cNvPr id="50" name="TextBox 50"/>
            <p:cNvSpPr txBox="1"/>
            <p:nvPr/>
          </p:nvSpPr>
          <p:spPr>
            <a:xfrm>
              <a:off x="7809821" y="4249198"/>
              <a:ext cx="3286271" cy="187509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AI语音助手作为智能家居的重要组成部分，能够通过语音交互为用户提供更加自然、智能的服务，进一步提高智能家居的使用体验。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6575" y="1250443"/>
            <a:ext cx="10458850" cy="2438400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300074" y="2175786"/>
            <a:ext cx="958290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当前，智能家居市场呈现出蓬勃发展的态势，各类智能家居产品层出不穷，涵盖了照明、安防、家电、娱乐等多个领域。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300074" y="1380567"/>
            <a:ext cx="9417017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智能家居市场现状</a:t>
            </a:r>
          </a:p>
        </p:txBody>
      </p:sp>
      <p:sp>
        <p:nvSpPr>
          <p:cNvPr id="5" name="AutoShape 5"/>
          <p:cNvSpPr/>
          <p:nvPr/>
        </p:nvSpPr>
        <p:spPr>
          <a:xfrm>
            <a:off x="866575" y="3952506"/>
            <a:ext cx="10458850" cy="2438400"/>
          </a:xfrm>
          <a:prstGeom prst="roundRect">
            <a:avLst/>
          </a:prstGeom>
          <a:solidFill>
            <a:schemeClr val="accent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287882" y="4870218"/>
            <a:ext cx="9582150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，智能家居将朝着更加智能化、个性化、集成化的方向发展，实现更加丰富的功能和服务，满足用户多样化的需求。同时，随着物联网、云计算、大数据等技术的不断发展，智能家居将实现更加高效的数据处理和分析，为用户提供更加精准、个性化的服务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287882" y="4099383"/>
            <a:ext cx="9677400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发展趋势</a:t>
            </a:r>
          </a:p>
        </p:txBody>
      </p:sp>
      <p:cxnSp>
        <p:nvCxnSpPr>
          <p:cNvPr id="8" name="Connector 8"/>
          <p:cNvCxnSpPr/>
          <p:nvPr/>
        </p:nvCxnSpPr>
        <p:spPr>
          <a:xfrm>
            <a:off x="1473659" y="4829453"/>
            <a:ext cx="9220298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9" name="Connector 9"/>
          <p:cNvCxnSpPr/>
          <p:nvPr/>
        </p:nvCxnSpPr>
        <p:spPr>
          <a:xfrm>
            <a:off x="1481378" y="2175786"/>
            <a:ext cx="9220298" cy="0"/>
          </a:xfrm>
          <a:prstGeom prst="line">
            <a:avLst/>
          </a:prstGeom>
          <a:ln w="9525">
            <a:solidFill>
              <a:schemeClr val="accent1">
                <a:lumMod val="20000"/>
                <a:lumOff val="8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0" name="Group 1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1" name="AutoShape 1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TextBox 3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智能家居现状及发展趋势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AI语音助手技术原理及优势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8778" r="18778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6673" r="6673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0971" r="109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grpSp>
        <p:nvGrpSpPr>
          <p:cNvPr id="6" name="Group 6"/>
          <p:cNvGrpSpPr/>
          <p:nvPr/>
        </p:nvGrpSpPr>
        <p:grpSpPr>
          <a:xfrm>
            <a:off x="6416218" y="3460761"/>
            <a:ext cx="2285143" cy="745998"/>
            <a:chOff x="6416218" y="3460761"/>
            <a:chExt cx="2285143" cy="745998"/>
          </a:xfrm>
        </p:grpSpPr>
        <p:sp>
          <p:nvSpPr>
            <p:cNvPr id="7" name="AutoShape 7"/>
            <p:cNvSpPr/>
            <p:nvPr/>
          </p:nvSpPr>
          <p:spPr>
            <a:xfrm>
              <a:off x="6416218" y="3460761"/>
              <a:ext cx="2285143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8" name="Group 8"/>
          <p:cNvGrpSpPr/>
          <p:nvPr/>
        </p:nvGrpSpPr>
        <p:grpSpPr>
          <a:xfrm>
            <a:off x="6416218" y="4197615"/>
            <a:ext cx="2288381" cy="2112169"/>
            <a:chOff x="6416218" y="4197615"/>
            <a:chExt cx="2288381" cy="2112169"/>
          </a:xfrm>
        </p:grpSpPr>
        <p:sp>
          <p:nvSpPr>
            <p:cNvPr id="9" name="AutoShape 9"/>
            <p:cNvSpPr/>
            <p:nvPr/>
          </p:nvSpPr>
          <p:spPr>
            <a:xfrm>
              <a:off x="6416218" y="4197615"/>
              <a:ext cx="2288381" cy="2112169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3571418" y="3460761"/>
            <a:ext cx="2285429" cy="852159"/>
            <a:chOff x="3571418" y="3460761"/>
            <a:chExt cx="2285429" cy="852159"/>
          </a:xfrm>
        </p:grpSpPr>
        <p:sp>
          <p:nvSpPr>
            <p:cNvPr id="11" name="AutoShape 11"/>
            <p:cNvSpPr/>
            <p:nvPr/>
          </p:nvSpPr>
          <p:spPr>
            <a:xfrm>
              <a:off x="3571418" y="3460761"/>
              <a:ext cx="2285429" cy="852159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3571418" y="4206759"/>
            <a:ext cx="2288096" cy="2103025"/>
            <a:chOff x="3571418" y="4206759"/>
            <a:chExt cx="2288096" cy="2103025"/>
          </a:xfrm>
        </p:grpSpPr>
        <p:sp>
          <p:nvSpPr>
            <p:cNvPr id="13" name="AutoShape 13"/>
            <p:cNvSpPr/>
            <p:nvPr/>
          </p:nvSpPr>
          <p:spPr>
            <a:xfrm>
              <a:off x="3571418" y="4206759"/>
              <a:ext cx="2288096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265251" y="3460761"/>
            <a:ext cx="2286000" cy="745998"/>
            <a:chOff x="9265251" y="3460761"/>
            <a:chExt cx="2286000" cy="745998"/>
          </a:xfrm>
        </p:grpSpPr>
        <p:sp>
          <p:nvSpPr>
            <p:cNvPr id="15" name="AutoShape 15"/>
            <p:cNvSpPr/>
            <p:nvPr/>
          </p:nvSpPr>
          <p:spPr>
            <a:xfrm>
              <a:off x="9265251" y="3460761"/>
              <a:ext cx="2286000" cy="745998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6" name="Group 16"/>
          <p:cNvGrpSpPr/>
          <p:nvPr/>
        </p:nvGrpSpPr>
        <p:grpSpPr>
          <a:xfrm>
            <a:off x="9265251" y="4204473"/>
            <a:ext cx="2286000" cy="2105311"/>
            <a:chOff x="9265251" y="4204473"/>
            <a:chExt cx="2286000" cy="2105311"/>
          </a:xfrm>
        </p:grpSpPr>
        <p:sp>
          <p:nvSpPr>
            <p:cNvPr id="17" name="AutoShape 17"/>
            <p:cNvSpPr/>
            <p:nvPr/>
          </p:nvSpPr>
          <p:spPr>
            <a:xfrm>
              <a:off x="9265251" y="4204473"/>
              <a:ext cx="2286000" cy="2105311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8" name="Group 18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9" name="AutoShape 19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AI语音助手工作原理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56455" y="4477571"/>
            <a:ext cx="2164942" cy="1552257"/>
            <a:chOff x="756455" y="4477571"/>
            <a:chExt cx="2164942" cy="1552257"/>
          </a:xfrm>
        </p:grpSpPr>
        <p:sp>
          <p:nvSpPr>
            <p:cNvPr id="44" name="TextBox 44"/>
            <p:cNvSpPr txBox="1"/>
            <p:nvPr/>
          </p:nvSpPr>
          <p:spPr>
            <a:xfrm>
              <a:off x="756455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将人类语音转换为文本形式，以便后续处理。</a:t>
              </a:r>
            </a:p>
          </p:txBody>
        </p:sp>
      </p:grpSp>
      <p:grpSp>
        <p:nvGrpSpPr>
          <p:cNvPr id="45" name="Group 45"/>
          <p:cNvGrpSpPr/>
          <p:nvPr/>
        </p:nvGrpSpPr>
        <p:grpSpPr>
          <a:xfrm>
            <a:off x="3628568" y="4477571"/>
            <a:ext cx="2164942" cy="1552257"/>
            <a:chOff x="3628568" y="4477571"/>
            <a:chExt cx="2164942" cy="1552257"/>
          </a:xfrm>
        </p:grpSpPr>
        <p:sp>
          <p:nvSpPr>
            <p:cNvPr id="46" name="TextBox 46"/>
            <p:cNvSpPr txBox="1"/>
            <p:nvPr/>
          </p:nvSpPr>
          <p:spPr>
            <a:xfrm>
              <a:off x="3628568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对识别出的文本进行语义理解和分析，提取出用户意图和需求。</a:t>
              </a:r>
            </a:p>
          </p:txBody>
        </p:sp>
      </p:grpSp>
      <p:grpSp>
        <p:nvGrpSpPr>
          <p:cNvPr id="47" name="Group 47"/>
          <p:cNvGrpSpPr/>
          <p:nvPr/>
        </p:nvGrpSpPr>
        <p:grpSpPr>
          <a:xfrm>
            <a:off x="6466794" y="4477571"/>
            <a:ext cx="2164942" cy="1552257"/>
            <a:chOff x="6466794" y="4477571"/>
            <a:chExt cx="2164942" cy="1552257"/>
          </a:xfrm>
        </p:grpSpPr>
        <p:sp>
          <p:nvSpPr>
            <p:cNvPr id="48" name="TextBox 48"/>
            <p:cNvSpPr txBox="1"/>
            <p:nvPr/>
          </p:nvSpPr>
          <p:spPr>
            <a:xfrm>
              <a:off x="6466794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将处理结果转换为语音输出，提供自然、流畅的语音交互体验。</a:t>
              </a:r>
            </a:p>
          </p:txBody>
        </p:sp>
      </p:grpSp>
      <p:grpSp>
        <p:nvGrpSpPr>
          <p:cNvPr id="49" name="Group 49"/>
          <p:cNvGrpSpPr/>
          <p:nvPr/>
        </p:nvGrpSpPr>
        <p:grpSpPr>
          <a:xfrm>
            <a:off x="9318371" y="4477571"/>
            <a:ext cx="2164942" cy="1552257"/>
            <a:chOff x="9318371" y="4477571"/>
            <a:chExt cx="2164942" cy="1552257"/>
          </a:xfrm>
        </p:grpSpPr>
        <p:sp>
          <p:nvSpPr>
            <p:cNvPr id="50" name="TextBox 50"/>
            <p:cNvSpPr txBox="1"/>
            <p:nvPr/>
          </p:nvSpPr>
          <p:spPr>
            <a:xfrm>
              <a:off x="9318371" y="4477571"/>
              <a:ext cx="2164942" cy="1552257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通过大量数据训练和优化模型，提高语音识别的准确性和自然语言处理的智能性。</a:t>
              </a:r>
            </a:p>
          </p:txBody>
        </p:sp>
      </p:grpSp>
      <p:grpSp>
        <p:nvGrpSpPr>
          <p:cNvPr id="51" name="Group 51"/>
          <p:cNvGrpSpPr/>
          <p:nvPr/>
        </p:nvGrpSpPr>
        <p:grpSpPr>
          <a:xfrm>
            <a:off x="705451" y="3588593"/>
            <a:ext cx="2267763" cy="490334"/>
            <a:chOff x="705451" y="3588593"/>
            <a:chExt cx="2267763" cy="490334"/>
          </a:xfrm>
        </p:grpSpPr>
        <p:sp>
          <p:nvSpPr>
            <p:cNvPr id="52" name="TextBox 52"/>
            <p:cNvSpPr txBox="1"/>
            <p:nvPr/>
          </p:nvSpPr>
          <p:spPr>
            <a:xfrm>
              <a:off x="7054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语音识别</a:t>
              </a:r>
            </a:p>
          </p:txBody>
        </p:sp>
      </p:grpSp>
      <p:grpSp>
        <p:nvGrpSpPr>
          <p:cNvPr id="53" name="Group 53"/>
          <p:cNvGrpSpPr/>
          <p:nvPr/>
        </p:nvGrpSpPr>
        <p:grpSpPr>
          <a:xfrm>
            <a:off x="3628568" y="3588593"/>
            <a:ext cx="2267763" cy="490334"/>
            <a:chOff x="3628568" y="3588593"/>
            <a:chExt cx="2267763" cy="490334"/>
          </a:xfrm>
        </p:grpSpPr>
        <p:sp>
          <p:nvSpPr>
            <p:cNvPr id="54" name="TextBox 54"/>
            <p:cNvSpPr txBox="1"/>
            <p:nvPr/>
          </p:nvSpPr>
          <p:spPr>
            <a:xfrm>
              <a:off x="362856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自然语言处理</a:t>
              </a:r>
            </a:p>
          </p:txBody>
        </p:sp>
      </p:grpSp>
      <p:grpSp>
        <p:nvGrpSpPr>
          <p:cNvPr id="55" name="Group 55"/>
          <p:cNvGrpSpPr/>
          <p:nvPr/>
        </p:nvGrpSpPr>
        <p:grpSpPr>
          <a:xfrm>
            <a:off x="6433598" y="3588593"/>
            <a:ext cx="2267763" cy="490334"/>
            <a:chOff x="6433598" y="3588593"/>
            <a:chExt cx="2267763" cy="490334"/>
          </a:xfrm>
        </p:grpSpPr>
        <p:sp>
          <p:nvSpPr>
            <p:cNvPr id="56" name="TextBox 56"/>
            <p:cNvSpPr txBox="1"/>
            <p:nvPr/>
          </p:nvSpPr>
          <p:spPr>
            <a:xfrm>
              <a:off x="6433598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语音合成</a:t>
              </a:r>
            </a:p>
          </p:txBody>
        </p:sp>
      </p:grpSp>
      <p:grpSp>
        <p:nvGrpSpPr>
          <p:cNvPr id="57" name="Group 57"/>
          <p:cNvGrpSpPr/>
          <p:nvPr/>
        </p:nvGrpSpPr>
        <p:grpSpPr>
          <a:xfrm>
            <a:off x="9265251" y="3588593"/>
            <a:ext cx="2267763" cy="490334"/>
            <a:chOff x="9265251" y="3588593"/>
            <a:chExt cx="2267763" cy="490334"/>
          </a:xfrm>
        </p:grpSpPr>
        <p:sp>
          <p:nvSpPr>
            <p:cNvPr id="58" name="TextBox 58"/>
            <p:cNvSpPr txBox="1"/>
            <p:nvPr/>
          </p:nvSpPr>
          <p:spPr>
            <a:xfrm>
              <a:off x="9265251" y="3588593"/>
              <a:ext cx="2267763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机器学习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341061" y="1169291"/>
            <a:ext cx="2281112" cy="2281112"/>
          </a:xfrm>
          <a:prstGeom prst="ellips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6177468" y="1976779"/>
            <a:ext cx="608297" cy="608297"/>
          </a:xfrm>
          <a:custGeom>
            <a:rect l="l" t="t" r="r" b="b"/>
            <a:pathLst>
              <a:path w="304800" h="304800">
                <a:moveTo>
                  <a:pt x="167640" y="0"/>
                </a:moveTo>
                <a:lnTo>
                  <a:pt x="182880" y="0"/>
                </a:lnTo>
                <a:lnTo>
                  <a:pt x="182880" y="45720"/>
                </a:lnTo>
                <a:lnTo>
                  <a:pt x="228600" y="152400"/>
                </a:lnTo>
                <a:lnTo>
                  <a:pt x="228600" y="274320"/>
                </a:lnTo>
                <a:cubicBezTo>
                  <a:pt x="228600" y="291151"/>
                  <a:pt x="214951" y="304800"/>
                  <a:pt x="198120" y="304800"/>
                </a:cubicBezTo>
                <a:lnTo>
                  <a:pt x="198120" y="304800"/>
                </a:lnTo>
                <a:lnTo>
                  <a:pt x="76200" y="304800"/>
                </a:lnTo>
                <a:cubicBezTo>
                  <a:pt x="59436" y="304800"/>
                  <a:pt x="40996" y="291998"/>
                  <a:pt x="35052" y="276149"/>
                </a:cubicBezTo>
                <a:lnTo>
                  <a:pt x="0" y="182880"/>
                </a:lnTo>
                <a:lnTo>
                  <a:pt x="0" y="152400"/>
                </a:lnTo>
                <a:cubicBezTo>
                  <a:pt x="0" y="135569"/>
                  <a:pt x="13649" y="121920"/>
                  <a:pt x="30480" y="121920"/>
                </a:cubicBezTo>
                <a:lnTo>
                  <a:pt x="30480" y="121920"/>
                </a:lnTo>
                <a:lnTo>
                  <a:pt x="137160" y="121920"/>
                </a:lnTo>
                <a:lnTo>
                  <a:pt x="137160" y="30480"/>
                </a:lnTo>
                <a:cubicBezTo>
                  <a:pt x="137160" y="13649"/>
                  <a:pt x="150809" y="0"/>
                  <a:pt x="167640" y="0"/>
                </a:cubicBezTo>
                <a:lnTo>
                  <a:pt x="167640" y="0"/>
                </a:lnTo>
                <a:close/>
                <a:moveTo>
                  <a:pt x="259080" y="152400"/>
                </a:moveTo>
                <a:lnTo>
                  <a:pt x="304800" y="152400"/>
                </a:lnTo>
                <a:lnTo>
                  <a:pt x="304800" y="304800"/>
                </a:lnTo>
                <a:lnTo>
                  <a:pt x="259080" y="304800"/>
                </a:lnTo>
                <a:lnTo>
                  <a:pt x="259080" y="1524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69827" y="2585076"/>
            <a:ext cx="1911789" cy="1911789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156399" y="3235877"/>
            <a:ext cx="738646" cy="610186"/>
          </a:xfrm>
          <a:custGeom>
            <a:rect l="l" t="t" r="r" b="b"/>
            <a:pathLst>
              <a:path w="304800" h="304800">
                <a:moveTo>
                  <a:pt x="106680" y="0"/>
                </a:moveTo>
                <a:lnTo>
                  <a:pt x="91440" y="0"/>
                </a:lnTo>
                <a:lnTo>
                  <a:pt x="0" y="45720"/>
                </a:lnTo>
                <a:lnTo>
                  <a:pt x="0" y="137160"/>
                </a:lnTo>
                <a:lnTo>
                  <a:pt x="60960" y="121920"/>
                </a:lnTo>
                <a:lnTo>
                  <a:pt x="60960" y="304800"/>
                </a:lnTo>
                <a:lnTo>
                  <a:pt x="243840" y="304800"/>
                </a:lnTo>
                <a:lnTo>
                  <a:pt x="243840" y="121920"/>
                </a:lnTo>
                <a:lnTo>
                  <a:pt x="304800" y="137160"/>
                </a:lnTo>
                <a:lnTo>
                  <a:pt x="304800" y="45720"/>
                </a:lnTo>
                <a:lnTo>
                  <a:pt x="213360" y="0"/>
                </a:lnTo>
                <a:lnTo>
                  <a:pt x="198120" y="0"/>
                </a:lnTo>
                <a:cubicBezTo>
                  <a:pt x="198120" y="25251"/>
                  <a:pt x="177651" y="45720"/>
                  <a:pt x="152400" y="45720"/>
                </a:cubicBezTo>
                <a:cubicBezTo>
                  <a:pt x="127149" y="45720"/>
                  <a:pt x="106680" y="25251"/>
                  <a:pt x="106680" y="0"/>
                </a:cubicBezTo>
                <a:lnTo>
                  <a:pt x="106680" y="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5905908" y="3792072"/>
            <a:ext cx="1520741" cy="152074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301722" y="4207073"/>
            <a:ext cx="729113" cy="690739"/>
          </a:xfrm>
          <a:custGeom>
            <a:rect l="l" t="t" r="r" b="b"/>
            <a:pathLst>
              <a:path w="304800" h="304800">
                <a:moveTo>
                  <a:pt x="152800" y="79486"/>
                </a:moveTo>
                <a:cubicBezTo>
                  <a:pt x="152800" y="79486"/>
                  <a:pt x="133750" y="38891"/>
                  <a:pt x="90888" y="38891"/>
                </a:cubicBezTo>
                <a:cubicBezTo>
                  <a:pt x="44053" y="38891"/>
                  <a:pt x="19450" y="78581"/>
                  <a:pt x="19450" y="118262"/>
                </a:cubicBezTo>
                <a:cubicBezTo>
                  <a:pt x="19450" y="184147"/>
                  <a:pt x="152800" y="265900"/>
                  <a:pt x="152800" y="265900"/>
                </a:cubicBezTo>
                <a:cubicBezTo>
                  <a:pt x="152800" y="265900"/>
                  <a:pt x="285350" y="184937"/>
                  <a:pt x="285350" y="118262"/>
                </a:cubicBezTo>
                <a:cubicBezTo>
                  <a:pt x="285350" y="77781"/>
                  <a:pt x="259956" y="38891"/>
                  <a:pt x="214713" y="38891"/>
                </a:cubicBezTo>
                <a:cubicBezTo>
                  <a:pt x="169469" y="38891"/>
                  <a:pt x="152800" y="79486"/>
                  <a:pt x="152800" y="79486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5227005" y="4767462"/>
            <a:ext cx="1336080" cy="1336080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5633397" y="5196504"/>
            <a:ext cx="523295" cy="477996"/>
          </a:xfrm>
          <a:custGeom>
            <a:rect l="l" t="t" r="r" b="b"/>
            <a:pathLst>
              <a:path w="304800" h="304800">
                <a:moveTo>
                  <a:pt x="285750" y="171450"/>
                </a:moveTo>
                <a:lnTo>
                  <a:pt x="266700" y="171450"/>
                </a:lnTo>
                <a:lnTo>
                  <a:pt x="266700" y="133350"/>
                </a:lnTo>
                <a:cubicBezTo>
                  <a:pt x="266700" y="70247"/>
                  <a:pt x="215503" y="19050"/>
                  <a:pt x="152400" y="19050"/>
                </a:cubicBezTo>
                <a:cubicBezTo>
                  <a:pt x="89297" y="19050"/>
                  <a:pt x="38100" y="70247"/>
                  <a:pt x="38100" y="133350"/>
                </a:cubicBezTo>
                <a:lnTo>
                  <a:pt x="38100" y="171450"/>
                </a:lnTo>
                <a:lnTo>
                  <a:pt x="19050" y="171450"/>
                </a:lnTo>
                <a:cubicBezTo>
                  <a:pt x="8525" y="171450"/>
                  <a:pt x="0" y="179975"/>
                  <a:pt x="0" y="190500"/>
                </a:cubicBezTo>
                <a:lnTo>
                  <a:pt x="0" y="266700"/>
                </a:lnTo>
                <a:cubicBezTo>
                  <a:pt x="0" y="277225"/>
                  <a:pt x="8525" y="285750"/>
                  <a:pt x="19050" y="285750"/>
                </a:cubicBezTo>
                <a:lnTo>
                  <a:pt x="76200" y="285750"/>
                </a:lnTo>
                <a:lnTo>
                  <a:pt x="76200" y="133350"/>
                </a:lnTo>
                <a:cubicBezTo>
                  <a:pt x="76200" y="91307"/>
                  <a:pt x="110357" y="57150"/>
                  <a:pt x="152400" y="57150"/>
                </a:cubicBezTo>
                <a:cubicBezTo>
                  <a:pt x="194443" y="57150"/>
                  <a:pt x="228600" y="91307"/>
                  <a:pt x="228600" y="133350"/>
                </a:cubicBezTo>
                <a:lnTo>
                  <a:pt x="228600" y="285750"/>
                </a:lnTo>
                <a:lnTo>
                  <a:pt x="285750" y="285750"/>
                </a:lnTo>
                <a:cubicBezTo>
                  <a:pt x="296275" y="285750"/>
                  <a:pt x="304800" y="277225"/>
                  <a:pt x="304800" y="266700"/>
                </a:cubicBezTo>
                <a:lnTo>
                  <a:pt x="304800" y="190500"/>
                </a:lnTo>
                <a:cubicBezTo>
                  <a:pt x="304800" y="179975"/>
                  <a:pt x="296275" y="171450"/>
                  <a:pt x="285750" y="17145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35748" y="1306554"/>
            <a:ext cx="4044911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035748" y="192455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AI语音助手能够理解用户意图和需求，提供个性化的服务和建议，使家居生活更加智能化。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8035748" y="3522491"/>
            <a:ext cx="3952667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安全性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035748" y="4140488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AI语音助手通常采用本地处理和加密传输技术，保障用户隐私和数据安全。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970539" y="4596774"/>
            <a:ext cx="369398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多设备兼容性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361981" y="5214771"/>
            <a:ext cx="3302539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AI语音助手可与多种智能家居设备连接和互通，实现设备间的协同工作和场景化控制。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392947" y="2524256"/>
            <a:ext cx="3741824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便捷性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689125" y="3142253"/>
            <a:ext cx="3445646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用户只需通过语音指令即可控制家居设备，无需手动操作，提高了使用便捷性。</a:t>
            </a:r>
          </a:p>
        </p:txBody>
      </p:sp>
      <p:grpSp>
        <p:nvGrpSpPr>
          <p:cNvPr id="18" name="Group 18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9" name="AutoShape 19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TextBox 39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AI语音助手在智能家居中优势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AI语音助手在智能家居中应用场景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2627" b="2627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2638" b="2638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l="10604" r="10604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家庭安防与监控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入侵警报和监控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AI语音助手可以与家庭安全系统连接，当有异常情况发生时，通过语音提醒用户，并实时提供监控画面。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门窗状态监测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通过语音查询门窗的开关状态，确保家庭安全。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紧急呼叫功能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在紧急情况下，用户可以通过语音指令快速呼叫救援服务。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场景模式设置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根据不同的场景和需求，通过语音指令快速设置家电的运行模式，如回家模式、离开模式等。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自动化任务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设定自动化规则，让AI语音助手在特定条件下自动执行家电控制任务，如定时开关灯、自动调节温度等。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语音控制家电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通过简单的语音指令控制家电的开关、调节亮度、温度等。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2500" r="12500"/>
          <a:stretch>
            <a:fillRect/>
          </a:stretch>
        </p:blipFill>
        <p:spPr>
          <a:xfrm>
            <a:off x="869006" y="1293634"/>
            <a:ext cx="4563024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家电控制与自动化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语音交互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通过自然语言处理技术，实现与AI语音助手的自然对话，提供信息查询、天气预报、新闻播报等服务。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音乐播放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通过语音指令控制音乐播放，包括选择歌曲、调节音量、切换播放模式等。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故事讲述与知识普及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AI语音助手可以讲述故事、普及知识，为家庭提供丰富多彩的文化生活。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语音交互与娱乐功能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534669" y="3368650"/>
            <a:ext cx="9122662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38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AI语音助手实施策略及步骤</a:t>
            </a:r>
          </a:p>
        </p:txBody>
      </p:sp>
      <p:sp>
        <p:nvSpPr>
          <p:cNvPr id="3" name="AutoShape 3"/>
          <p:cNvSpPr/>
          <p:nvPr/>
        </p:nvSpPr>
        <p:spPr>
          <a:xfrm>
            <a:off x="530711" y="774551"/>
            <a:ext cx="493417" cy="493417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0591670" y="5593080"/>
            <a:ext cx="689835" cy="689835"/>
          </a:xfrm>
          <a:prstGeom prst="ellipse">
            <a:avLst/>
          </a:prstGeom>
          <a:gradFill>
            <a:gsLst>
              <a:gs pos="0">
                <a:schemeClr val="accent1">
                  <a:alpha val="20000"/>
                  <a:lumMod val="20000"/>
                  <a:lumOff val="80000"/>
                </a:schemeClr>
              </a:gs>
              <a:gs pos="100000">
                <a:schemeClr val="accent2">
                  <a:alpha val="20000"/>
                  <a:lumMod val="20000"/>
                  <a:lumOff val="80000"/>
                </a:schemeClr>
              </a:gs>
            </a:gsLst>
            <a:lin ang="0"/>
          </a:gra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957538" y="1814132"/>
            <a:ext cx="2276924" cy="3364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  <a:spcBef>
                <a:spcPts val="450"/>
              </a:spcBef>
            </a:pPr>
            <a:r>
              <a:rPr lang="en-US" sz="1500" b="1">
                <a:solidFill>
                  <a:schemeClr val="accent1">
                    <a:lumMod val="60000"/>
                    <a:lumOff val="4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CATALOGUE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2710445" y="331660"/>
            <a:ext cx="6771110" cy="14824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9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04</a:t>
            </a:r>
          </a:p>
        </p:txBody>
      </p: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了解用户希望通过语音助手实现哪些功能，如控制家电、查询信息、播放音乐等。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设定实施目标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根据功能需求，设定具体的实施目标，如提高家居便利性、提升用户体验等。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确定语音助手的功能需求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明确需求与目标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https://d.book118.com/068043133035006025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79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19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2024-09-01T19:28:14.510</cp:lastPrinted>
  <dcterms:created xsi:type="dcterms:W3CDTF">2024-09-01T11:28:14Z</dcterms:created>
  <dcterms:modified xsi:type="dcterms:W3CDTF">2024-09-01T11:28:16Z</dcterms:modified>
</cp:coreProperties>
</file>