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093B6F-0CA5-4903-854D-0B4DE73FA8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D71C89-9D95-4A6D-8549-A5C151FF89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E945F2-6DA4-49F1-AD79-9429E86968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8D16150-A038-48C0-95DD-5351C2F539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FEA503-1A0A-4A1A-8A59-7BE9AB1544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101B68-4B1C-4FB9-9479-56397B978F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CB482B-C943-42BB-88AC-C49697FE4B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F1C429-6B90-4FDC-8158-F8C008C167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D73984-9896-4BF8-9F81-6A0F4C0FF3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CDE86C-A2E9-4600-9EED-09A2918BE4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718429-BE57-4CD3-9BCC-28592CC855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806113707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微软雅黑"/>
                <a:ea typeface="微软雅黑"/>
                <a:cs typeface="微软雅黑"/>
              </a:rPr>
              <a:t>汇报人</a:t>
            </a:r>
            <a:r>
              <a:rPr lang="en-US" sz="1325">
                <a:solidFill>
                  <a:schemeClr val="accent1"/>
                </a:solidFill>
                <a:latin typeface="Arial"/>
                <a:ea typeface="Arial"/>
                <a:cs typeface="Arial"/>
              </a:rPr>
              <a:t>:&lt;XXX&gt;</a:t>
            </a:r>
            <a:endParaRPr lang="en-US" sz="1100"/>
          </a:p>
        </p:txBody>
      </p:sp>
      <p:sp>
        <p:nvSpPr>
          <p:cNvPr id="3" name="AutoShape 3"/>
          <p:cNvSpPr/>
          <p:nvPr/>
        </p:nvSpPr>
        <p:spPr>
          <a:xfrm>
            <a:off x="6369054" y="4673857"/>
            <a:ext cx="2068238" cy="271780"/>
          </a:xfrm>
          <a:prstGeom prst="rect">
            <a:avLst/>
          </a:prstGeom>
        </p:spPr>
        <p:txBody>
          <a:bodyPr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Microsoft Yahei"/>
                <a:ea typeface="Microsoft Yahei"/>
                <a:cs typeface="Microsoft Yahei"/>
              </a:rPr>
              <a:t>2024-01-09</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solidFill>
                <a:latin typeface="Microsoft Yahei"/>
                <a:ea typeface="Microsoft Yahei"/>
                <a:cs typeface="Microsoft Yahei"/>
              </a:rPr>
              <a:t>品牌策略总监年薪</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solidFill>
                <a:latin typeface="Microsoft Yahei"/>
                <a:ea typeface="Microsoft Yahei"/>
                <a:cs typeface="Microsoft Yahei"/>
              </a:rPr>
              <a:t>目</a:t>
            </a:r>
          </a:p>
          <a:p>
            <a:pPr algn="ctr">
              <a:lnSpc>
                <a:spcPct val="140000"/>
              </a:lnSpc>
              <a:spcBef>
                <a:spcPts val="375"/>
              </a:spcBef>
            </a:pPr>
            <a:r>
              <a:rPr lang="en-US" sz="8400" b="1">
                <a:solidFill>
                  <a:schemeClr val="accent1"/>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solidFill>
                <a:latin typeface="Microsoft Yahei"/>
                <a:ea typeface="Microsoft Yahei"/>
                <a:cs typeface="Microsoft Yahei"/>
              </a:rPr>
              <a:t>品牌策略总监的职责与要求</a:t>
            </a:r>
            <a:endParaRPr lang="en-US" sz="1100"/>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品牌策略总监的市场薪酬水平</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品牌策略总监的年薪构成</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品牌策略总监的薪酬发展趋势</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如何制定合理的品牌策略总监年薪</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品牌策略总监年薪的案例分析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品牌策略总监的职责与要求</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Freeform 3"/>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Freeform 57"/>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Freeform 59"/>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TextBox 6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01</a:t>
            </a:r>
          </a:p>
        </p:txBody>
      </p:sp>
      <p:sp>
        <p:nvSpPr>
          <p:cNvPr id="65" name="TextBox 6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02</a:t>
            </a:r>
          </a:p>
        </p:txBody>
      </p:sp>
      <p:sp>
        <p:nvSpPr>
          <p:cNvPr id="66" name="TextBox 6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03</a:t>
            </a:r>
          </a:p>
        </p:txBody>
      </p:sp>
      <p:sp>
        <p:nvSpPr>
          <p:cNvPr id="67" name="TextBox 6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04</a:t>
            </a:r>
          </a:p>
        </p:txBody>
      </p:sp>
      <p:sp>
        <p:nvSpPr>
          <p:cNvPr id="68" name="TextBox 68"/>
          <p:cNvSpPr txBox="1"/>
          <p:nvPr/>
        </p:nvSpPr>
        <p:spPr>
          <a:xfrm>
            <a:off x="94888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solidFill>
                <a:latin typeface="Microsoft Yahei"/>
                <a:ea typeface="Microsoft Yahei"/>
                <a:cs typeface="Microsoft Yahei"/>
              </a:rPr>
              <a:t>制定品牌战略</a:t>
            </a:r>
          </a:p>
        </p:txBody>
      </p:sp>
      <p:sp>
        <p:nvSpPr>
          <p:cNvPr id="69" name="TextBox 69"/>
          <p:cNvSpPr txBox="1"/>
          <p:nvPr/>
        </p:nvSpPr>
        <p:spPr>
          <a:xfrm>
            <a:off x="3582734"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solidFill>
                <a:latin typeface="Microsoft Yahei"/>
                <a:ea typeface="Microsoft Yahei"/>
                <a:cs typeface="Microsoft Yahei"/>
              </a:rPr>
              <a:t>品牌传播策划</a:t>
            </a:r>
          </a:p>
        </p:txBody>
      </p:sp>
      <p:sp>
        <p:nvSpPr>
          <p:cNvPr id="70" name="TextBox 70"/>
          <p:cNvSpPr txBox="1"/>
          <p:nvPr/>
        </p:nvSpPr>
        <p:spPr>
          <a:xfrm>
            <a:off x="622411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solidFill>
                <a:latin typeface="Microsoft Yahei"/>
                <a:ea typeface="Microsoft Yahei"/>
                <a:cs typeface="Microsoft Yahei"/>
              </a:rPr>
              <a:t>品牌形象管理</a:t>
            </a:r>
          </a:p>
        </p:txBody>
      </p:sp>
      <p:sp>
        <p:nvSpPr>
          <p:cNvPr id="71" name="TextBox 71"/>
          <p:cNvSpPr txBox="1"/>
          <p:nvPr/>
        </p:nvSpPr>
        <p:spPr>
          <a:xfrm>
            <a:off x="8848535"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solidFill>
                <a:latin typeface="Microsoft Yahei"/>
                <a:ea typeface="Microsoft Yahei"/>
                <a:cs typeface="Microsoft Yahei"/>
              </a:rPr>
              <a:t>市场研究与分析</a:t>
            </a:r>
          </a:p>
        </p:txBody>
      </p:sp>
      <p:sp>
        <p:nvSpPr>
          <p:cNvPr id="72" name="AutoShape 7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TextBox 9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品牌策略总监的职责</a:t>
            </a:r>
          </a:p>
        </p:txBody>
      </p:sp>
      <p:sp>
        <p:nvSpPr>
          <p:cNvPr id="93" name="TextBox 93"/>
          <p:cNvSpPr txBox="1"/>
          <p:nvPr/>
        </p:nvSpPr>
        <p:spPr>
          <a:xfrm>
            <a:off x="6257058"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维护和提升品牌形象，确保品牌形象的一致性和高品质。</a:t>
            </a:r>
          </a:p>
        </p:txBody>
      </p:sp>
      <p:sp>
        <p:nvSpPr>
          <p:cNvPr id="94" name="TextBox 94"/>
          <p:cNvSpPr txBox="1"/>
          <p:nvPr/>
        </p:nvSpPr>
        <p:spPr>
          <a:xfrm>
            <a:off x="3600742"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负责策划和执行品牌传播活动，包括广告、公关、内容营销等，以提高品牌知名度和美誉度。</a:t>
            </a:r>
          </a:p>
        </p:txBody>
      </p:sp>
      <p:sp>
        <p:nvSpPr>
          <p:cNvPr id="95" name="TextBox 95"/>
          <p:cNvSpPr txBox="1"/>
          <p:nvPr/>
        </p:nvSpPr>
        <p:spPr>
          <a:xfrm>
            <a:off x="944426"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根据市场趋势、竞争态势和公司目标，制定品牌战略，确保品牌定位清晰、独特。</a:t>
            </a:r>
          </a:p>
        </p:txBody>
      </p:sp>
      <p:sp>
        <p:nvSpPr>
          <p:cNvPr id="96" name="TextBox 96"/>
          <p:cNvSpPr txBox="1"/>
          <p:nvPr/>
        </p:nvSpPr>
        <p:spPr>
          <a:xfrm>
            <a:off x="8913375"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持续关注市场动态和消费者需求，分析竞争对手，为品牌战略调整提供依据。</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学历背景</a:t>
            </a:r>
          </a:p>
        </p:txBody>
      </p:sp>
      <p:sp>
        <p:nvSpPr>
          <p:cNvPr id="12" name="TextBox 12"/>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工作经验</a:t>
            </a:r>
          </a:p>
        </p:txBody>
      </p:sp>
      <p:sp>
        <p:nvSpPr>
          <p:cNvPr id="13" name="TextBox 13"/>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技能要求</a:t>
            </a:r>
          </a:p>
        </p:txBody>
      </p:sp>
      <p:sp>
        <p:nvSpPr>
          <p:cNvPr id="14" name="TextBox 14"/>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素质要求</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品牌策略总监的任职要求</a:t>
            </a:r>
          </a:p>
        </p:txBody>
      </p:sp>
      <p:sp>
        <p:nvSpPr>
          <p:cNvPr id="36" name="TextBox 36"/>
          <p:cNvSpPr txBox="1"/>
          <p:nvPr/>
        </p:nvSpPr>
        <p:spPr>
          <a:xfrm>
            <a:off x="1002893" y="1707444"/>
            <a:ext cx="3771900"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本科及以上学历，市场营销、广告学、传媒等相关专业优先考虑。</a:t>
            </a:r>
          </a:p>
        </p:txBody>
      </p:sp>
      <p:sp>
        <p:nvSpPr>
          <p:cNvPr id="37" name="TextBox 37"/>
          <p:cNvSpPr txBox="1"/>
          <p:nvPr/>
        </p:nvSpPr>
        <p:spPr>
          <a:xfrm>
            <a:off x="7417207" y="1707444"/>
            <a:ext cx="3771900"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具备5年以上品牌策划和管理经验，有成功案例者优先。</a:t>
            </a:r>
          </a:p>
        </p:txBody>
      </p:sp>
      <p:sp>
        <p:nvSpPr>
          <p:cNvPr id="38" name="TextBox 38"/>
          <p:cNvSpPr txBox="1"/>
          <p:nvPr/>
        </p:nvSpPr>
        <p:spPr>
          <a:xfrm>
            <a:off x="1002893" y="4594193"/>
            <a:ext cx="3771900" cy="166687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熟悉市场研究、品牌传播、媒体运作等业务领域，具备良好的沟通协调能力和团队合作精神。</a:t>
            </a:r>
          </a:p>
        </p:txBody>
      </p:sp>
      <p:sp>
        <p:nvSpPr>
          <p:cNvPr id="39" name="TextBox 39"/>
          <p:cNvSpPr txBox="1"/>
          <p:nvPr/>
        </p:nvSpPr>
        <p:spPr>
          <a:xfrm>
            <a:off x="7417207" y="4594193"/>
            <a:ext cx="3771900"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具备敏锐的市场洞察力、创新思维和战略眼光，能够承受高强度的工作压力。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168" r="2316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作为公司战略的核心成员，品牌策略总监负责制定和执行品牌战略，确保公司业务发展与品牌建设相得益彰。</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战略价值</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通过有效的品牌管理和传播，提升公司在市场上的知名度和竞争力，吸引目标客户，促进销售增长。</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市场价值</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作为团队领袖，品牌策略总监能够激发团队成员的潜力，提升团队整体执行力和创新力。</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团队价值</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通过持续的品牌建设和管理，为公司创造长期价值，成为公司发展的坚实后盾。</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长期价值</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品牌策略总监的价值</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品牌策略总监的市场薪酬水平</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591991"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sp>
        <p:nvSpPr>
          <p:cNvPr id="5" name="Freeform 5"/>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769620"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sp>
        <p:nvSpPr>
          <p:cNvPr id="8" name="Freeform 8"/>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481304" y="2723007"/>
            <a:ext cx="11734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行业薪酬水平</a:t>
            </a:r>
          </a:p>
        </p:txBody>
      </p:sp>
      <p:sp>
        <p:nvSpPr>
          <p:cNvPr id="32" name="AutoShape 32"/>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645039" y="3909822"/>
            <a:ext cx="2619375" cy="121920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品牌策略总监年薪约为30-50万人民币，其中高端品牌策略总监年薪可达60万人民币以上。</a:t>
            </a:r>
          </a:p>
        </p:txBody>
      </p:sp>
      <p:sp>
        <p:nvSpPr>
          <p:cNvPr id="36" name="TextBox 36"/>
          <p:cNvSpPr txBox="1"/>
          <p:nvPr/>
        </p:nvSpPr>
        <p:spPr>
          <a:xfrm>
            <a:off x="4757904" y="3802476"/>
            <a:ext cx="2619375" cy="1219200"/>
          </a:xfrm>
          <a:prstGeom prst="rect">
            <a:avLst/>
          </a:prstGeom>
        </p:spPr>
        <p:txBody>
          <a:bodyPr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品牌策略总监年薪约为40-70万人民币，其中知名互联网公司的品牌策略总监年薪可达百万人民币以上。</a:t>
            </a:r>
          </a:p>
        </p:txBody>
      </p:sp>
      <p:sp>
        <p:nvSpPr>
          <p:cNvPr id="37" name="TextBox 37"/>
          <p:cNvSpPr txBox="1"/>
          <p:nvPr/>
        </p:nvSpPr>
        <p:spPr>
          <a:xfrm>
            <a:off x="7828464" y="3909822"/>
            <a:ext cx="2662490" cy="121920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品牌策略总监年薪约为25-45万人民币，其中高端制造业品牌策略总监年薪可达50万人民币以上。</a:t>
            </a:r>
          </a:p>
        </p:txBody>
      </p:sp>
      <p:sp>
        <p:nvSpPr>
          <p:cNvPr id="38" name="TextBox 3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快消品行业</a:t>
            </a:r>
          </a:p>
        </p:txBody>
      </p:sp>
      <p:sp>
        <p:nvSpPr>
          <p:cNvPr id="39" name="TextBox 3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互联网行业</a:t>
            </a:r>
          </a:p>
        </p:txBody>
      </p:sp>
      <p:sp>
        <p:nvSpPr>
          <p:cNvPr id="40" name="TextBox 4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制造业</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5" name="Connector 5"/>
          <p:cNvCxnSpPr/>
          <p:nvPr/>
        </p:nvCxnSpPr>
        <p:spPr>
          <a:xfrm flipH="1">
            <a:off x="3672114" y="3744355"/>
            <a:ext cx="740598"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cxnSp>
        <p:nvCxnSpPr>
          <p:cNvPr id="6" name="Connector 6"/>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39683"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cxnSp>
        <p:nvCxnSpPr>
          <p:cNvPr id="8" name="Connector 8"/>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9" name="Connector 9"/>
          <p:cNvCxnSpPr/>
          <p:nvPr/>
        </p:nvCxnSpPr>
        <p:spPr>
          <a:xfrm flipH="1">
            <a:off x="3672114" y="3744355"/>
            <a:ext cx="739447"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sp>
        <p:nvSpPr>
          <p:cNvPr id="10" name="AutoShape 10"/>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3" name="Connector 23"/>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24" name="Connector 24"/>
          <p:cNvCxnSpPr/>
          <p:nvPr/>
        </p:nvCxnSpPr>
        <p:spPr>
          <a:xfrm>
            <a:off x="7235821" y="3990692"/>
            <a:ext cx="816015"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cxnSp>
        <p:nvCxnSpPr>
          <p:cNvPr id="25" name="Connector 25"/>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26" name="Connector 26"/>
          <p:cNvCxnSpPr/>
          <p:nvPr/>
        </p:nvCxnSpPr>
        <p:spPr>
          <a:xfrm>
            <a:off x="8261968" y="2920898"/>
            <a:ext cx="593806"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sp>
        <p:nvSpPr>
          <p:cNvPr id="27" name="TextBox 27"/>
          <p:cNvSpPr txBox="1"/>
          <p:nvPr/>
        </p:nvSpPr>
        <p:spPr>
          <a:xfrm>
            <a:off x="1062867" y="2798540"/>
            <a:ext cx="24479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大型企业</a:t>
            </a:r>
          </a:p>
        </p:txBody>
      </p:sp>
      <p:sp>
        <p:nvSpPr>
          <p:cNvPr id="28" name="TextBox 28"/>
          <p:cNvSpPr txBox="1"/>
          <p:nvPr/>
        </p:nvSpPr>
        <p:spPr>
          <a:xfrm>
            <a:off x="9053162" y="1296588"/>
            <a:ext cx="2447925" cy="5048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solidFill>
                <a:latin typeface="Microsoft Yahei"/>
                <a:ea typeface="Microsoft Yahei"/>
                <a:cs typeface="Microsoft Yahei"/>
              </a:rPr>
              <a:t>中型企业</a:t>
            </a:r>
          </a:p>
        </p:txBody>
      </p:sp>
      <p:sp>
        <p:nvSpPr>
          <p:cNvPr id="29" name="TextBox 29"/>
          <p:cNvSpPr txBox="1"/>
          <p:nvPr/>
        </p:nvSpPr>
        <p:spPr>
          <a:xfrm>
            <a:off x="8163435" y="3945922"/>
            <a:ext cx="2447925" cy="47625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小型企业</a:t>
            </a:r>
          </a:p>
        </p:txBody>
      </p:sp>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公司规模与薪酬水平</a:t>
            </a:r>
          </a:p>
        </p:txBody>
      </p:sp>
      <p:sp>
        <p:nvSpPr>
          <p:cNvPr id="51" name="TextBox 51"/>
          <p:cNvSpPr txBox="1"/>
          <p:nvPr/>
        </p:nvSpPr>
        <p:spPr>
          <a:xfrm>
            <a:off x="9053162" y="1610913"/>
            <a:ext cx="2447925" cy="191691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品牌策略总监年薪约为30-50万人民币，其中发展迅速的中小型企业的品牌策略总监年薪可达60万人民币以上。</a:t>
            </a:r>
          </a:p>
        </p:txBody>
      </p:sp>
      <p:sp>
        <p:nvSpPr>
          <p:cNvPr id="52" name="TextBox 52"/>
          <p:cNvSpPr txBox="1"/>
          <p:nvPr/>
        </p:nvSpPr>
        <p:spPr>
          <a:xfrm>
            <a:off x="8163435" y="4312904"/>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品牌策略总监年薪约为20-40万人民币，其中初创企业或小型企业的品牌策略总监年薪相对较低。</a:t>
            </a:r>
          </a:p>
        </p:txBody>
      </p:sp>
      <p:sp>
        <p:nvSpPr>
          <p:cNvPr id="53" name="TextBox 53"/>
          <p:cNvSpPr txBox="1"/>
          <p:nvPr/>
        </p:nvSpPr>
        <p:spPr>
          <a:xfrm>
            <a:off x="1062867" y="3124390"/>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品牌策略总监年薪约为40-70万人民币，其中大型跨国公司的品牌策略总监年薪可达百万人民币以上。</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新一线城市</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如杭州、南京、武汉、成都等地的品牌策略总监年薪约为30-50万人民币，其中部分高薪酬职位可达60万人民币以上。</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二线城市及以下地区</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品牌策略总监年薪约为20-40万人民币，其中部分高薪酬职位可达50万人民币以上。</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一线城市</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如北京、上海、广州、深圳等地的品牌策略总监年薪约为40-70万人民币，其中高端职位的薪酬水平更高。</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地区薪酬水平</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工作经验5年以下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品牌策略总监年薪约为20-35万人民币，此时个人经验和能力对薪酬水平影响较小。</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工作经验5-10年</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品牌策略总监年薪约为30-55万人民币，此时个人经验和能力对薪酬水平有一定影响。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工作经验10年以上</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品牌策略总监年薪约为45-75万人民币，此时个人经验和能力对薪酬水平影响较大。</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个人经验与薪酬水平</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品牌策略总监的年薪构成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基本年薪是品牌策略总监薪酬的主要组成部分，根据其工作经验、技能、教育背景以及所在公司的规模和行业地位等因素而定。</a:t>
            </a:r>
          </a:p>
        </p:txBody>
      </p:sp>
      <p:sp>
        <p:nvSpPr>
          <p:cNvPr id="5" name="TextBox 5"/>
          <p:cNvSpPr txBox="1"/>
          <p:nvPr/>
        </p:nvSpPr>
        <p:spPr>
          <a:xfrm>
            <a:off x="6433527" y="4146638"/>
            <a:ext cx="5076825" cy="1990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基本年薪的金额通常较高，因为品牌策略总监是公司中负责制定和实施品牌战略的高层管理人员，其工作成果对公司的业绩和形象具有重要影响。</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基本年薪</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奖金</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福利</a:t>
            </a:r>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奖金与福利</a:t>
            </a:r>
          </a:p>
        </p:txBody>
      </p:sp>
      <p:sp>
        <p:nvSpPr>
          <p:cNvPr id="31" name="AutoShape 31"/>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6458495" y="1716941"/>
            <a:ext cx="5076825" cy="20288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品牌策略总监的奖金通常与公司的业绩和个人的工作表现挂钩。常见的奖金形式包括年度奖金、项目奖金和销售目标奖金等。</a:t>
            </a:r>
          </a:p>
        </p:txBody>
      </p:sp>
      <p:sp>
        <p:nvSpPr>
          <p:cNvPr id="34" name="TextBox 34"/>
          <p:cNvSpPr txBox="1"/>
          <p:nvPr/>
        </p:nvSpPr>
        <p:spPr>
          <a:xfrm>
            <a:off x="6458495" y="4396703"/>
            <a:ext cx="5076825" cy="1990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福利是公司为员工提供的一系列非现金形式的报酬，包括医疗保险、退休金、带薪休假、员工培训等。对于品牌策略总监这样的高层管理人员，公司通常会提供更为丰厚的福利。</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https://d.book118.com/068061137076006032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2024-09-10T03:24:18.132</cp:lastPrinted>
  <dcterms:created xsi:type="dcterms:W3CDTF">2024-09-09T19:24:18Z</dcterms:created>
  <dcterms:modified xsi:type="dcterms:W3CDTF">2024-09-09T19:24:20Z</dcterms:modified>
</cp:coreProperties>
</file>