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70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3A24F-8191-4FC6-825C-5C65C165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D5DF4-1B86-4D00-9C98-B2B9918F8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2FA85-28D4-4514-9060-75359F46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D74CF-D4A3-44DE-8F77-A8D4811DF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A30EFF-7642-45AA-9E54-24E464177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5587FA-D525-4182-B3C5-73A7D397E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888A5B-35FF-4691-A5EB-A38CDF768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EE63C-D097-4DE2-B129-9740E728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11F152-5EE8-434E-9F5A-7159F65E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0409B-66C5-497F-ABE7-1CCDA077A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3CEBB-3F68-49EC-B03F-324A1BC84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>
            <a:duotone>
              <a:schemeClr val="bg1"/>
              <a:srgbClr val="FFFFFF"/>
            </a:duotone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9330" name="标题 99329"/>
          <p:cNvSpPr/>
          <p:nvPr>
            <p:ph type="ctrTitle" sz="quarter"/>
          </p:nvPr>
        </p:nvSpPr>
        <p:spPr>
          <a:xfrm>
            <a:off x="685800" y="1997075"/>
            <a:ext cx="7772400" cy="14319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1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99331" name="副标题 99330"/>
          <p:cNvSpPr/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None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99332" name="任意多边形 99331"/>
          <p:cNvSpPr/>
          <p:nvPr/>
        </p:nvSpPr>
        <p:spPr>
          <a:xfrm>
            <a:off x="285750" y="2803525"/>
            <a:ext cx="1588" cy="3035300"/>
          </a:xfrm>
          <a:custGeom>
            <a:rect l="l" t="t" r="r" b="b"/>
            <a:pathLst>
              <a:path h="1912">
                <a:moveTo>
                  <a:pt x="0" y="0"/>
                </a:moveTo>
                <a:lnTo>
                  <a:pt x="0" y="6"/>
                </a:lnTo>
                <a:lnTo>
                  <a:pt x="0" y="6"/>
                </a:lnTo>
                <a:lnTo>
                  <a:pt x="0" y="60"/>
                </a:lnTo>
                <a:lnTo>
                  <a:pt x="0" y="1912"/>
                </a:lnTo>
                <a:lnTo>
                  <a:pt x="0" y="1912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6BBA27"/>
          </a:solidFill>
          <a:ln>
            <a:noFill/>
            <a:miter lim="800000"/>
          </a:ln>
        </p:spPr>
        <p:txBody>
          <a:bodyPr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/>
        </p:txBody>
      </p:sp>
      <p:sp>
        <p:nvSpPr>
          <p:cNvPr id="99333" name="页脚占位符 99332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9334" name="灯片编号占位符 99333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 algn="r"/>
            <a:fld id="{6449A89D-9673-436F-A62E-7EE1F290151C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9335" name="日期占位符 99334"/>
          <p:cNvSpPr/>
          <p:nvPr>
            <p:ph type="dt" sz="quarter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9800">
                                          <p:val>
                                            <p:strVal val="#ppt_h/2"/>
                                          </p:val>
                                        </p:tav>
                                        <p:tav tm="398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59700">
                                          <p:val>
                                            <p:strVal val="#ppt_h"/>
                                          </p:val>
                                        </p:tav>
                                        <p:tav tm="69800">
                                          <p:val>
                                            <p:strVal val="#ppt_h/2"/>
                                          </p:val>
                                        </p:tav>
                                        <p:tav tm="799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993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19900">
                                          <p:val>
                                            <p:strVal val="#ppt_y-.2"/>
                                          </p:val>
                                        </p:tav>
                                        <p:tav tm="29800">
                                          <p:val>
                                            <p:strVal val="#ppt_y"/>
                                          </p:val>
                                        </p:tav>
                                        <p:tav tm="398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597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800">
                                          <p:val>
                                            <p:strVal val="#ppt_y"/>
                                          </p:val>
                                        </p:tav>
                                        <p:tav tm="799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0" grpId="0"/>
      <p:bldP spid="99331" grpId="1" build="p"/>
    </p:bld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slideLayout" Target="../slideLayouts/slideLayout41.xml" /><Relationship Id="rId2" Type="http://schemas.openxmlformats.org/officeDocument/2006/relationships/slideLayout" Target="../slideLayouts/slideLayout24.xml" /><Relationship Id="rId20" Type="http://schemas.openxmlformats.org/officeDocument/2006/relationships/slideLayout" Target="../slideLayouts/slideLayout42.xml" /><Relationship Id="rId21" Type="http://schemas.openxmlformats.org/officeDocument/2006/relationships/slideLayout" Target="../slideLayouts/slideLayout43.xml" /><Relationship Id="rId22" Type="http://schemas.openxmlformats.org/officeDocument/2006/relationships/image" Target="../media/image2.jpeg" /><Relationship Id="rId23" Type="http://schemas.openxmlformats.org/officeDocument/2006/relationships/image" Target="../media/image1.jpeg" /><Relationship Id="rId24" Type="http://schemas.openxmlformats.org/officeDocument/2006/relationships/image" Target="../media/image3.png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93FC6697-54D3-4898-9768-0313B31ADFEC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98306" name="标题 98305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98307" name="文本占位符 98306"/>
          <p:cNvSpPr/>
          <p:nvPr>
            <p:ph type="body" idx="1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98308" name="日期占位符 9830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8309" name="页脚占位符 9830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8310" name="灯片编号占位符 9830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FAFC4F07-02C8-420B-B337-8F728E4F5B13}" type="slidenum">
              <a:rPr sz="1400">
                <a:effectLst>
                  <a:outerShdw blurRad="38100" dist="38100" dir="2700000" algn="tl">
                    <a:schemeClr val="bg2"/>
                  </a:outerShdw>
                </a:effectLst>
              </a:rPr>
              <a:t/>
            </a:fld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pic>
        <p:nvPicPr>
          <p:cNvPr id="98311" name="图片 98310"/>
          <p:cNvPicPr/>
          <p:nvPr/>
        </p:nvPicPr>
        <p:blipFill>
          <a:blip r:embed="rId2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98312" name="图片 98311"/>
          <p:cNvPicPr/>
          <p:nvPr/>
        </p:nvPicPr>
        <p:blipFill>
          <a:blip r:embed="rId23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  <p:sldLayoutId id="2147483760" r:id="rId12"/>
    <p:sldLayoutId id="2147483761" r:id="rId13"/>
    <p:sldLayoutId id="2147483762" r:id="rId14"/>
    <p:sldLayoutId id="2147483763" r:id="rId15"/>
    <p:sldLayoutId id="2147483764" r:id="rId16"/>
    <p:sldLayoutId id="2147483765" r:id="rId17"/>
    <p:sldLayoutId id="2147483766" r:id="rId18"/>
    <p:sldLayoutId id="2147483767" r:id="rId19"/>
    <p:sldLayoutId id="2147483768" r:id="rId20"/>
    <p:sldLayoutId id="2147483769" r:id="rId21"/>
  </p:sldLayoutIdLst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29800">
                                          <p:val>
                                            <p:strVal val="#ppt_h/2"/>
                                          </p:val>
                                        </p:tav>
                                        <p:tav tm="39800">
                                          <p:val>
                                            <p:strVal val="#ppt_h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"/>
                                          </p:val>
                                        </p:tav>
                                        <p:tav tm="59700">
                                          <p:val>
                                            <p:strVal val="#ppt_h"/>
                                          </p:val>
                                        </p:tav>
                                        <p:tav tm="69800">
                                          <p:val>
                                            <p:strVal val="#ppt_h/2"/>
                                          </p:val>
                                        </p:tav>
                                        <p:tav tm="799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2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2000" fill="hold"/>
                                        <p:tgtEl>
                                          <p:spTgt spid="983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5"/>
                                          </p:val>
                                        </p:tav>
                                        <p:tav tm="19900">
                                          <p:val>
                                            <p:strVal val="#ppt_y-.2"/>
                                          </p:val>
                                        </p:tav>
                                        <p:tav tm="29800">
                                          <p:val>
                                            <p:strVal val="#ppt_y"/>
                                          </p:val>
                                        </p:tav>
                                        <p:tav tm="39800">
                                          <p:val>
                                            <p:strVal val="#ppt_y-.15"/>
                                          </p:val>
                                        </p:tav>
                                        <p:tav tm="50000">
                                          <p:val>
                                            <p:strVal val="#ppt_y"/>
                                          </p:val>
                                        </p:tav>
                                        <p:tav tm="59700">
                                          <p:val>
                                            <p:strVal val="#ppt_y-.1"/>
                                          </p:val>
                                        </p:tav>
                                        <p:tav tm="69800">
                                          <p:val>
                                            <p:strVal val="#ppt_y"/>
                                          </p:val>
                                        </p:tav>
                                        <p:tav tm="79900">
                                          <p:val>
                                            <p:strVal val="#ppt_y-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1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4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1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2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29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1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0" presetClass="entr" presetSubtype="0" dur="5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3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36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6" grpId="0"/>
      <p:bldP spid="98307" grpId="1" uiExpand="1" build="p"/>
    </p:bldLst>
  </p:timing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baseline="0">
          <a:solidFill>
            <a:schemeClr val="tx2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FontTx/>
        <a:buChar char="•"/>
        <a:defRPr kumimoji="0" sz="32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ahoma" panose="020b0604030504040204" pitchFamily="34" charset="0"/>
        <a:buChar char="–"/>
        <a:defRPr kumimoji="0" sz="28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120000"/>
        <a:buFontTx/>
        <a:buChar char="•"/>
        <a:defRPr kumimoji="0" sz="24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Tahoma" panose="020b0604030504040204" pitchFamily="34" charset="0"/>
        <a:buChar char="–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v"/>
        <a:defRPr kumimoji="0" sz="2000" b="0" i="0" u="none" baseline="0">
          <a:solidFill>
            <a:schemeClr val="tx1"/>
          </a:solidFill>
          <a:effectLst>
            <a:outerShdw blurRad="38100" dist="38100" dir="2700000" algn="tl">
              <a:schemeClr val="bg2"/>
            </a:outerShdw>
          </a:effectLst>
          <a:latin typeface="Tahoma" panose="020b0604030504040204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gi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1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3.gif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4.gif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25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26.jpe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76116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小肝的螺旋表现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病因</a:t>
            </a:r>
          </a:p>
        </p:txBody>
      </p:sp>
      <p:sp>
        <p:nvSpPr>
          <p:cNvPr id="6147" name="文本占位符 6146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绝大多数小肝Ca均在慢性肝炎、肝硬化得基础上发生得,其发生途径:慢性肝炎    肝硬化     再生结节     腺瘤样增生      非典型腺瘤样增生      早期小肝Ca,同时其血供特点由门静脉供血向肝动脉供血转变。其次化学致癌物质、寄生虫感染、吸烟、饮酒也与肝Ca得发生有一定关系。</a:t>
            </a:r>
          </a:p>
        </p:txBody>
      </p:sp>
      <p:cxnSp>
        <p:nvCxnSpPr>
          <p:cNvPr id="6148" name="直接连接符 6147"/>
          <p:cNvCxnSpPr/>
          <p:nvPr/>
        </p:nvCxnSpPr>
        <p:spPr>
          <a:xfrm>
            <a:off x="7812088" y="2708275"/>
            <a:ext cx="431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6149" name="直接连接符 6148"/>
          <p:cNvCxnSpPr/>
          <p:nvPr/>
        </p:nvCxnSpPr>
        <p:spPr>
          <a:xfrm>
            <a:off x="2124075" y="3213100"/>
            <a:ext cx="5762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6150" name="直接连接符 6149"/>
          <p:cNvCxnSpPr/>
          <p:nvPr/>
        </p:nvCxnSpPr>
        <p:spPr>
          <a:xfrm>
            <a:off x="4356100" y="3213100"/>
            <a:ext cx="6477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6151" name="直接连接符 6150"/>
          <p:cNvCxnSpPr/>
          <p:nvPr/>
        </p:nvCxnSpPr>
        <p:spPr>
          <a:xfrm>
            <a:off x="7092950" y="3213100"/>
            <a:ext cx="574675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6152" name="直接连接符 6151"/>
          <p:cNvCxnSpPr/>
          <p:nvPr/>
        </p:nvCxnSpPr>
        <p:spPr>
          <a:xfrm>
            <a:off x="3851275" y="3716338"/>
            <a:ext cx="64928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6153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6154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实验室检查</a:t>
            </a:r>
          </a:p>
        </p:txBody>
      </p:sp>
      <p:sp>
        <p:nvSpPr>
          <p:cNvPr id="7171" name="文本占位符 7170"/>
          <p:cNvSpPr/>
          <p:nvPr>
            <p:ph type="body" idx="4294967295"/>
          </p:nvPr>
        </p:nvSpPr>
        <p:spPr>
          <a:xfrm>
            <a:off x="4648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4000">
                <a:solidFill>
                  <a:srgbClr val="000000"/>
                </a:solidFill>
              </a:rPr>
              <a:t>小肝Ca患者HBsAg及血清AFP多呈阳性。</a:t>
            </a:r>
          </a:p>
        </p:txBody>
      </p:sp>
      <p:pic>
        <p:nvPicPr>
          <p:cNvPr id="7177" name="内容占位符 7176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92275" y="2636838"/>
            <a:ext cx="2303462" cy="21605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17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临床表现</a:t>
            </a:r>
          </a:p>
        </p:txBody>
      </p:sp>
      <p:sp>
        <p:nvSpPr>
          <p:cNvPr id="8195" name="文本占位符 8194"/>
          <p:cNvSpPr/>
          <p:nvPr>
            <p:ph type="body" idx="4294967295"/>
          </p:nvPr>
        </p:nvSpPr>
        <p:spPr>
          <a:xfrm>
            <a:off x="457200" y="1905000"/>
            <a:ext cx="4038600" cy="4114800"/>
          </a:xfrm>
          <a:prstGeom prst="rect">
            <a:avLst/>
          </a:prstGeom>
          <a:noFill/>
          <a:ln>
            <a:solidFill>
              <a:schemeClr val="hlink"/>
            </a:solidFill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以右上腹不适或疼痛、腹胀、纳差、消廋、乏力、右上腹肿块最为常见,其次可有发热、腹泻、腹水、黄疸、下肢浮肿、出血倾向或远处转移得症状。</a:t>
            </a:r>
          </a:p>
        </p:txBody>
      </p:sp>
      <p:pic>
        <p:nvPicPr>
          <p:cNvPr id="8202" name="内容占位符 8201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8262" y="2781300"/>
            <a:ext cx="2592388" cy="22320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8203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820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标题 75777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检查方法</a:t>
            </a:r>
          </a:p>
        </p:txBody>
      </p:sp>
      <p:sp>
        <p:nvSpPr>
          <p:cNvPr id="75779" name="文本占位符 75778"/>
          <p:cNvSpPr/>
          <p:nvPr>
            <p:ph type="body" idx="4294967295"/>
          </p:nvPr>
        </p:nvSpPr>
        <p:spPr>
          <a:xfrm>
            <a:off x="457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一般检查方法:包括平扫和常规增强扫描等。</a:t>
            </a:r>
          </a:p>
          <a:p>
            <a:pPr lvl="0"/>
            <a:r>
              <a:rPr>
                <a:solidFill>
                  <a:srgbClr val="000000"/>
                </a:solidFill>
              </a:rPr>
              <a:t>特殊检查方法:包括“两快一长”增强扫描;动态增强扫描;延迟增强扫描等。</a:t>
            </a:r>
          </a:p>
        </p:txBody>
      </p:sp>
      <p:pic>
        <p:nvPicPr>
          <p:cNvPr id="75784" name="内容占位符 75783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27538" y="2398712"/>
            <a:ext cx="4006850" cy="27971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578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578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800">
        <p:circle/>
      </p:transition>
    </mc:Choice>
    <mc:Fallback>
      <p:transition>
        <p:circl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标题 73729"/>
          <p:cNvSpPr/>
          <p:nvPr>
            <p:ph type="title"/>
          </p:nvPr>
        </p:nvSpPr>
        <p:spPr>
          <a:xfrm>
            <a:off x="395288" y="26035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动脉期与门静脉期扫描得概念</a:t>
            </a:r>
          </a:p>
        </p:txBody>
      </p:sp>
      <p:sp>
        <p:nvSpPr>
          <p:cNvPr id="73731" name="文本占位符 73730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经肘静脉注入对比剂后得血液    心脏   腹主动脉    腹腔干   肝总动脉   肝固有动脉              肝实质,此时开始扫描为动脉期。注药后约25—28秒。</a:t>
            </a:r>
          </a:p>
          <a:p>
            <a:pPr lvl="0"/>
            <a:r>
              <a:rPr>
                <a:solidFill>
                  <a:srgbClr val="000000"/>
                </a:solidFill>
              </a:rPr>
              <a:t>腹主动脉内含对比剂得血液     腹腔干    脾动脉     脾实质    脾静脉    门静脉主干    门静脉分支   肝实质,此时开始扫描为门静脉期。注药后约50—55秒。</a:t>
            </a:r>
          </a:p>
        </p:txBody>
      </p:sp>
      <p:cxnSp>
        <p:nvCxnSpPr>
          <p:cNvPr id="73735" name="直接连接符 73734"/>
          <p:cNvCxnSpPr/>
          <p:nvPr/>
        </p:nvCxnSpPr>
        <p:spPr>
          <a:xfrm flipH="1">
            <a:off x="5724525" y="2349500"/>
            <a:ext cx="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53" name="直接连接符 73752"/>
          <p:cNvCxnSpPr/>
          <p:nvPr/>
        </p:nvCxnSpPr>
        <p:spPr>
          <a:xfrm>
            <a:off x="5940425" y="4292600"/>
            <a:ext cx="28733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54" name="直接连接符 73753"/>
          <p:cNvCxnSpPr/>
          <p:nvPr/>
        </p:nvCxnSpPr>
        <p:spPr>
          <a:xfrm>
            <a:off x="7596188" y="4292600"/>
            <a:ext cx="3603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55" name="直接连接符 73754"/>
          <p:cNvCxnSpPr/>
          <p:nvPr/>
        </p:nvCxnSpPr>
        <p:spPr>
          <a:xfrm>
            <a:off x="1763712" y="4797425"/>
            <a:ext cx="504825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59" name="直接连接符 73758"/>
          <p:cNvCxnSpPr/>
          <p:nvPr/>
        </p:nvCxnSpPr>
        <p:spPr>
          <a:xfrm>
            <a:off x="6227762" y="2276475"/>
            <a:ext cx="3603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0" name="直接连接符 73759"/>
          <p:cNvCxnSpPr/>
          <p:nvPr/>
        </p:nvCxnSpPr>
        <p:spPr>
          <a:xfrm>
            <a:off x="7524750" y="2205038"/>
            <a:ext cx="28733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1" name="直接连接符 73760"/>
          <p:cNvCxnSpPr/>
          <p:nvPr/>
        </p:nvCxnSpPr>
        <p:spPr>
          <a:xfrm>
            <a:off x="2124075" y="2708275"/>
            <a:ext cx="431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2" name="直接连接符 73761"/>
          <p:cNvCxnSpPr/>
          <p:nvPr/>
        </p:nvCxnSpPr>
        <p:spPr>
          <a:xfrm>
            <a:off x="3779838" y="2708275"/>
            <a:ext cx="3603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3" name="直接连接符 73762"/>
          <p:cNvCxnSpPr/>
          <p:nvPr/>
        </p:nvCxnSpPr>
        <p:spPr>
          <a:xfrm>
            <a:off x="5867400" y="2708275"/>
            <a:ext cx="288925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4" name="直接连接符 73763"/>
          <p:cNvCxnSpPr/>
          <p:nvPr/>
        </p:nvCxnSpPr>
        <p:spPr>
          <a:xfrm>
            <a:off x="8243888" y="2708275"/>
            <a:ext cx="360362" cy="1588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5" name="直接连接符 73764"/>
          <p:cNvCxnSpPr/>
          <p:nvPr/>
        </p:nvCxnSpPr>
        <p:spPr>
          <a:xfrm>
            <a:off x="3635375" y="4724400"/>
            <a:ext cx="3603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6" name="直接连接符 73765"/>
          <p:cNvCxnSpPr/>
          <p:nvPr/>
        </p:nvCxnSpPr>
        <p:spPr>
          <a:xfrm flipV="1">
            <a:off x="5292725" y="4724400"/>
            <a:ext cx="431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7" name="直接连接符 73766"/>
          <p:cNvCxnSpPr/>
          <p:nvPr/>
        </p:nvCxnSpPr>
        <p:spPr>
          <a:xfrm>
            <a:off x="7885112" y="4797425"/>
            <a:ext cx="503238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73768" name="直接连接符 73767"/>
          <p:cNvCxnSpPr/>
          <p:nvPr/>
        </p:nvCxnSpPr>
        <p:spPr>
          <a:xfrm flipV="1">
            <a:off x="2916238" y="5229225"/>
            <a:ext cx="360362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7376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377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800">
        <p:diamond/>
      </p:transition>
    </mc:Choice>
    <mc:Fallback>
      <p:transition>
        <p:diamond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20" name="标题 9219"/>
          <p:cNvSpPr/>
          <p:nvPr>
            <p:ph type="title"/>
          </p:nvPr>
        </p:nvSpPr>
        <p:spPr>
          <a:xfrm>
            <a:off x="457200" y="274638"/>
            <a:ext cx="8229600" cy="6583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5400">
                <a:solidFill>
                  <a:srgbClr val="000000"/>
                </a:solidFill>
              </a:rPr>
              <a:t>     </a:t>
            </a:r>
            <a:r>
              <a:rPr sz="5400">
                <a:solidFill>
                  <a:srgbClr val="000000"/>
                </a:solidFill>
                <a:latin typeface="宋体" panose="02010600030101010101" pitchFamily="2" charset="-122"/>
              </a:rPr>
              <a:t>小肝Ca得螺旋CT表现</a:t>
            </a:r>
          </a:p>
        </p:txBody>
      </p:sp>
      <p:sp>
        <p:nvSpPr>
          <p:cNvPr id="9221" name="Date Placeholder 2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9222" name="Footer Placeholder 3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lus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标题 11265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常见螺旋CT表现</a:t>
            </a:r>
          </a:p>
        </p:txBody>
      </p:sp>
      <p:sp>
        <p:nvSpPr>
          <p:cNvPr id="11267" name="文本占位符 11266"/>
          <p:cNvSpPr/>
          <p:nvPr>
            <p:ph type="body" idx="4294967295"/>
          </p:nvPr>
        </p:nvSpPr>
        <p:spPr>
          <a:xfrm>
            <a:off x="457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平扫为低密度,动脉期呈高密度,但低于同层主动脉密度,门静脉期则降到低于正常肝得密度,反应出“快进快出”得特点。</a:t>
            </a:r>
          </a:p>
        </p:txBody>
      </p:sp>
      <p:pic>
        <p:nvPicPr>
          <p:cNvPr id="11269" name="内容占位符 11268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84662" y="2176462"/>
            <a:ext cx="4402138" cy="32988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27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27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dir="in"/>
      </p:transition>
    </mc:Choice>
    <mc:Fallback>
      <p:transition>
        <p:split dir="in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668" name="标题 113667"/>
          <p:cNvSpPr/>
          <p:nvPr>
            <p:ph type="title" idx="4294967295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平扫、动脉期及门静脉期</a:t>
            </a:r>
          </a:p>
        </p:txBody>
      </p:sp>
      <p:pic>
        <p:nvPicPr>
          <p:cNvPr id="113672" name="内容占位符 113671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95288" y="1989138"/>
            <a:ext cx="4248150" cy="36718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73" name="内容占位符 113672"/>
          <p:cNvPicPr/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643438" y="1628775"/>
            <a:ext cx="3257550" cy="23050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3674" name="内容占位符 113673"/>
          <p:cNvPicPr/>
          <p:nvPr>
            <p:ph sz="quarter" idx="3"/>
          </p:nvPr>
        </p:nvPicPr>
        <p:blipFill>
          <a:blip r:embed="rId4"/>
          <a:stretch>
            <a:fillRect/>
          </a:stretch>
        </p:blipFill>
        <p:spPr>
          <a:xfrm>
            <a:off x="4643438" y="3933825"/>
            <a:ext cx="3241675" cy="23749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367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367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3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3" dur="500"/>
                                        <p:tgtEl>
                                          <p:spTgt spid="113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18" dur="2000"/>
                                        <p:tgtEl>
                                          <p:spTgt spid="113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少见得螺旋CT表现</a:t>
            </a:r>
          </a:p>
        </p:txBody>
      </p:sp>
      <p:sp>
        <p:nvSpPr>
          <p:cNvPr id="12291" name="文本占位符 12290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800">
                <a:solidFill>
                  <a:srgbClr val="000000"/>
                </a:solidFill>
              </a:rPr>
              <a:t>1 平扫为低密度,动脉期和门静脉期肿瘤都呈全瘤范围内得强化,强化密度高于肝,且低于同层主动脉密度。本类一定要延时3-5分钟,待病灶呈低密度时才可诊断小肝癌。此表现多见于:</a:t>
            </a:r>
          </a:p>
          <a:p>
            <a:pPr lvl="0">
              <a:lnSpc>
                <a:spcPct val="80000"/>
              </a:lnSpc>
            </a:pPr>
            <a:r>
              <a:rPr sz="2800">
                <a:solidFill>
                  <a:srgbClr val="000000"/>
                </a:solidFill>
              </a:rPr>
              <a:t>(1)脂肪肝背景下得小肝Ca,由于肝密度降低,导致门静脉期时肿瘤强化得密度仍略高于肝。</a:t>
            </a:r>
          </a:p>
          <a:p>
            <a:pPr lvl="0">
              <a:lnSpc>
                <a:spcPct val="80000"/>
              </a:lnSpc>
            </a:pPr>
            <a:r>
              <a:rPr sz="2800">
                <a:solidFill>
                  <a:srgbClr val="000000"/>
                </a:solidFill>
              </a:rPr>
              <a:t>(2)发生于肝顶部得小肝Ca,门静脉期扫描时肝顶部层面可能处于动脉期后期阶段,故肿瘤仍呈高密度强化。</a:t>
            </a:r>
          </a:p>
          <a:p>
            <a:pPr lvl="0">
              <a:lnSpc>
                <a:spcPct val="80000"/>
              </a:lnSpc>
            </a:pPr>
            <a:r>
              <a:rPr sz="2800">
                <a:solidFill>
                  <a:srgbClr val="000000"/>
                </a:solidFill>
              </a:rPr>
              <a:t>(3)血液循环较慢得病人,致门静脉期时肝动脉内血液含碘仍然较高。</a:t>
            </a:r>
          </a:p>
          <a:p>
            <a:pPr lvl="0">
              <a:lnSpc>
                <a:spcPct val="80000"/>
              </a:lnSpc>
            </a:pPr>
            <a:endParaRPr sz="2800">
              <a:solidFill>
                <a:srgbClr val="000000"/>
              </a:solidFill>
            </a:endParaRPr>
          </a:p>
        </p:txBody>
      </p:sp>
      <p:sp>
        <p:nvSpPr>
          <p:cNvPr id="122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2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/>
      </p:transition>
    </mc:Choice>
    <mc:Fallback>
      <p:transition>
        <p:split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596" name="标题 110595"/>
          <p:cNvSpPr/>
          <p:nvPr>
            <p:ph type="title" idx="4294967295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4000">
                <a:solidFill>
                  <a:srgbClr val="000000"/>
                </a:solidFill>
              </a:rPr>
              <a:t>平扫、动脉期、门静脉期及延时期</a:t>
            </a:r>
          </a:p>
        </p:txBody>
      </p:sp>
      <p:pic>
        <p:nvPicPr>
          <p:cNvPr id="110607" name="内容占位符 110606"/>
          <p:cNvPicPr/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331912" y="1773238"/>
            <a:ext cx="3138488" cy="21129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0608" name="内容占位符 110607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331912" y="3860800"/>
            <a:ext cx="3024188" cy="215900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0609" name="内容占位符 110608"/>
          <p:cNvPicPr/>
          <p:nvPr>
            <p:ph sz="quarter" idx="2"/>
          </p:nvPr>
        </p:nvPicPr>
        <p:blipFill>
          <a:blip r:embed="rId4"/>
          <a:stretch>
            <a:fillRect/>
          </a:stretch>
        </p:blipFill>
        <p:spPr>
          <a:xfrm>
            <a:off x="4427538" y="1773238"/>
            <a:ext cx="3024188" cy="212407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10610" name="内容占位符 110609"/>
          <p:cNvPicPr/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4284662" y="3860800"/>
            <a:ext cx="3167062" cy="2159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1061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1061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orient="vert" dir="in"/>
      </p:transition>
    </mc:Choice>
    <mc:Fallback>
      <p:transition>
        <p:split orient="vert"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10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06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06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8" dur="500"/>
                                        <p:tgtEl>
                                          <p:spTgt spid="110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ntr" presetSubtype="0" dur="10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10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0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base">
                                        <p:cTn id="25" dur="1000"/>
                                        <p:tgtEl>
                                          <p:spTgt spid="110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灯片编号占位符 1"/>
          <p:cNvSpPr/>
          <p:nvPr>
            <p:ph type="sldNum" sz="quarter" idx="2"/>
          </p:nvPr>
        </p:nvSpPr>
        <p:spPr/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</a:lstStyle>
          <a:p>
            <a:pPr lvl="0" algn="r"/>
            <a:fld id="{9A0DB2DC-4C9A-4742-B13C-FB6460FD3503}" type="slidenum">
              <a:rPr lang="zh-CN" altLang="en-US" sz="1400" baseline="0">
                <a:solidFill>
                  <a:srgbClr val="000000"/>
                </a:solidFill>
                <a:latin typeface="Arial"/>
              </a:rPr>
              <a:t>12</a:t>
            </a:fld>
          </a:p>
        </p:txBody>
      </p:sp>
      <p:sp>
        <p:nvSpPr>
          <p:cNvPr id="2" name="文本框 1"/>
          <p:cNvSpPr/>
          <p:nvPr/>
        </p:nvSpPr>
        <p:spPr>
          <a:xfrm>
            <a:off x="1004888" y="520700"/>
            <a:ext cx="5872163" cy="5842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z="3200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大家应该也有点累了，稍作休息</a:t>
            </a:r>
            <a:endParaRPr lang="zh-CN" altLang="en-US" sz="3200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53" name="文本框 2"/>
          <p:cNvSpPr/>
          <p:nvPr/>
        </p:nvSpPr>
        <p:spPr>
          <a:xfrm>
            <a:off x="5167313" y="3244850"/>
            <a:ext cx="3400425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/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b="1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 panose="02020603050405020304" pitchFamily="18" charset="0"/>
                <a:ea typeface="宋体" panose="02010600030101010101" pitchFamily="2" charset="-122"/>
                <a:cs typeface="+mn-cs"/>
                <a:sym typeface="宋体" panose="02010600030101010101" pitchFamily="2" charset="-122"/>
              </a:rPr>
              <a:t>大家有疑问的，可以询问和交流</a:t>
            </a:r>
            <a:endParaRPr lang="zh-CN" altLang="en-US" b="1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 panose="02020603050405020304" pitchFamily="18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wedg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标题 13313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少见表现</a:t>
            </a:r>
          </a:p>
        </p:txBody>
      </p:sp>
      <p:sp>
        <p:nvSpPr>
          <p:cNvPr id="13315" name="文本占位符 13314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这类少见CT表现,需与肝海绵状血管瘤鉴别。一方面肝海绵状血管瘤动态强化得密度,多与同层主动脉密度接近;另一方面,小肝Ca在增强后延时3—5分钟后密度会降至低于肝,而海绵状血管瘤则不会降到低于肝。</a:t>
            </a:r>
          </a:p>
          <a:p>
            <a:pPr lvl="0"/>
            <a:endParaRPr>
              <a:solidFill>
                <a:srgbClr val="000000"/>
              </a:solidFill>
            </a:endParaRPr>
          </a:p>
        </p:txBody>
      </p:sp>
      <p:sp>
        <p:nvSpPr>
          <p:cNvPr id="133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33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orient="vert" dir="in"/>
      </p:transition>
    </mc:Choice>
    <mc:Fallback>
      <p:transition>
        <p:split orient="vert" dir="in"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标题 14337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少见表现</a:t>
            </a:r>
          </a:p>
        </p:txBody>
      </p:sp>
      <p:sp>
        <p:nvSpPr>
          <p:cNvPr id="14342" name="文本占位符 14341"/>
          <p:cNvSpPr/>
          <p:nvPr>
            <p:ph type="body" idx="4294967295"/>
          </p:nvPr>
        </p:nvSpPr>
        <p:spPr>
          <a:xfrm>
            <a:off x="457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4000">
                <a:solidFill>
                  <a:srgbClr val="000000"/>
                </a:solidFill>
              </a:rPr>
              <a:t>2 动脉期肿瘤强化密度高于肝,且接近同层主动脉密度,门静脉期肿瘤密度迅速降到低于肝。</a:t>
            </a:r>
          </a:p>
          <a:p>
            <a:pPr lvl="0">
              <a:lnSpc>
                <a:spcPct val="90000"/>
              </a:lnSpc>
            </a:pPr>
            <a:endParaRPr sz="4000">
              <a:solidFill>
                <a:srgbClr val="000000"/>
              </a:solidFill>
            </a:endParaRPr>
          </a:p>
        </p:txBody>
      </p:sp>
      <p:sp>
        <p:nvSpPr>
          <p:cNvPr id="14341" name="矩形 14340"/>
          <p:cNvSpPr/>
          <p:nvPr/>
        </p:nvSpPr>
        <p:spPr>
          <a:xfrm>
            <a:off x="0" y="1484312"/>
            <a:ext cx="8912225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0" hangingPunct="0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20000"/>
              </a:spcBef>
              <a:buClr>
                <a:schemeClr val="hlink"/>
              </a:buClr>
              <a:buSzPct val="120000"/>
            </a:pPr>
            <a:r>
              <a:rPr>
                <a:solidFill>
                  <a:srgbClr val="000000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。</a:t>
            </a:r>
          </a:p>
        </p:txBody>
      </p:sp>
      <p:pic>
        <p:nvPicPr>
          <p:cNvPr id="14344" name="内容占位符 14343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572000" y="2008188"/>
            <a:ext cx="3744912" cy="2946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434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434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500">
        <p:split orient="vert"/>
      </p:transition>
    </mc:Choice>
    <mc:Fallback>
      <p:transition>
        <p:split orient="vert"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0840" name="内容占位符 120839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63600" y="2492375"/>
            <a:ext cx="3224212" cy="2808288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0841" name="内容占位符 120840"/>
          <p:cNvPicPr/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067175" y="1916112"/>
            <a:ext cx="2952750" cy="20891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0842" name="内容占位符 120841"/>
          <p:cNvPicPr/>
          <p:nvPr>
            <p:ph sz="quarter" idx="3"/>
          </p:nvPr>
        </p:nvPicPr>
        <p:blipFill>
          <a:blip r:embed="rId4"/>
          <a:stretch>
            <a:fillRect/>
          </a:stretch>
        </p:blipFill>
        <p:spPr>
          <a:xfrm>
            <a:off x="4067175" y="4005262"/>
            <a:ext cx="2952750" cy="20161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0843" name="标题 120842"/>
          <p:cNvSpPr/>
          <p:nvPr>
            <p:ph type="title" idx="4294967295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平扫、动脉期及门静脉期</a:t>
            </a:r>
          </a:p>
        </p:txBody>
      </p:sp>
      <p:sp>
        <p:nvSpPr>
          <p:cNvPr id="12084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084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base">
                                        <p:cTn id="7" dur="1000"/>
                                        <p:tgtEl>
                                          <p:spTgt spid="1208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" dur="1000" fill="hold"/>
                                        <p:tgtEl>
                                          <p:spTgt spid="120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4" dur="500"/>
                                        <p:tgtEl>
                                          <p:spTgt spid="1208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19" dur="2000"/>
                                        <p:tgtEl>
                                          <p:spTgt spid="1208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24" dur="500"/>
                                        <p:tgtEl>
                                          <p:spTgt spid="120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4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标题 15361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这类小肝Ca需与以下病变鉴别</a:t>
            </a:r>
          </a:p>
        </p:txBody>
      </p:sp>
      <p:sp>
        <p:nvSpPr>
          <p:cNvPr id="15363" name="文本占位符 15362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</a:pPr>
            <a:r>
              <a:rPr sz="2800">
                <a:solidFill>
                  <a:srgbClr val="000000"/>
                </a:solidFill>
              </a:rPr>
              <a:t>(1)小海绵状血管瘤:动脉期呈高密度强化,门静脉期其密度多数仍然高于肝且接近或超过同层主动脉密度,而不会降到低于或等于肝得密度。</a:t>
            </a:r>
          </a:p>
          <a:p>
            <a:pPr lvl="0">
              <a:lnSpc>
                <a:spcPct val="90000"/>
              </a:lnSpc>
            </a:pPr>
            <a:r>
              <a:rPr sz="2800">
                <a:solidFill>
                  <a:srgbClr val="000000"/>
                </a:solidFill>
              </a:rPr>
              <a:t>(2)小FNH:动脉期明显强化,接近同层主动脉密度,门静脉期则会降到与肝等密度或稍高密度,而不会出现低密度,病灶内得中心性星芒状低密度区延时10分钟后可出现延时强化。</a:t>
            </a:r>
          </a:p>
          <a:p>
            <a:pPr lvl="0">
              <a:lnSpc>
                <a:spcPct val="90000"/>
              </a:lnSpc>
            </a:pPr>
            <a:r>
              <a:rPr sz="2800">
                <a:solidFill>
                  <a:srgbClr val="000000"/>
                </a:solidFill>
              </a:rPr>
              <a:t>(3)小得肝细胞腺瘤:动脉期明显强化接近同层主动脉密度,门静脉期则迅速降到等于肝或略高于肝得密度,且有包膜。</a:t>
            </a:r>
          </a:p>
        </p:txBody>
      </p:sp>
      <p:sp>
        <p:nvSpPr>
          <p:cNvPr id="153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53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strips dir="ld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标题 16385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少见表现</a:t>
            </a:r>
          </a:p>
        </p:txBody>
      </p:sp>
      <p:sp>
        <p:nvSpPr>
          <p:cNvPr id="16387" name="文本占位符 16386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3 动脉期肿瘤边缘呈高密度环形强化,环形强化得特点:强化环不完整或厚薄不均,环壁附近可出现小结节状强化,门静脉期强化环及壁结节得密度降到等密度或低密度。</a:t>
            </a:r>
          </a:p>
          <a:p>
            <a:pPr lvl="0"/>
            <a:r>
              <a:rPr>
                <a:solidFill>
                  <a:srgbClr val="000000"/>
                </a:solidFill>
              </a:rPr>
              <a:t>环形强化产生得病理基础就是</a:t>
            </a:r>
            <a:r>
              <a:rPr>
                <a:solidFill>
                  <a:srgbClr val="000000"/>
                </a:solidFill>
                <a:sym typeface="Wingdings" panose="05000000000000000000" pitchFamily="2" charset="2"/>
              </a:rPr>
              <a:t>(</a:t>
            </a:r>
            <a:r>
              <a:rPr>
                <a:solidFill>
                  <a:srgbClr val="000000"/>
                </a:solidFill>
              </a:rPr>
              <a:t>1)瘤灶边缘部得血管多于病灶中央部得血管。(2)瘤灶中央部坏死或缺血。</a:t>
            </a:r>
          </a:p>
          <a:p>
            <a:pPr lvl="0"/>
            <a:endParaRPr>
              <a:solidFill>
                <a:srgbClr val="000000"/>
              </a:solidFill>
            </a:endParaRPr>
          </a:p>
        </p:txBody>
      </p:sp>
      <p:sp>
        <p:nvSpPr>
          <p:cNvPr id="163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63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strips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84" name="标题 122883"/>
          <p:cNvSpPr/>
          <p:nvPr>
            <p:ph type="title" idx="4294967295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 sz="4000">
                <a:solidFill>
                  <a:srgbClr val="000000"/>
                </a:solidFill>
              </a:rPr>
              <a:t>平扫、动脉期、门静脉期及延时期</a:t>
            </a:r>
          </a:p>
        </p:txBody>
      </p:sp>
      <p:pic>
        <p:nvPicPr>
          <p:cNvPr id="122889" name="内容占位符 122888"/>
          <p:cNvPicPr/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1619250" y="1628775"/>
            <a:ext cx="2736850" cy="226536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2890" name="内容占位符 122889"/>
          <p:cNvPicPr/>
          <p:nvPr>
            <p:ph sz="quarter" idx="3"/>
          </p:nvPr>
        </p:nvPicPr>
        <p:blipFill>
          <a:blip r:embed="rId3"/>
          <a:stretch>
            <a:fillRect/>
          </a:stretch>
        </p:blipFill>
        <p:spPr>
          <a:xfrm>
            <a:off x="1619250" y="3860800"/>
            <a:ext cx="2657475" cy="20161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2891" name="内容占位符 122890"/>
          <p:cNvPicPr/>
          <p:nvPr>
            <p:ph sz="quarter" idx="2"/>
          </p:nvPr>
        </p:nvPicPr>
        <p:blipFill>
          <a:blip r:embed="rId4"/>
          <a:stretch>
            <a:fillRect/>
          </a:stretch>
        </p:blipFill>
        <p:spPr>
          <a:xfrm>
            <a:off x="4356100" y="1628775"/>
            <a:ext cx="2814638" cy="2232025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2892" name="内容占位符 122891"/>
          <p:cNvPicPr/>
          <p:nvPr>
            <p:ph sz="quarter" idx="4"/>
          </p:nvPr>
        </p:nvPicPr>
        <p:blipFill>
          <a:blip r:embed="rId5"/>
          <a:stretch>
            <a:fillRect/>
          </a:stretch>
        </p:blipFill>
        <p:spPr>
          <a:xfrm>
            <a:off x="4284662" y="3860800"/>
            <a:ext cx="2879725" cy="201612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2893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2894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122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/>
                                        <p:tgtEl>
                                          <p:spTgt spid="1228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base">
                                        <p:cTn id="17" dur="500"/>
                                        <p:tgtEl>
                                          <p:spTgt spid="122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base">
                                        <p:cTn id="22" dur="20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标题 70657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此类小肝癌需与以下病变鉴别</a:t>
            </a:r>
          </a:p>
        </p:txBody>
      </p:sp>
      <p:sp>
        <p:nvSpPr>
          <p:cNvPr id="70659" name="文本占位符 70658"/>
          <p:cNvSpPr/>
          <p:nvPr>
            <p:ph type="body" idx="4294967295"/>
          </p:nvPr>
        </p:nvSpPr>
        <p:spPr>
          <a:xfrm>
            <a:off x="457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(1)与肝转移瘤鉴别:本病常多发,且动脉期得高密度强化环于门静脉期可降至等密度,但也可仍呈高密度,有时表现为“牛眼”征。</a:t>
            </a:r>
          </a:p>
          <a:p>
            <a:pPr lvl="0"/>
            <a:endParaRPr>
              <a:solidFill>
                <a:srgbClr val="000000"/>
              </a:solidFill>
            </a:endParaRPr>
          </a:p>
        </p:txBody>
      </p:sp>
      <p:pic>
        <p:nvPicPr>
          <p:cNvPr id="70661" name="内容占位符 70660"/>
          <p:cNvPicPr/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91250" y="2060575"/>
            <a:ext cx="1027112" cy="41052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066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066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ll dir="d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标题 71681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此类小肝癌需与以下病变鉴别</a:t>
            </a:r>
          </a:p>
        </p:txBody>
      </p:sp>
      <p:sp>
        <p:nvSpPr>
          <p:cNvPr id="71683" name="文本占位符 71682"/>
          <p:cNvSpPr/>
          <p:nvPr>
            <p:ph type="body" idx="4294967295"/>
          </p:nvPr>
        </p:nvSpPr>
        <p:spPr>
          <a:xfrm>
            <a:off x="4648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(2)与肝脓肿鉴别:本病动脉期出现得边缘性环形强化常延续到门静脉期,且强化环周围常同时出现由水肿引起得低密度环,低密度环得外围还可出现由炎性充血引起得楔形强化带。</a:t>
            </a:r>
          </a:p>
        </p:txBody>
      </p:sp>
      <p:pic>
        <p:nvPicPr>
          <p:cNvPr id="71685" name="内容占位符 71684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71550" y="2298700"/>
            <a:ext cx="3168650" cy="31686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68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168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ll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标题 72705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此类小肝癌需与以下病变鉴别</a:t>
            </a:r>
          </a:p>
        </p:txBody>
      </p:sp>
      <p:sp>
        <p:nvSpPr>
          <p:cNvPr id="72707" name="文本占位符 72706"/>
          <p:cNvSpPr/>
          <p:nvPr>
            <p:ph type="body" idx="4294967295"/>
          </p:nvPr>
        </p:nvSpPr>
        <p:spPr>
          <a:xfrm>
            <a:off x="457200" y="1905000"/>
            <a:ext cx="8229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32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>
                <a:solidFill>
                  <a:srgbClr val="000000"/>
                </a:solidFill>
              </a:rPr>
              <a:t>(3)与炎性假瘤鉴别:本病得病理改变中有一类主要就是局灶性炎性坏死组织,周边有薄层炎性组织包绕,CT上动脉期其周边可出现不规则环形强化,门静脉时环形降为等密度或稍高密度,但此病常表现为小片状,而不为结节状,且动脉期时病灶外围有楔形高密度异常灌注影,为炎性充血所致。</a:t>
            </a:r>
          </a:p>
          <a:p>
            <a:pPr lvl="0"/>
            <a:endParaRPr>
              <a:solidFill>
                <a:srgbClr val="000000"/>
              </a:solidFill>
            </a:endParaRPr>
          </a:p>
        </p:txBody>
      </p:sp>
      <p:sp>
        <p:nvSpPr>
          <p:cNvPr id="727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727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ll dir="rd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标题 17409"/>
          <p:cNvSpPr/>
          <p:nvPr>
            <p:ph type="title"/>
          </p:nvPr>
        </p:nvSpPr>
        <p:spPr>
          <a:xfrm>
            <a:off x="457200" y="29210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少见表现</a:t>
            </a:r>
          </a:p>
        </p:txBody>
      </p:sp>
      <p:sp>
        <p:nvSpPr>
          <p:cNvPr id="17411" name="文本占位符 17410"/>
          <p:cNvSpPr/>
          <p:nvPr>
            <p:ph type="body" idx="4294967295"/>
          </p:nvPr>
        </p:nvSpPr>
        <p:spPr>
          <a:xfrm>
            <a:off x="4648200" y="1905000"/>
            <a:ext cx="4038600" cy="4114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120000"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Tahoma" panose="020b0604030504040204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0000"/>
              <a:buFont typeface="Wingdings" panose="05000000000000000000" pitchFamily="2" charset="2"/>
              <a:buChar char="v"/>
              <a:defRPr kumimoji="0" lang="zh-CN" altLang="en-US" sz="1800" b="0" i="0" u="none" baseline="0">
                <a:solidFill>
                  <a:schemeClr val="tx1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</a:pPr>
            <a:r>
              <a:rPr sz="2400">
                <a:solidFill>
                  <a:srgbClr val="000000"/>
                </a:solidFill>
              </a:rPr>
              <a:t>4 平扫及动、门双期肿瘤密度均低于肝,呈“三低”表现,本类小肝癌动脉期及门静脉期不强化或只有程度较轻得强化,但其密度均低于肝。其病理基础就是瘤内血供缺少,且瘤内存在小得缺血坏死灶,CT上常以瘤小而密度更低区多而细小为其特征。</a:t>
            </a:r>
          </a:p>
          <a:p>
            <a:pPr lvl="0">
              <a:lnSpc>
                <a:spcPct val="80000"/>
              </a:lnSpc>
            </a:pPr>
            <a:endParaRPr sz="2400">
              <a:solidFill>
                <a:srgbClr val="000000"/>
              </a:solidFill>
            </a:endParaRPr>
          </a:p>
        </p:txBody>
      </p:sp>
      <p:pic>
        <p:nvPicPr>
          <p:cNvPr id="17413" name="内容占位符 17412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88988" y="1557338"/>
            <a:ext cx="3659188" cy="4462462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7414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7415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ll dir="ld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932" name="标题 124931"/>
          <p:cNvSpPr/>
          <p:nvPr>
            <p:ph type="title" idx="4294967295"/>
          </p:nvPr>
        </p:nvSpPr>
        <p:spPr>
          <a:xfrm>
            <a:off x="395288" y="260350"/>
            <a:ext cx="8229600" cy="13843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effectLst>
                  <a:outerShdw blurRad="38100" dist="38100" dir="2700000" algn="tl">
                    <a:schemeClr val="bg2"/>
                  </a:outerShdw>
                </a:effectLst>
                <a:latin typeface="Tahoma" panose="020b0604030504040204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平扫、动脉期、门静脉期</a:t>
            </a:r>
          </a:p>
        </p:txBody>
      </p:sp>
      <p:pic>
        <p:nvPicPr>
          <p:cNvPr id="124941" name="内容占位符 124940"/>
          <p:cNvPicPr/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89025" y="2708275"/>
            <a:ext cx="3051175" cy="2520950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4943" name="内容占位符 124942"/>
          <p:cNvPicPr/>
          <p:nvPr>
            <p:ph sz="quarter" idx="2"/>
          </p:nvPr>
        </p:nvPicPr>
        <p:blipFill>
          <a:blip r:embed="rId3"/>
          <a:stretch>
            <a:fillRect/>
          </a:stretch>
        </p:blipFill>
        <p:spPr>
          <a:xfrm>
            <a:off x="4932362" y="1700212"/>
            <a:ext cx="3062288" cy="2157412"/>
          </a:xfrm>
          <a:prstGeom prst="rect">
            <a:avLst/>
          </a:prstGeom>
          <a:noFill/>
          <a:ln>
            <a:miter lim="800000"/>
          </a:ln>
        </p:spPr>
      </p:pic>
      <p:pic>
        <p:nvPicPr>
          <p:cNvPr id="124944" name="内容占位符 124943"/>
          <p:cNvPicPr/>
          <p:nvPr>
            <p:ph sz="quarter" idx="3"/>
          </p:nvPr>
        </p:nvPicPr>
        <p:blipFill>
          <a:blip r:embed="rId4"/>
          <a:stretch>
            <a:fillRect/>
          </a:stretch>
        </p:blipFill>
        <p:spPr>
          <a:xfrm>
            <a:off x="4932362" y="4038600"/>
            <a:ext cx="3036888" cy="2198688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24945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  <p:sp>
        <p:nvSpPr>
          <p:cNvPr id="124946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endParaRPr sz="1400">
              <a:effectLst>
                <a:outerShdw blurRad="38100" dist="38100" dir="2700000" algn="tl">
                  <a:schemeClr val="bg2"/>
                </a:outerShdw>
              </a:effectLst>
            </a:endParaRPr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 additive="base">
                                        <p:cTn id="7" dur="2000"/>
                                        <p:tgtEl>
                                          <p:spTgt spid="124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base">
                                        <p:cTn id="12" dur="500"/>
                                        <p:tgtEl>
                                          <p:spTgt spid="124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24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4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https://d.book118.com/068076116101006046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cean">
  <a:themeElements>
    <a:clrScheme name="">
      <a:dk1>
        <a:srgbClr val="000099"/>
      </a:dk1>
      <a:lt1>
        <a:srgbClr val="FFFFFF"/>
      </a:lt1>
      <a:dk2>
        <a:srgbClr val="010199"/>
      </a:dk2>
      <a:lt2>
        <a:srgbClr val="FFFFFF"/>
      </a:lt2>
      <a:accent1>
        <a:srgbClr val="33CCCC"/>
      </a:accent1>
      <a:accent2>
        <a:srgbClr val="00C6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CC00"/>
      </a:hlink>
      <a:folHlink>
        <a:srgbClr val="6699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99"/>
        </a:dk1>
        <a:lt1>
          <a:srgbClr val="FFFFFF"/>
        </a:lt1>
        <a:dk2>
          <a:srgbClr val="010199"/>
        </a:dk2>
        <a:lt2>
          <a:srgbClr val="FFFFFF"/>
        </a:lt2>
        <a:accent1>
          <a:srgbClr val="33CCCC"/>
        </a:accent1>
        <a:accent2>
          <a:srgbClr val="00C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66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93FF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99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330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72E88"/>
        </a:dk1>
        <a:lt1>
          <a:srgbClr val="FFFFFF"/>
        </a:lt1>
        <a:dk2>
          <a:srgbClr val="000000"/>
        </a:dk2>
        <a:lt2>
          <a:srgbClr val="FFFFFF"/>
        </a:lt2>
        <a:accent1>
          <a:srgbClr val="FF6600"/>
        </a:accent1>
        <a:accent2>
          <a:srgbClr val="FFCC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CCCC"/>
        </a:hlink>
        <a:folHlink>
          <a:srgbClr val="36CC6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66699"/>
        </a:dk1>
        <a:lt1>
          <a:srgbClr val="FFFFFF"/>
        </a:lt1>
        <a:dk2>
          <a:srgbClr val="003366"/>
        </a:dk2>
        <a:lt2>
          <a:srgbClr val="FFFFFF"/>
        </a:lt2>
        <a:accent1>
          <a:srgbClr val="9966FF"/>
        </a:accent1>
        <a:accent2>
          <a:srgbClr val="00CC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5C8FF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00"/>
        </a:dk1>
        <a:lt1>
          <a:srgbClr val="FFFFFF"/>
        </a:lt1>
        <a:dk2>
          <a:srgbClr val="000000"/>
        </a:dk2>
        <a:lt2>
          <a:srgbClr val="FFFFFF"/>
        </a:lt2>
        <a:accent1>
          <a:srgbClr val="B7C533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CC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B80"/>
        </a:dk1>
        <a:lt1>
          <a:srgbClr val="FFFFFF"/>
        </a:lt1>
        <a:dk2>
          <a:srgbClr val="000000"/>
        </a:dk2>
        <a:lt2>
          <a:srgbClr val="C1CB75"/>
        </a:lt2>
        <a:accent1>
          <a:srgbClr val="6F8406"/>
        </a:accent1>
        <a:accent2>
          <a:srgbClr val="D9E28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CC00"/>
        </a:hlink>
        <a:folHlink>
          <a:srgbClr val="C0FF7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6600"/>
        </a:dk1>
        <a:lt1>
          <a:srgbClr val="FFFFFF"/>
        </a:lt1>
        <a:dk2>
          <a:srgbClr val="5F5F5F"/>
        </a:dk2>
        <a:lt2>
          <a:srgbClr val="FFFFFF"/>
        </a:lt2>
        <a:accent1>
          <a:srgbClr val="CC6600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FF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BA2F"/>
        </a:dk1>
        <a:lt1>
          <a:srgbClr val="FFFFFF"/>
        </a:lt1>
        <a:dk2>
          <a:srgbClr val="000000"/>
        </a:dk2>
        <a:lt2>
          <a:srgbClr val="A50021"/>
        </a:lt2>
        <a:accent1>
          <a:srgbClr val="FF6600"/>
        </a:accent1>
        <a:accent2>
          <a:srgbClr val="CC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24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宋体</vt:lpstr>
      <vt:lpstr>华文宋体</vt:lpstr>
      <vt:lpstr>Tahoma</vt:lpstr>
      <vt:lpstr>Wingdings</vt:lpstr>
      <vt:lpstr>Times New Roman</vt:lpstr>
      <vt:lpstr>Office Theme</vt:lpstr>
      <vt:lpstr>PowerPoint Presentation</vt:lpstr>
      <vt:lpstr>病因</vt:lpstr>
      <vt:lpstr>实验室检查</vt:lpstr>
      <vt:lpstr>临床表现</vt:lpstr>
      <vt:lpstr>检查方法</vt:lpstr>
      <vt:lpstr>动脉期与门静脉期扫描得概念</vt:lpstr>
      <vt:lpstr>     小肝Ca得螺旋CT表现</vt:lpstr>
      <vt:lpstr>常见螺旋CT表现</vt:lpstr>
      <vt:lpstr>平扫、动脉期及门静脉期</vt:lpstr>
      <vt:lpstr>少见得螺旋CT表现</vt:lpstr>
      <vt:lpstr>平扫、动脉期、门静脉期及延时期</vt:lpstr>
      <vt:lpstr>PowerPoint Presentation</vt:lpstr>
      <vt:lpstr>少见表现</vt:lpstr>
      <vt:lpstr>少见表现</vt:lpstr>
      <vt:lpstr>平扫、动脉期及门静脉期</vt:lpstr>
      <vt:lpstr>这类小肝Ca需与以下病变鉴别</vt:lpstr>
      <vt:lpstr>少见表现</vt:lpstr>
      <vt:lpstr>平扫、动脉期、门静脉期及延时期</vt:lpstr>
      <vt:lpstr>此类小肝癌需与以下病变鉴别</vt:lpstr>
      <vt:lpstr>此类小肝癌需与以下病变鉴别</vt:lpstr>
      <vt:lpstr>此类小肝癌需与以下病变鉴别</vt:lpstr>
      <vt:lpstr>少见表现</vt:lpstr>
      <vt:lpstr>平扫、动脉期、门静脉期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2024-09-27T13:16:36.417</cp:lastPrinted>
  <dcterms:created xsi:type="dcterms:W3CDTF">2024-09-27T05:16:36Z</dcterms:created>
  <dcterms:modified xsi:type="dcterms:W3CDTF">2024-09-27T05:16:38Z</dcterms:modified>
</cp:coreProperties>
</file>