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8F8E9F-5A27-4805-A39F-B43531B5CB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B37597-274F-4707-9B87-4203CFFDEC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DC8ABE-6340-4E82-987E-C6E2A6AD1C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2CD160E-4CA4-49D1-9D95-8948638714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978DB5D-2B45-47EA-8D95-CC9F75B1D5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4FE2511-5CE1-44F5-8C81-D73B78B236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6EEA4A5-1D86-4C6A-A03F-47675A83DA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B4EEEB-E9E2-4162-A891-E72AB50E1B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9731C04-6812-45AC-9AE6-B3AD0B8198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EDF408-3736-4401-9945-8085E8A39E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DBAA93-C304-4798-A108-23D6D3E5BC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5.jpeg" /><Relationship Id="rId6" Type="http://schemas.openxmlformats.org/officeDocument/2006/relationships/image" Target="../media/image6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Relationship Id="rId6" Type="http://schemas.openxmlformats.org/officeDocument/2006/relationships/image" Target="../media/image10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16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1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2.jpeg" /><Relationship Id="rId6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68101007102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340974" y="3721608"/>
            <a:ext cx="232007" cy="23200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679110" y="3729894"/>
            <a:ext cx="215435" cy="215435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000673" y="3738180"/>
            <a:ext cx="198863" cy="198863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293221" y="3746466"/>
            <a:ext cx="182291" cy="182291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581641" y="3754752"/>
            <a:ext cx="165719" cy="165719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1233806" y="1310470"/>
            <a:ext cx="8696325" cy="2219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烟草专卖局分公司工作总结及工作思路定稿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55726" y="3832004"/>
            <a:ext cx="3032483" cy="2438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51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33806" y="4402664"/>
            <a:ext cx="79629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汇报人：文小库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33806" y="5011290"/>
            <a:ext cx="7315200" cy="638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2024-01-01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137413" y="4300567"/>
            <a:ext cx="4507652" cy="4507652"/>
          </a:xfrm>
          <a:prstGeom prst="ellipse">
            <a:avLst/>
          </a:prstGeom>
          <a:solidFill>
            <a:schemeClr val="accent2">
              <a:alpha val="1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12343" y="2059640"/>
            <a:ext cx="2738721" cy="2738721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5860682" y="1004888"/>
            <a:ext cx="4382213" cy="4848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工作总结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市场分析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工作思路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团队建设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展望未来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384673" y="2576513"/>
            <a:ext cx="253278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工作总结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 l="14875" r="14875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22147" r="22147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05451" y="3460761"/>
            <a:ext cx="2286000" cy="88392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05451" y="4206759"/>
            <a:ext cx="2286000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工作内容概述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严格执行烟草专卖法律法规，加强市场监管，确保市场秩序稳定。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推进烟草产业转型升级，优化产品结构，提高产品质量和竞争力。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加强内部管理，完善各项规章制度，提高工作效率和执行力。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积极开展员工培训和队伍建设，提升员工素质和专业技能。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 l="8237" r="8237"/>
          <a:stretch>
            <a:fillRect/>
          </a:stretch>
        </p:blipFill>
        <p:spPr>
          <a:xfrm>
            <a:off x="882858" y="1563009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9364" r="9364"/>
          <a:stretch>
            <a:fillRect/>
          </a:stretch>
        </p:blipFill>
        <p:spPr>
          <a:xfrm>
            <a:off x="3561055" y="1563009"/>
            <a:ext cx="2465519" cy="2459823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rcRect l="21810" r="21810"/>
          <a:stretch>
            <a:fillRect/>
          </a:stretch>
        </p:blipFill>
        <p:spPr>
          <a:xfrm>
            <a:off x="6239251" y="1563009"/>
            <a:ext cx="2465519" cy="2459823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rcRect t="12587" b="12587"/>
          <a:stretch>
            <a:fillRect/>
          </a:stretch>
        </p:blipFill>
        <p:spPr>
          <a:xfrm>
            <a:off x="8917448" y="1563009"/>
            <a:ext cx="2465519" cy="2459823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401243" y="3336168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079439" y="3336168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466032" y="3336168"/>
            <a:ext cx="1368351" cy="146042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757636" y="3336168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7981" y="5054414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成功遏制了非法卷烟的流通，有效维护了市场秩序。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3586178" y="5054414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推出了一系列新产品，得到了市场的认可和好评。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6264374" y="5054414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内部管理得到进一步规范，工作效率明显提升。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942570" y="5054414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员工素质和专业技能得到了显著提高，队伍建设取得明显成效。</a:t>
            </a:r>
            <a:endParaRPr lang="en-US" sz="1100"/>
          </a:p>
        </p:txBody>
      </p:sp>
      <p:sp>
        <p:nvSpPr>
          <p:cNvPr id="16" name="TextBox 16"/>
          <p:cNvSpPr txBox="1"/>
          <p:nvPr/>
        </p:nvSpPr>
        <p:spPr>
          <a:xfrm>
            <a:off x="1431442" y="3725383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111824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790020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468217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0" name="AutoShape 2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重点成果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913535" y="1296383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919203" y="1296383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94280" y="1296383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919203" y="3971944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894280" y="3971944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35501" y="3971944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>
            <a:off x="3193289" y="1936260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tailEnd type="triangle" w="lg" len="lg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1" name="Connector 11"/>
          <p:cNvCxnSpPr/>
          <p:nvPr/>
        </p:nvCxnSpPr>
        <p:spPr>
          <a:xfrm>
            <a:off x="6280493" y="4611821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triangle" w="lg" len="lg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6264887" y="1936260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tailEnd type="triangle" w="lg" len="lg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3" name="Connector 13"/>
          <p:cNvCxnSpPr/>
          <p:nvPr/>
        </p:nvCxnSpPr>
        <p:spPr>
          <a:xfrm>
            <a:off x="3193289" y="4674248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triangle" w="lg" len="lg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Freeform 14"/>
          <p:cNvSpPr/>
          <p:nvPr/>
        </p:nvSpPr>
        <p:spPr>
          <a:xfrm>
            <a:off x="2281268" y="1670945"/>
            <a:ext cx="499416" cy="499416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99060" y="137160"/>
                </a:moveTo>
                <a:cubicBezTo>
                  <a:pt x="111681" y="137160"/>
                  <a:pt x="121920" y="126921"/>
                  <a:pt x="121920" y="114300"/>
                </a:cubicBezTo>
                <a:cubicBezTo>
                  <a:pt x="121920" y="101679"/>
                  <a:pt x="111681" y="91440"/>
                  <a:pt x="99060" y="91440"/>
                </a:cubicBezTo>
                <a:lnTo>
                  <a:pt x="99060" y="91440"/>
                </a:lnTo>
                <a:cubicBezTo>
                  <a:pt x="86439" y="91440"/>
                  <a:pt x="76200" y="101679"/>
                  <a:pt x="76200" y="114300"/>
                </a:cubicBezTo>
                <a:cubicBezTo>
                  <a:pt x="76200" y="126921"/>
                  <a:pt x="86439" y="137160"/>
                  <a:pt x="99060" y="137160"/>
                </a:cubicBezTo>
                <a:lnTo>
                  <a:pt x="99060" y="137160"/>
                </a:lnTo>
                <a:close/>
                <a:moveTo>
                  <a:pt x="205740" y="137160"/>
                </a:moveTo>
                <a:cubicBezTo>
                  <a:pt x="218361" y="137160"/>
                  <a:pt x="228600" y="126921"/>
                  <a:pt x="228600" y="114300"/>
                </a:cubicBezTo>
                <a:cubicBezTo>
                  <a:pt x="228600" y="101679"/>
                  <a:pt x="218361" y="91440"/>
                  <a:pt x="205740" y="91440"/>
                </a:cubicBezTo>
                <a:lnTo>
                  <a:pt x="205740" y="91440"/>
                </a:lnTo>
                <a:cubicBezTo>
                  <a:pt x="193119" y="91440"/>
                  <a:pt x="182880" y="101679"/>
                  <a:pt x="182880" y="114300"/>
                </a:cubicBezTo>
                <a:cubicBezTo>
                  <a:pt x="182880" y="126921"/>
                  <a:pt x="193119" y="137160"/>
                  <a:pt x="205740" y="137160"/>
                </a:cubicBezTo>
                <a:lnTo>
                  <a:pt x="205740" y="137160"/>
                </a:lnTo>
                <a:close/>
                <a:moveTo>
                  <a:pt x="238658" y="182880"/>
                </a:moveTo>
                <a:lnTo>
                  <a:pt x="66142" y="182880"/>
                </a:lnTo>
                <a:cubicBezTo>
                  <a:pt x="79038" y="218770"/>
                  <a:pt x="112776" y="243973"/>
                  <a:pt x="152400" y="243973"/>
                </a:cubicBezTo>
                <a:cubicBezTo>
                  <a:pt x="192024" y="243973"/>
                  <a:pt x="225762" y="218770"/>
                  <a:pt x="238458" y="183518"/>
                </a:cubicBezTo>
                <a:lnTo>
                  <a:pt x="238658" y="182880"/>
                </a:lnTo>
                <a:close/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2256884" y="4393326"/>
            <a:ext cx="436989" cy="436989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67640" y="228600"/>
                </a:moveTo>
                <a:lnTo>
                  <a:pt x="182880" y="228600"/>
                </a:lnTo>
                <a:cubicBezTo>
                  <a:pt x="208131" y="228600"/>
                  <a:pt x="228600" y="208131"/>
                  <a:pt x="228600" y="182880"/>
                </a:cubicBezTo>
                <a:cubicBezTo>
                  <a:pt x="228600" y="157629"/>
                  <a:pt x="208131" y="137160"/>
                  <a:pt x="182880" y="137160"/>
                </a:cubicBezTo>
                <a:lnTo>
                  <a:pt x="182880" y="137160"/>
                </a:lnTo>
                <a:lnTo>
                  <a:pt x="121768" y="137160"/>
                </a:lnTo>
                <a:cubicBezTo>
                  <a:pt x="113348" y="137160"/>
                  <a:pt x="106528" y="130340"/>
                  <a:pt x="106528" y="121920"/>
                </a:cubicBezTo>
                <a:cubicBezTo>
                  <a:pt x="106528" y="113500"/>
                  <a:pt x="113348" y="106680"/>
                  <a:pt x="121768" y="106680"/>
                </a:cubicBezTo>
                <a:lnTo>
                  <a:pt x="121768" y="106680"/>
                </a:lnTo>
                <a:lnTo>
                  <a:pt x="213360" y="106680"/>
                </a:lnTo>
                <a:lnTo>
                  <a:pt x="213360" y="76200"/>
                </a:lnTo>
                <a:lnTo>
                  <a:pt x="167640" y="76200"/>
                </a:lnTo>
                <a:lnTo>
                  <a:pt x="167640" y="45720"/>
                </a:lnTo>
                <a:lnTo>
                  <a:pt x="137160" y="45720"/>
                </a:lnTo>
                <a:lnTo>
                  <a:pt x="137160" y="76200"/>
                </a:lnTo>
                <a:lnTo>
                  <a:pt x="121920" y="76200"/>
                </a:lnTo>
                <a:cubicBezTo>
                  <a:pt x="96669" y="76200"/>
                  <a:pt x="76200" y="96669"/>
                  <a:pt x="76200" y="121920"/>
                </a:cubicBezTo>
                <a:cubicBezTo>
                  <a:pt x="76200" y="147171"/>
                  <a:pt x="96669" y="167640"/>
                  <a:pt x="121920" y="167640"/>
                </a:cubicBezTo>
                <a:lnTo>
                  <a:pt x="121920" y="167640"/>
                </a:lnTo>
                <a:lnTo>
                  <a:pt x="182880" y="167640"/>
                </a:lnTo>
                <a:cubicBezTo>
                  <a:pt x="191300" y="167640"/>
                  <a:pt x="198120" y="174460"/>
                  <a:pt x="198120" y="182880"/>
                </a:cubicBezTo>
                <a:cubicBezTo>
                  <a:pt x="198120" y="191300"/>
                  <a:pt x="191300" y="198120"/>
                  <a:pt x="182880" y="198120"/>
                </a:cubicBezTo>
                <a:lnTo>
                  <a:pt x="182880" y="198120"/>
                </a:lnTo>
                <a:lnTo>
                  <a:pt x="91440" y="198120"/>
                </a:lnTo>
                <a:lnTo>
                  <a:pt x="91440" y="228600"/>
                </a:lnTo>
                <a:lnTo>
                  <a:pt x="137160" y="228600"/>
                </a:lnTo>
                <a:lnTo>
                  <a:pt x="137160" y="259080"/>
                </a:lnTo>
                <a:lnTo>
                  <a:pt x="167640" y="25908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BF7F7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253235" y="4268472"/>
            <a:ext cx="561843" cy="561843"/>
          </a:xfrm>
          <a:custGeom>
            <a:rect l="l" t="t" r="r" b="b"/>
            <a:pathLst>
              <a:path w="30480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292252" y="1694356"/>
            <a:ext cx="483810" cy="48381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BF8F8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8348389" y="4393326"/>
            <a:ext cx="421382" cy="421382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9" name="Connector 19"/>
          <p:cNvCxnSpPr/>
          <p:nvPr/>
        </p:nvCxnSpPr>
        <p:spPr>
          <a:xfrm>
            <a:off x="9296013" y="1936260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tailEnd type="triangle" w="lg" len="lg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20" name="Connector 20"/>
          <p:cNvCxnSpPr/>
          <p:nvPr/>
        </p:nvCxnSpPr>
        <p:spPr>
          <a:xfrm flipH="1">
            <a:off x="10981062" y="2210833"/>
            <a:ext cx="0" cy="2184946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tailEnd type="triangle" w="lg" len="lg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21" name="Connector 21"/>
          <p:cNvCxnSpPr/>
          <p:nvPr/>
        </p:nvCxnSpPr>
        <p:spPr>
          <a:xfrm flipH="1">
            <a:off x="9326745" y="4692789"/>
            <a:ext cx="1701137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tailEnd type="triangle" w="lg" len="lg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2" name="TextBox 22"/>
          <p:cNvSpPr txBox="1"/>
          <p:nvPr/>
        </p:nvSpPr>
        <p:spPr>
          <a:xfrm>
            <a:off x="1134187" y="3014288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部分员工对新的规章制度不够熟悉和了解。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325366" y="2576138"/>
            <a:ext cx="2886075" cy="514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</a:p>
        </p:txBody>
      </p:sp>
      <p:sp>
        <p:nvSpPr>
          <p:cNvPr id="24" name="Freeform 24"/>
          <p:cNvSpPr/>
          <p:nvPr/>
        </p:nvSpPr>
        <p:spPr>
          <a:xfrm>
            <a:off x="8345068" y="1722248"/>
            <a:ext cx="428024" cy="428024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TextBox 4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遇到的问题和解决方案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177983" y="2709488"/>
            <a:ext cx="2750859" cy="3810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问题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4114932" y="3014288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开展员工培训和宣传，加强制度解读和指导。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4158727" y="2709488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解决方案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7139855" y="3014288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市场竞争激烈，产品销量受到一定影响。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183651" y="2709488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问题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7420616" y="2671388"/>
            <a:ext cx="2886075" cy="514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</a:p>
        </p:txBody>
      </p:sp>
      <p:sp>
        <p:nvSpPr>
          <p:cNvPr id="52" name="TextBox 52"/>
          <p:cNvSpPr txBox="1"/>
          <p:nvPr/>
        </p:nvSpPr>
        <p:spPr>
          <a:xfrm>
            <a:off x="7139855" y="5696425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加大市场调研力度，了解消费者需求，优化产品结构和营销策略。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7183651" y="5391625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解决方案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4114932" y="5696425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部分地区非法卷烟问题依然存在。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4158727" y="5391625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问题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1056153" y="5696425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加强与当地执法部门的合作，加大执法力度，提高市场监管效果。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1099949" y="5391625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解决方案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市场分析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本年度市场需求总量呈现稳步增长态势，较去年增长约X%。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市场需求总量分析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Freeform 9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消费群体分析</a:t>
            </a:r>
          </a:p>
        </p:txBody>
      </p:sp>
      <p:cxnSp>
        <p:nvCxnSpPr>
          <p:cNvPr id="13" name="Connector 13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4" name="Connector 14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5" name="Freeform 15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8" name="TextBox 18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消费习惯分析</a:t>
            </a:r>
          </a:p>
        </p:txBody>
      </p:sp>
      <p:cxnSp>
        <p:nvCxnSpPr>
          <p:cNvPr id="19" name="Connector 19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Connector 20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1" name="Freeform 21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3" name="TextBox 23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年轻人群和中年人群是主要消费群体，分别占比X%和X%。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电子烟和烟斗丝成为市场新宠，市场份额逐年上升。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8" name="AutoShape 2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市场需求分析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ABC烟草公司和XYZ烟草公司是我们主要的竞争对手，市场份额分别为X%和X%。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竞争对手分析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我们的产品在口感、品质和包装设计上与竞争对手存在一定差异，这为我们赢得了X%的市场份额。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产品差异化分析</a:t>
            </a: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5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通过提高产品创新、优化销售渠道和加强品牌宣传等策略，我们成功提高了市场竞争力。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市场策略分析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竞争态势分析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预计未来五年内，烟草市场将保持X%的年复合增长率。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5"/>
          <a:srcRect l="21875" r="2187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市场规模预测</a:t>
            </a:r>
          </a:p>
        </p:txBody>
      </p:sp>
      <p:sp>
        <p:nvSpPr>
          <p:cNvPr id="13" name="AutoShape 13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随着健康意识的提高，低焦油、低烟害的烟草产品将更受欢迎。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消费趋势预测</a:t>
            </a:r>
          </a:p>
        </p:txBody>
      </p:sp>
      <p:sp>
        <p:nvSpPr>
          <p:cNvPr id="18" name="AutoShape 18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0" name="Connector 20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1" name="TextBox 21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电子烟和智能烟草加热器等新型烟草产品将逐渐普及，对传统烟草市场产生冲击。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技术发展预测</a:t>
            </a:r>
          </a:p>
        </p:txBody>
      </p:sp>
      <p:sp>
        <p:nvSpPr>
          <p:cNvPr id="23" name="AutoShape 23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TextBox 4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未来市场预测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2700000">
            <a:off x="4679004" y="2401236"/>
            <a:ext cx="2799547" cy="2789959"/>
          </a:xfrm>
          <a:prstGeom prst="rect">
            <a:avLst/>
          </a:prstGeom>
          <a:solidFill>
            <a:schemeClr val="lt1">
              <a:alpha val="51000"/>
            </a:schemeClr>
          </a:solidFill>
          <a:ln w="28575">
            <a:solidFill>
              <a:schemeClr val="accent2">
                <a:alpha val="51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575049" y="2110528"/>
            <a:ext cx="3324353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根据以上市场分析，我们制定了以下工作思路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4284507" y="2196060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6641641" y="2196060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5"/>
          <a:srcRect l="12500" r="12500"/>
          <a:stretch>
            <a:fillRect/>
          </a:stretch>
        </p:blipFill>
        <p:spPr>
          <a:xfrm>
            <a:off x="4284507" y="4288263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6"/>
          <a:srcRect t="12500" b="12500"/>
          <a:stretch>
            <a:fillRect/>
          </a:stretch>
        </p:blipFill>
        <p:spPr>
          <a:xfrm>
            <a:off x="6641641" y="4288263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sp>
        <p:nvSpPr>
          <p:cNvPr id="10" name="TextBox 10"/>
          <p:cNvSpPr txBox="1"/>
          <p:nvPr/>
        </p:nvSpPr>
        <p:spPr>
          <a:xfrm>
            <a:off x="653186" y="4288263"/>
            <a:ext cx="3324353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2. 优化销售渠道，提高线上线下的覆盖率。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123483" y="2110528"/>
            <a:ext cx="333791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1. 加大产品研发力度，推出更多符合健康趋势的低害烟草产品。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191168" y="4288263"/>
            <a:ext cx="333791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3. 加强品牌宣传，提高品牌知名度和美誉度。</a:t>
            </a:r>
          </a:p>
        </p:txBody>
      </p:sp>
      <p:sp>
        <p:nvSpPr>
          <p:cNvPr id="13" name="AutoShape 1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未来市场预测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工作思路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https://d.book118.com/068101007102006046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2024-09-27T13:33:04.972</cp:lastPrinted>
  <dcterms:created xsi:type="dcterms:W3CDTF">2024-09-27T05:33:04Z</dcterms:created>
  <dcterms:modified xsi:type="dcterms:W3CDTF">2024-09-27T05:33:07Z</dcterms:modified>
</cp:coreProperties>
</file>