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E2868-8DFE-4380-B12C-3D7A3C8AF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6964D-899B-42C9-BD41-A81DF57A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2F0BD-50C6-4161-A5FF-7585FF87B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03863-CEC4-4CB8-BBA5-95FAA397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EDEE55-3D1D-4B9C-B76C-0B2B64B6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3C5C4-C7C9-4C42-8F8F-A1E0A9C0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37E08-0CE3-43F0-B5A1-A59CA905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E1E39-AC61-4E14-B9EF-FD2132228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A18F1-C165-40AB-9DC4-A54E2A1F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0CED3-34D8-4157-9CB2-A69A8D0D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349D8-B321-4D84-9044-CD6ABC391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93" r:id="rId2"/>
    <p:sldLayoutId id="2147487194" r:id="rId3"/>
    <p:sldLayoutId id="2147487195" r:id="rId4"/>
    <p:sldLayoutId id="2147487196" r:id="rId5"/>
    <p:sldLayoutId id="2147487197" r:id="rId6"/>
    <p:sldLayoutId id="2147487198" r:id="rId7"/>
    <p:sldLayoutId id="2147487199" r:id="rId8"/>
    <p:sldLayoutId id="2147487200" r:id="rId9"/>
    <p:sldLayoutId id="2147487201" r:id="rId10"/>
    <p:sldLayoutId id="214748720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22" Type="http://schemas.openxmlformats.org/officeDocument/2006/relationships/tags" Target="../tags/tag217.xml" /><Relationship Id="rId23" Type="http://schemas.openxmlformats.org/officeDocument/2006/relationships/tags" Target="../tags/tag218.xml" /><Relationship Id="rId24" Type="http://schemas.openxmlformats.org/officeDocument/2006/relationships/tags" Target="../tags/tag219.xml" /><Relationship Id="rId25" Type="http://schemas.openxmlformats.org/officeDocument/2006/relationships/tags" Target="../tags/tag220.xml" /><Relationship Id="rId26" Type="http://schemas.openxmlformats.org/officeDocument/2006/relationships/tags" Target="../tags/tag221.xml" /><Relationship Id="rId27" Type="http://schemas.openxmlformats.org/officeDocument/2006/relationships/tags" Target="../tags/tag222.xml" /><Relationship Id="rId28" Type="http://schemas.openxmlformats.org/officeDocument/2006/relationships/tags" Target="../tags/tag223.xml" /><Relationship Id="rId29" Type="http://schemas.openxmlformats.org/officeDocument/2006/relationships/tags" Target="../tags/tag224.xml" /><Relationship Id="rId3" Type="http://schemas.openxmlformats.org/officeDocument/2006/relationships/tags" Target="../tags/tag198.xml" /><Relationship Id="rId30" Type="http://schemas.openxmlformats.org/officeDocument/2006/relationships/tags" Target="../tags/tag225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406704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内科四大穿刺术医学课件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内科四大穿刺术概述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胸腔穿刺术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腹腔穿刺术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骨髓穿刺术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腰椎穿刺术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内科四大穿刺术概述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104904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63273" y="1876221"/>
            <a:ext cx="700117" cy="203599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81408" y="4144903"/>
            <a:ext cx="665558" cy="182805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4"/>
          <p:cNvSpPr/>
          <p:nvPr>
            <p:custDataLst>
              <p:tags r:id="rId4"/>
            </p:custDataLst>
          </p:nvPr>
        </p:nvSpPr>
        <p:spPr>
          <a:xfrm>
            <a:off x="799855" y="2541568"/>
            <a:ext cx="1828050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5"/>
          <p:cNvSpPr/>
          <p:nvPr>
            <p:custDataLst>
              <p:tags r:id="rId5"/>
            </p:custDataLst>
          </p:nvPr>
        </p:nvSpPr>
        <p:spPr>
          <a:xfrm flipV="1">
            <a:off x="694800" y="2018796"/>
            <a:ext cx="2035999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99855" y="3121870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内科四大穿刺术：胸腔穿刺术、腹腔穿刺术、心包穿刺术和腰椎穿刺术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45555" y="1875596"/>
            <a:ext cx="700117" cy="20371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63064" y="4144903"/>
            <a:ext cx="665558" cy="182805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8"/>
          <p:cNvSpPr/>
          <p:nvPr>
            <p:custDataLst>
              <p:tags r:id="rId9"/>
            </p:custDataLst>
          </p:nvPr>
        </p:nvSpPr>
        <p:spPr>
          <a:xfrm>
            <a:off x="5181511" y="2541568"/>
            <a:ext cx="1828050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9"/>
          <p:cNvSpPr/>
          <p:nvPr>
            <p:custDataLst>
              <p:tags r:id="rId10"/>
            </p:custDataLst>
          </p:nvPr>
        </p:nvSpPr>
        <p:spPr>
          <a:xfrm flipV="1">
            <a:off x="5077082" y="2018796"/>
            <a:ext cx="2037192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81511" y="3121870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分类：根据穿刺部位和目的不同，分为诊断性穿刺和治疗性穿刺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37321" y="1906862"/>
            <a:ext cx="700117" cy="203599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55456" y="4174918"/>
            <a:ext cx="665558" cy="18292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25"/>
          <p:cNvSpPr/>
          <p:nvPr>
            <p:custDataLst>
              <p:tags r:id="rId14"/>
            </p:custDataLst>
          </p:nvPr>
        </p:nvSpPr>
        <p:spPr>
          <a:xfrm>
            <a:off x="7373278" y="2572209"/>
            <a:ext cx="1829242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6"/>
          <p:cNvSpPr/>
          <p:nvPr>
            <p:custDataLst>
              <p:tags r:id="rId15"/>
            </p:custDataLst>
          </p:nvPr>
        </p:nvSpPr>
        <p:spPr>
          <a:xfrm flipV="1">
            <a:off x="7269474" y="2049436"/>
            <a:ext cx="2035999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73278" y="3152511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诊断性穿刺：通过抽取体液或气体进行实验室检查，以辅助诊断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53789" y="1886852"/>
            <a:ext cx="700117" cy="203599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71923" y="4156158"/>
            <a:ext cx="665558" cy="182805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1"/>
          <p:cNvSpPr/>
          <p:nvPr>
            <p:custDataLst>
              <p:tags r:id="rId19"/>
            </p:custDataLst>
          </p:nvPr>
        </p:nvSpPr>
        <p:spPr>
          <a:xfrm>
            <a:off x="2990996" y="2551573"/>
            <a:ext cx="1828050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2"/>
          <p:cNvSpPr/>
          <p:nvPr>
            <p:custDataLst>
              <p:tags r:id="rId20"/>
            </p:custDataLst>
          </p:nvPr>
        </p:nvSpPr>
        <p:spPr>
          <a:xfrm flipV="1">
            <a:off x="2885941" y="2029426"/>
            <a:ext cx="2035999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89745" y="3131875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定义：通过穿刺针进入体内，抽取体液或气体进行诊断和治疗的方法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28462" y="1906862"/>
            <a:ext cx="700117" cy="203599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145971" y="4174918"/>
            <a:ext cx="665558" cy="182924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5"/>
          <p:cNvSpPr/>
          <p:nvPr>
            <p:custDataLst>
              <p:tags r:id="rId24"/>
            </p:custDataLst>
          </p:nvPr>
        </p:nvSpPr>
        <p:spPr>
          <a:xfrm>
            <a:off x="9563793" y="2572209"/>
            <a:ext cx="1829242" cy="27587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6"/>
          <p:cNvSpPr/>
          <p:nvPr>
            <p:custDataLst>
              <p:tags r:id="rId25"/>
            </p:custDataLst>
          </p:nvPr>
        </p:nvSpPr>
        <p:spPr>
          <a:xfrm flipV="1">
            <a:off x="9460615" y="2049436"/>
            <a:ext cx="2035999" cy="97897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563793" y="3152511"/>
            <a:ext cx="1828050" cy="164704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治疗性穿刺：通过注入药物或液体进行治疗，如胸腔穿刺术用于治疗气胸、心包穿刺术用于治疗心包积液等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适用范围和禁忌症</a:t>
            </a:r>
            <a:endParaRPr lang="zh-CN" altLang="en-US"/>
          </a:p>
        </p:txBody>
      </p:sp>
      <p:sp>
        <p:nvSpPr>
          <p:cNvPr id="1049128" name="五边形 30"/>
          <p:cNvSpPr/>
          <p:nvPr>
            <p:custDataLst>
              <p:tags r:id="rId2"/>
            </p:custDataLst>
          </p:nvPr>
        </p:nvSpPr>
        <p:spPr>
          <a:xfrm>
            <a:off x="694800" y="3152312"/>
            <a:ext cx="2862970" cy="1163759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6"/>
          <p:cNvSpPr/>
          <p:nvPr>
            <p:custDataLst>
              <p:tags r:id="rId3"/>
            </p:custDataLst>
          </p:nvPr>
        </p:nvSpPr>
        <p:spPr>
          <a:xfrm>
            <a:off x="3267047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7"/>
          <p:cNvSpPr/>
          <p:nvPr>
            <p:custDataLst>
              <p:tags r:id="rId4"/>
            </p:custDataLst>
          </p:nvPr>
        </p:nvSpPr>
        <p:spPr>
          <a:xfrm>
            <a:off x="8411541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8"/>
          <p:cNvSpPr/>
          <p:nvPr>
            <p:custDataLst>
              <p:tags r:id="rId5"/>
            </p:custDataLst>
          </p:nvPr>
        </p:nvSpPr>
        <p:spPr>
          <a:xfrm>
            <a:off x="5839294" y="3152312"/>
            <a:ext cx="2862970" cy="1163759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文本框 3"/>
          <p:cNvSpPr txBox="1"/>
          <p:nvPr>
            <p:custDataLst>
              <p:tags r:id="rId6"/>
            </p:custDataLst>
          </p:nvPr>
        </p:nvSpPr>
        <p:spPr>
          <a:xfrm>
            <a:off x="320716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禁忌症：存在严重心肺功能障碍、凝血功能异常、感染性疾病等情况的患者不宜进行穿刺术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适用范围：适用于各种内科疾病的诊断和治疗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7"/>
          <p:cNvSpPr txBox="1"/>
          <p:nvPr>
            <p:custDataLst>
              <p:tags r:id="rId8"/>
            </p:custDataLst>
          </p:nvPr>
        </p:nvSpPr>
        <p:spPr>
          <a:xfrm>
            <a:off x="5837558" y="1524264"/>
            <a:ext cx="3087738" cy="139286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注意事项：操作过程中应严格遵循无菌操作原则，避免感染和并发症的发生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9"/>
            </p:custDataLst>
          </p:nvPr>
        </p:nvSpPr>
        <p:spPr>
          <a:xfrm>
            <a:off x="8408937" y="4564271"/>
            <a:ext cx="3087738" cy="135294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穿刺术的选择：根据患者的病情和医生的经验选择合适的穿刺术，以获得最佳的诊断和治疗效果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操作前准备</a:t>
            </a:r>
            <a:endParaRPr lang="zh-CN" altLang="en-US"/>
          </a:p>
        </p:txBody>
      </p:sp>
      <p:sp>
        <p:nvSpPr>
          <p:cNvPr id="10491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检查穿刺部位：确认穿刺部位是否合适，有无感染、肿瘤等异常情况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准备穿刺器械：选择合适的穿刺针、导管等器械，并进行消毒处理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准备穿刺液：根据穿刺目的选择合适的穿刺液，如生理盐水、造影剂等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94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准备防护设备：穿戴防护服、口罩、手套等防护设备，确保操作安全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3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胸腔穿刺术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适应症和禁忌症</a:t>
            </a:r>
            <a:endParaRPr lang="zh-CN" altLang="en-US"/>
          </a:p>
        </p:txBody>
      </p:sp>
      <p:sp>
        <p:nvSpPr>
          <p:cNvPr id="10493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4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适应症：胸腔积液、气胸、血胸等疾病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禁忌症：凝血功能障碍、严重心肺功能不全、未控制的高血压等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6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注意事项：操作前应充分了解患者病情，操作过程中注意观察患者反应，如有异常应及时处理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8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并发症：气胸、出血、感染等，需及时处理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操作步骤和注意事项</a:t>
            </a:r>
            <a:endParaRPr lang="zh-CN" altLang="en-US"/>
          </a:p>
        </p:txBody>
      </p:sp>
      <p:sp>
        <p:nvSpPr>
          <p:cNvPr id="1049380" name="矩形: 圆角 2"/>
          <p:cNvSpPr/>
          <p:nvPr>
            <p:custDataLst>
              <p:tags r:id="rId2"/>
            </p:custDataLst>
          </p:nvPr>
        </p:nvSpPr>
        <p:spPr>
          <a:xfrm>
            <a:off x="694800" y="1783246"/>
            <a:ext cx="10801774" cy="171032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82" name="Freeform 6"/>
          <p:cNvSpPr/>
          <p:nvPr>
            <p:custDataLst>
              <p:tags r:id="rId3"/>
            </p:custDataLst>
          </p:nvPr>
        </p:nvSpPr>
        <p:spPr bwMode="auto">
          <a:xfrm>
            <a:off x="694800" y="1932540"/>
            <a:ext cx="1216866" cy="1410796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操作步骤： a. 确定穿刺点 b. 消毒皮肤 c. 局部麻醉 d. 穿刺针进入胸腔 e. 抽取胸腔积液 f. 拔出穿刺针，压迫止血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4" name="正文"/>
          <p:cNvSpPr txBox="1"/>
          <p:nvPr>
            <p:custDataLst>
              <p:tags r:id="rId4"/>
            </p:custDataLst>
          </p:nvPr>
        </p:nvSpPr>
        <p:spPr>
          <a:xfrm>
            <a:off x="1935573" y="1783246"/>
            <a:ext cx="9373384" cy="171032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确定穿刺点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消毒皮肤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局部麻醉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d. 穿刺针进入胸腔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e. 抽取胸腔积液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f. 拔出穿刺针，压迫止血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6" name="矩形: 圆角 118"/>
          <p:cNvSpPr/>
          <p:nvPr>
            <p:custDataLst>
              <p:tags r:id="rId5"/>
            </p:custDataLst>
          </p:nvPr>
        </p:nvSpPr>
        <p:spPr>
          <a:xfrm>
            <a:off x="694800" y="3947384"/>
            <a:ext cx="10801774" cy="1710321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88" name="正文"/>
          <p:cNvSpPr txBox="1"/>
          <p:nvPr>
            <p:custDataLst>
              <p:tags r:id="rId6"/>
            </p:custDataLst>
          </p:nvPr>
        </p:nvSpPr>
        <p:spPr>
          <a:xfrm>
            <a:off x="1935573" y="3947384"/>
            <a:ext cx="9373384" cy="171032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严格无菌操作，避免感染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穿刺针进入胸腔时，避免损伤血管和神经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抽取胸腔积液时，避免快速大量抽取，以免引起胸腔内压力骤降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d. 穿刺后，密切观察患者情况，如有异常及时处理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0" name="Freeform 6"/>
          <p:cNvSpPr/>
          <p:nvPr>
            <p:custDataLst>
              <p:tags r:id="rId7"/>
            </p:custDataLst>
          </p:nvPr>
        </p:nvSpPr>
        <p:spPr bwMode="auto">
          <a:xfrm>
            <a:off x="694800" y="4096678"/>
            <a:ext cx="1216866" cy="1410796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注意事项： a. 严格无菌操作，避免感染 b. 穿刺针进入胸腔时，避免损伤血管和神经 c. 抽取胸腔积液时，避免快速大量抽取，以免引起胸腔内压力骤降 d. 穿刺后，密切观察患者情况，如有异常及时处理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并发症及处理方法</a:t>
            </a:r>
            <a:endParaRPr lang="zh-CN" altLang="en-US"/>
          </a:p>
        </p:txBody>
      </p:sp>
      <p:sp>
        <p:nvSpPr>
          <p:cNvPr id="1049426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气胸：立即停止穿刺，进行胸腔闭式引流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出血：立即停止穿刺，进行压迫止血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感染：立即停止穿刺，进行抗生素治疗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神经损伤：立即停止穿刺，进行神经修复治疗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8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腹腔穿刺术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适应症和禁忌症</a:t>
            </a:r>
            <a:endParaRPr lang="zh-CN" altLang="en-US"/>
          </a:p>
        </p:txBody>
      </p:sp>
      <p:sp>
        <p:nvSpPr>
          <p:cNvPr id="1049570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2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4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6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8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0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2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4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6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8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0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2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4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6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8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0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2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4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06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适应症：腹水、腹腔内出血、腹腔内脓肿等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并发症：出血、感染、损伤腹腔内器官和组织等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注意事项：操作前需充分了解患者病情，操作时注意无菌操作，避免损伤腹腔内器官和组织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禁忌症：凝血功能障碍、严重感染、腹腔内肿瘤等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操作步骤和注意事项</a:t>
            </a:r>
            <a:endParaRPr lang="zh-CN" altLang="en-US"/>
          </a:p>
        </p:txBody>
      </p:sp>
      <p:sp>
        <p:nvSpPr>
          <p:cNvPr id="1049648" name="标题"/>
          <p:cNvSpPr txBox="1"/>
          <p:nvPr>
            <p:custDataLst>
              <p:tags r:id="rId2"/>
            </p:custDataLst>
          </p:nvPr>
        </p:nvSpPr>
        <p:spPr>
          <a:xfrm>
            <a:off x="1637464" y="1258888"/>
            <a:ext cx="8916546" cy="794379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操作步骤： a. 确定穿刺点 b. 消毒皮肤 c. 麻醉 d. 穿刺 e. 抽取腹腔液 f. 拔出穿刺针 g. 包扎伤口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3"/>
            </p:custDataLst>
          </p:nvPr>
        </p:nvSpPr>
        <p:spPr>
          <a:xfrm>
            <a:off x="1637464" y="2112300"/>
            <a:ext cx="8916546" cy="12140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确定穿刺点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消毒皮肤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麻醉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d. 穿刺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e. 抽取腹腔液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f. 拔出穿刺针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g. 包扎伤口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标题"/>
          <p:cNvSpPr txBox="1"/>
          <p:nvPr>
            <p:custDataLst>
              <p:tags r:id="rId4"/>
            </p:custDataLst>
          </p:nvPr>
        </p:nvSpPr>
        <p:spPr>
          <a:xfrm>
            <a:off x="1637464" y="4114288"/>
            <a:ext cx="8916546" cy="794379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注意事项： a. 确保无菌操作 b. 避免损伤内脏器官 c. 控制穿刺深度和角度 d. 观察患者反应，如有不适及时处理 e. 穿刺后注意观察伤口，防止感染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4" name="正文"/>
          <p:cNvSpPr txBox="1"/>
          <p:nvPr>
            <p:custDataLst>
              <p:tags r:id="rId5"/>
            </p:custDataLst>
          </p:nvPr>
        </p:nvSpPr>
        <p:spPr>
          <a:xfrm>
            <a:off x="1637464" y="4967699"/>
            <a:ext cx="8916546" cy="121402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确保无菌操作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避免损伤内脏器官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控制穿刺深度和角度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d. 观察患者反应，如有不适及时处理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e. 穿刺后注意观察伤口，防止感染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https://d.book118.com/068104067045006042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内科四大穿刺术医学课件</vt:lpstr>
      <vt:lpstr>目录</vt:lpstr>
      <vt:lpstr>添加章节标题</vt:lpstr>
      <vt:lpstr>内科四大穿刺术概述</vt:lpstr>
      <vt:lpstr>PowerPoint Presentation</vt:lpstr>
      <vt:lpstr>定义和分类</vt:lpstr>
      <vt:lpstr>适用范围和禁忌症</vt:lpstr>
      <vt:lpstr>操作前准备</vt:lpstr>
      <vt:lpstr>胸腔穿刺术</vt:lpstr>
      <vt:lpstr>PowerPoint Presentation</vt:lpstr>
      <vt:lpstr>适应症和禁忌症</vt:lpstr>
      <vt:lpstr>操作步骤和注意事项</vt:lpstr>
      <vt:lpstr>并发症及处理方法</vt:lpstr>
      <vt:lpstr>腹腔穿刺术</vt:lpstr>
      <vt:lpstr>PowerPoint Presentation</vt:lpstr>
      <vt:lpstr>适应症和禁忌症</vt:lpstr>
      <vt:lpstr>操作步骤和注意事项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2024-09-21T10:47:54.207</cp:lastPrinted>
  <dcterms:created xsi:type="dcterms:W3CDTF">2024-09-21T02:47:54Z</dcterms:created>
  <dcterms:modified xsi:type="dcterms:W3CDTF">2024-09-21T02:47:56Z</dcterms:modified>
</cp:coreProperties>
</file>