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B145C54-0F11-4A8E-805C-7CD6486D891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572AE3A-9B9C-4DB8-9B65-B872591686C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94D997D-DE1E-491C-AD9E-889972B512A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994AA61-6952-4BAB-BFDD-14321DE0571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3E8FB1A1-8A38-4343-A021-B376408944A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5047E163-E055-4C0A-A527-6C1777B53A5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920C0240-5959-44A5-B7E7-24BD512368B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0DD9644-B7A8-4800-845B-118342DA5F2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EB6CD3D-1112-4386-8983-171FB32E65E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75332A1-9EAE-4577-8020-A8106C1AEA2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8085EE9-DECA-4845-B234-03C6E198A8E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9.jpeg" /><Relationship Id="rId6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13.jpeg" /><Relationship Id="rId6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18.jpeg" /><Relationship Id="rId4" Type="http://schemas.openxmlformats.org/officeDocument/2006/relationships/image" Target="../media/image19.jpeg" /><Relationship Id="rId5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1.jpeg" /><Relationship Id="rId3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6810506507000603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71826" y="1169431"/>
            <a:ext cx="6686550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950" b="1">
                <a:solidFill>
                  <a:schemeClr val="accent1">
                    <a:alpha val="100000"/>
                  </a:schemeClr>
                </a:solidFill>
                <a:latin typeface="STSong"/>
                <a:ea typeface="STSong"/>
                <a:cs typeface="STSong"/>
              </a:rPr>
              <a:t>河南省建设工程施工安全生产标准化实施指南培训课件初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366247" y="1450250"/>
            <a:ext cx="4792980" cy="411099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安全生产标准化概述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建设工程施工安全生产标准化管理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建设工程施工安全生产标准化实施要点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安全生产标准化评价与提升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案例分析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80845" y="1857940"/>
            <a:ext cx="2611755" cy="1053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5550" b="1">
                <a:solidFill>
                  <a:schemeClr val="accent1">
                    <a:alpha val="100000"/>
                  </a:schemeClr>
                </a:solidFill>
                <a:latin typeface="STSong"/>
                <a:ea typeface="STSong"/>
                <a:cs typeface="STSong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13810" y="2892743"/>
            <a:ext cx="4606596" cy="1053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5550" b="1">
                <a:solidFill>
                  <a:schemeClr val="accent4">
                    <a:alpha val="100000"/>
                  </a:schemeClr>
                </a:solidFill>
                <a:latin typeface="STSong"/>
                <a:ea typeface="STSong"/>
                <a:cs typeface="STSong"/>
              </a:rPr>
              <a:t>CONTENT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577566" y="3267201"/>
            <a:ext cx="6115050" cy="1819032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STSong"/>
                <a:ea typeface="STSong"/>
                <a:cs typeface="STSong"/>
              </a:rPr>
              <a:t>引言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577566" y="1758043"/>
            <a:ext cx="2152650" cy="17145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ts val="450"/>
              </a:spcBef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PingFang SC"/>
                <a:ea typeface="PingFang SC"/>
                <a:cs typeface="PingFang SC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6667" r="16667"/>
          <a:stretch>
            <a:fillRect/>
          </a:stretch>
        </p:blipFill>
        <p:spPr>
          <a:xfrm>
            <a:off x="939482" y="1415327"/>
            <a:ext cx="4843296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1415327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近年来，随着河南省建设行业的快速发展，安全生产问题日益突出，安全生产事故时有发生，给人民群众生命财产安全带来严重威胁。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3711304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为了加强建设工程施工安全生产管理，提高安全生产水平，河南省住房和城乡建设厅制定了《河南省建设工程施工安全生产标准化实施指南》，以规范施工安全生产行为，预防和减少事故发生。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6" name="AutoShape 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TextBox 2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培训背景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9832" r="19832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4967" r="14967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15871" r="15871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t="170" b="170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6416218" y="3460761"/>
            <a:ext cx="2285143" cy="745998"/>
            <a:chOff x="6416218" y="3460761"/>
            <a:chExt cx="2285143" cy="745998"/>
          </a:xfrm>
        </p:grpSpPr>
        <p:sp>
          <p:nvSpPr>
            <p:cNvPr id="7" name="AutoShape 7"/>
            <p:cNvSpPr/>
            <p:nvPr/>
          </p:nvSpPr>
          <p:spPr>
            <a:xfrm>
              <a:off x="6416218" y="3460761"/>
              <a:ext cx="2285143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416218" y="4197615"/>
            <a:ext cx="2288381" cy="2112169"/>
            <a:chOff x="6416218" y="4197615"/>
            <a:chExt cx="2288381" cy="2112169"/>
          </a:xfrm>
        </p:grpSpPr>
        <p:sp>
          <p:nvSpPr>
            <p:cNvPr id="9" name="AutoShape 9"/>
            <p:cNvSpPr/>
            <p:nvPr/>
          </p:nvSpPr>
          <p:spPr>
            <a:xfrm>
              <a:off x="6416218" y="4197615"/>
              <a:ext cx="2288381" cy="2112169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3571418" y="3460761"/>
            <a:ext cx="2285429" cy="852159"/>
            <a:chOff x="3571418" y="3460761"/>
            <a:chExt cx="2285429" cy="852159"/>
          </a:xfrm>
        </p:grpSpPr>
        <p:sp>
          <p:nvSpPr>
            <p:cNvPr id="11" name="AutoShape 11"/>
            <p:cNvSpPr/>
            <p:nvPr/>
          </p:nvSpPr>
          <p:spPr>
            <a:xfrm>
              <a:off x="3571418" y="3460761"/>
              <a:ext cx="2285429" cy="85215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3571418" y="4206759"/>
            <a:ext cx="2288096" cy="2103025"/>
            <a:chOff x="3571418" y="4206759"/>
            <a:chExt cx="2288096" cy="2103025"/>
          </a:xfrm>
        </p:grpSpPr>
        <p:sp>
          <p:nvSpPr>
            <p:cNvPr id="13" name="AutoShape 13"/>
            <p:cNvSpPr/>
            <p:nvPr/>
          </p:nvSpPr>
          <p:spPr>
            <a:xfrm>
              <a:off x="3571418" y="4206759"/>
              <a:ext cx="2288096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265251" y="3460761"/>
            <a:ext cx="2286000" cy="745998"/>
            <a:chOff x="9265251" y="3460761"/>
            <a:chExt cx="2286000" cy="745998"/>
          </a:xfrm>
        </p:grpSpPr>
        <p:sp>
          <p:nvSpPr>
            <p:cNvPr id="15" name="AutoShape 15"/>
            <p:cNvSpPr/>
            <p:nvPr/>
          </p:nvSpPr>
          <p:spPr>
            <a:xfrm>
              <a:off x="9265251" y="3460761"/>
              <a:ext cx="2286000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9265251" y="4204473"/>
            <a:ext cx="2286000" cy="2105311"/>
            <a:chOff x="9265251" y="4204473"/>
            <a:chExt cx="2286000" cy="2105311"/>
          </a:xfrm>
        </p:grpSpPr>
        <p:sp>
          <p:nvSpPr>
            <p:cNvPr id="17" name="AutoShape 17"/>
            <p:cNvSpPr/>
            <p:nvPr/>
          </p:nvSpPr>
          <p:spPr>
            <a:xfrm>
              <a:off x="9265251" y="4204473"/>
              <a:ext cx="2286000" cy="2105311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9" name="AutoShape 19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1" name="TextBox 21"/>
          <p:cNvSpPr txBox="1"/>
          <p:nvPr/>
        </p:nvSpPr>
        <p:spPr>
          <a:xfrm>
            <a:off x="705451" y="3461492"/>
            <a:ext cx="2287905" cy="7200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3571418" y="3467100"/>
            <a:ext cx="2287905" cy="7200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9265251" y="3471017"/>
            <a:ext cx="2287905" cy="7200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培训目标</a:t>
              </a:r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756455" y="4477571"/>
            <a:ext cx="2164942" cy="1552257"/>
            <a:chOff x="756455" y="4477571"/>
            <a:chExt cx="2164942" cy="1552257"/>
          </a:xfrm>
        </p:grpSpPr>
        <p:sp>
          <p:nvSpPr>
            <p:cNvPr id="47" name="TextBox 47"/>
            <p:cNvSpPr txBox="1"/>
            <p:nvPr/>
          </p:nvSpPr>
          <p:spPr>
            <a:xfrm>
              <a:off x="756455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提高参训人员的安全意识，增强对安全生产法律法规和标准的认识。</a:t>
              </a:r>
            </a:p>
          </p:txBody>
        </p:sp>
      </p:grpSp>
      <p:grpSp>
        <p:nvGrpSpPr>
          <p:cNvPr id="48" name="Group 48"/>
          <p:cNvGrpSpPr/>
          <p:nvPr/>
        </p:nvGrpSpPr>
        <p:grpSpPr>
          <a:xfrm>
            <a:off x="3628568" y="4477571"/>
            <a:ext cx="2164942" cy="1552257"/>
            <a:chOff x="3628568" y="4477571"/>
            <a:chExt cx="2164942" cy="1552257"/>
          </a:xfrm>
        </p:grpSpPr>
        <p:sp>
          <p:nvSpPr>
            <p:cNvPr id="49" name="TextBox 49"/>
            <p:cNvSpPr txBox="1"/>
            <p:nvPr/>
          </p:nvSpPr>
          <p:spPr>
            <a:xfrm>
              <a:off x="3628568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掌握建设工程施工安全生产标准化的基本要求和实施方法。</a:t>
              </a:r>
            </a:p>
          </p:txBody>
        </p:sp>
      </p:grpSp>
      <p:grpSp>
        <p:nvGrpSpPr>
          <p:cNvPr id="50" name="Group 50"/>
          <p:cNvGrpSpPr/>
          <p:nvPr/>
        </p:nvGrpSpPr>
        <p:grpSpPr>
          <a:xfrm>
            <a:off x="6466794" y="4477571"/>
            <a:ext cx="2164942" cy="1552257"/>
            <a:chOff x="6466794" y="4477571"/>
            <a:chExt cx="2164942" cy="1552257"/>
          </a:xfrm>
        </p:grpSpPr>
        <p:sp>
          <p:nvSpPr>
            <p:cNvPr id="51" name="TextBox 51"/>
            <p:cNvSpPr txBox="1"/>
            <p:nvPr/>
          </p:nvSpPr>
          <p:spPr>
            <a:xfrm>
              <a:off x="6466794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了解常见事故隐患排查治理及应急救援措施，提高应对突发事件的能力。</a:t>
              </a:r>
            </a:p>
          </p:txBody>
        </p:sp>
      </p:grpSp>
      <p:grpSp>
        <p:nvGrpSpPr>
          <p:cNvPr id="52" name="Group 52"/>
          <p:cNvGrpSpPr/>
          <p:nvPr/>
        </p:nvGrpSpPr>
        <p:grpSpPr>
          <a:xfrm>
            <a:off x="9318371" y="4477571"/>
            <a:ext cx="2164942" cy="1552257"/>
            <a:chOff x="9318371" y="4477571"/>
            <a:chExt cx="2164942" cy="1552257"/>
          </a:xfrm>
        </p:grpSpPr>
        <p:sp>
          <p:nvSpPr>
            <p:cNvPr id="53" name="TextBox 53"/>
            <p:cNvSpPr txBox="1"/>
            <p:nvPr/>
          </p:nvSpPr>
          <p:spPr>
            <a:xfrm>
              <a:off x="9318371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促进企业建立健全安全生产管理体系，提升整体安全生产水平。</a:t>
              </a:r>
            </a:p>
          </p:txBody>
        </p:sp>
      </p:grpSp>
      <p:sp>
        <p:nvSpPr>
          <p:cNvPr id="54" name="TextBox 54"/>
          <p:cNvSpPr txBox="1"/>
          <p:nvPr/>
        </p:nvSpPr>
        <p:spPr>
          <a:xfrm>
            <a:off x="6416218" y="3461492"/>
            <a:ext cx="2287905" cy="7200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577566" y="3267201"/>
            <a:ext cx="6115050" cy="1819032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STSong"/>
                <a:ea typeface="STSong"/>
                <a:cs typeface="STSong"/>
              </a:rPr>
              <a:t>安全生产标准化概述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577566" y="1758043"/>
            <a:ext cx="2152650" cy="17145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ts val="450"/>
              </a:spcBef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PingFang SC"/>
                <a:ea typeface="PingFang SC"/>
                <a:cs typeface="PingFang SC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" name="AutoShape 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TextBox 2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定义与意义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3561535" y="2061200"/>
            <a:ext cx="7382690" cy="1531407"/>
            <a:chOff x="3561535" y="2061200"/>
            <a:chExt cx="7382690" cy="1531407"/>
          </a:xfrm>
        </p:grpSpPr>
        <p:sp>
          <p:nvSpPr>
            <p:cNvPr id="25" name="TextBox 25"/>
            <p:cNvSpPr txBox="1"/>
            <p:nvPr/>
          </p:nvSpPr>
          <p:spPr>
            <a:xfrm>
              <a:off x="3561535" y="2061200"/>
              <a:ext cx="7382690" cy="153140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是指通过建立安全生产责任制，制定安全管理制度和操作规程，排查治理隐患和监控重大危险源，建立预防机制，规范生产行为，使各生产环节符合有关安全生产法律法规和标准规范的要求，人、机、料、法、环处于良好的生产状态，并持续改进，不断加强企业安全生产规范化建设。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3561535" y="1520189"/>
            <a:ext cx="7382690" cy="490334"/>
            <a:chOff x="3561535" y="1520189"/>
            <a:chExt cx="7382690" cy="490334"/>
          </a:xfrm>
        </p:grpSpPr>
        <p:sp>
          <p:nvSpPr>
            <p:cNvPr id="27" name="TextBox 27"/>
            <p:cNvSpPr txBox="1"/>
            <p:nvPr/>
          </p:nvSpPr>
          <p:spPr>
            <a:xfrm>
              <a:off x="3561535" y="1520189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安全生产标准化定义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3561535" y="4422893"/>
            <a:ext cx="7382690" cy="1531407"/>
            <a:chOff x="3561535" y="4422893"/>
            <a:chExt cx="7382690" cy="1531407"/>
          </a:xfrm>
        </p:grpSpPr>
        <p:sp>
          <p:nvSpPr>
            <p:cNvPr id="29" name="TextBox 29"/>
            <p:cNvSpPr txBox="1"/>
            <p:nvPr/>
          </p:nvSpPr>
          <p:spPr>
            <a:xfrm>
              <a:off x="3561535" y="4422893"/>
              <a:ext cx="7382690" cy="153140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提高企业本质安全水平，实现企业安全管理标准化、安全操作标准化、安全作业环境标准化和安全评价与改进标准化，有效减少一般事故，降低重大、特别重大事故的发生。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3561535" y="3881882"/>
            <a:ext cx="7382690" cy="490334"/>
            <a:chOff x="3561535" y="3881882"/>
            <a:chExt cx="7382690" cy="490334"/>
          </a:xfrm>
        </p:grpSpPr>
        <p:sp>
          <p:nvSpPr>
            <p:cNvPr id="31" name="TextBox 31"/>
            <p:cNvSpPr txBox="1"/>
            <p:nvPr/>
          </p:nvSpPr>
          <p:spPr>
            <a:xfrm>
              <a:off x="3561535" y="3881882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安全生产标准化的意义</a:t>
              </a:r>
            </a:p>
          </p:txBody>
        </p:sp>
      </p:grpSp>
      <p:sp>
        <p:nvSpPr>
          <p:cNvPr id="32" name="AutoShape 32"/>
          <p:cNvSpPr/>
          <p:nvPr/>
        </p:nvSpPr>
        <p:spPr>
          <a:xfrm>
            <a:off x="1075314" y="4179055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1075314" y="1789318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Freeform 34"/>
          <p:cNvSpPr/>
          <p:nvPr/>
        </p:nvSpPr>
        <p:spPr>
          <a:xfrm>
            <a:off x="1537812" y="4641553"/>
            <a:ext cx="822960" cy="822960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Freeform 35"/>
          <p:cNvSpPr/>
          <p:nvPr/>
        </p:nvSpPr>
        <p:spPr>
          <a:xfrm>
            <a:off x="1537812" y="2251817"/>
            <a:ext cx="822960" cy="82296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589" r="16589"/>
          <a:stretch>
            <a:fillRect/>
          </a:stretch>
        </p:blipFill>
        <p:spPr>
          <a:xfrm>
            <a:off x="882858" y="1563009"/>
            <a:ext cx="2465519" cy="2459823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6715" r="16715"/>
          <a:stretch>
            <a:fillRect/>
          </a:stretch>
        </p:blipFill>
        <p:spPr>
          <a:xfrm>
            <a:off x="3561054" y="1563009"/>
            <a:ext cx="2465519" cy="2459823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t="116" b="116"/>
          <a:stretch>
            <a:fillRect/>
          </a:stretch>
        </p:blipFill>
        <p:spPr>
          <a:xfrm>
            <a:off x="6239251" y="1563009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t="116" b="116"/>
          <a:stretch>
            <a:fillRect/>
          </a:stretch>
        </p:blipFill>
        <p:spPr>
          <a:xfrm>
            <a:off x="8917448" y="1563009"/>
            <a:ext cx="2465519" cy="2459823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1401243" y="3336168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4079439" y="3336168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9466032" y="3336168"/>
            <a:ext cx="1368351" cy="146042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6757636" y="3336168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7981" y="5054414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《中华人民共和国安全生产法》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3586178" y="5054414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《建设工程安全生产管理条例》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6264374" y="5054414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《建筑施工企业安全生产许可证管理规定》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8942570" y="5054414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《建筑施工特种作业人员管理规定》</a:t>
            </a:r>
            <a:endParaRPr lang="en-US" sz="1100"/>
          </a:p>
        </p:txBody>
      </p:sp>
      <p:sp>
        <p:nvSpPr>
          <p:cNvPr id="14" name="TextBox 14"/>
          <p:cNvSpPr txBox="1"/>
          <p:nvPr/>
        </p:nvSpPr>
        <p:spPr>
          <a:xfrm>
            <a:off x="1431442" y="3725383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111824" y="3725383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6790020" y="3725383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9468217" y="3725383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安全生产标准化的法律法规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强化政府监管力度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各级政府应建立健全安全生产监管体系，加强监督检查和行政执法力度，督促企业落实安全生产主体责任。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突出企业主体责任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企业应建立安全生产责任制，明确各级管理人员和从业人员的安全职责，配备相应的安全管理人员，保证必需的安全生产资金投入和物资保障。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坚持持续改进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企业应定期开展安全评价和风险评估工作，及时发现和消除安全隐患，不断改进安全生产管理，提高安全生产水平。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16667" r="16667"/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l="25292" r="25292"/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安全生产标准化的基本原则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577566" y="3267201"/>
            <a:ext cx="6115050" cy="1819032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125" b="1">
                <a:solidFill>
                  <a:schemeClr val="accent1">
                    <a:alpha val="100000"/>
                  </a:schemeClr>
                </a:solidFill>
                <a:latin typeface="STSong"/>
                <a:ea typeface="STSong"/>
                <a:cs typeface="STSong"/>
              </a:rPr>
              <a:t>建设工程施工安全生产标准化管理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577566" y="1758043"/>
            <a:ext cx="2152650" cy="17145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ts val="450"/>
              </a:spcBef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PingFang SC"/>
                <a:ea typeface="PingFang SC"/>
                <a:cs typeface="PingFang SC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8950" b="28950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8950" b="28950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638" b="2638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安全生产责任制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安全生产责任制概述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明确各级管理人员和从业人员的安全生产职责，建立完整的安全生产责任体系。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安全生产责任制实施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通过制定安全生产责任制考核办法，定期对各级管理人员和从业人员进行考核和奖惩。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安全生产责任制监督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建立健全监督机制，对各级管理人员和从业人员的安全生产职责履行情况进行监督检查。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安全教育培训内容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包括安全法律法规、安全知识、安全操作规程、应急救援等方面的内容。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安全教育培训形式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采用多种形式进行培训，如集中培训、现场培训、网络培训等。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安全教育培训的重要性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提高从业人员的安全意识和安全操作技能，预防和减少安全事故的发生。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6675" r="16675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安全教育培训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9458" r="9458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安全检查与隐患排查治理措施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对发现的隐患及时进行整改，并建立相应的管理制度，确保隐患排查治理工作的有效实施。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安全检查与隐患排查的重要性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及时发现和消除施工现场存在的安全隐患，预防和减少安全事故的发生。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安全检查与隐患排查内容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包括施工现场安全设施、作业环境、人员操作等方面的检查和隐患排查。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安全检查与隐患排查治理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https://d.book118.com/068105065070006035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23283D"/>
      </a:dk1>
      <a:lt1>
        <a:srgbClr val="F4F7FF"/>
      </a:lt1>
      <a:dk2>
        <a:srgbClr val="36324A"/>
      </a:dk2>
      <a:lt2>
        <a:srgbClr val="FFFFFF"/>
      </a:lt2>
      <a:accent1>
        <a:srgbClr val="485077"/>
      </a:accent1>
      <a:accent2>
        <a:srgbClr val="6382AD"/>
      </a:accent2>
      <a:accent3>
        <a:srgbClr val="757294"/>
      </a:accent3>
      <a:accent4>
        <a:srgbClr val="93AFCE"/>
      </a:accent4>
      <a:accent5>
        <a:srgbClr val="7186AF"/>
      </a:accent5>
      <a:accent6>
        <a:srgbClr val="AD9993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74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20">
      <vt:lpstr>Arial</vt:lpstr>
      <vt:lpstr>Calibri</vt:lpstr>
      <vt:lpstr>STSong</vt:lpstr>
      <vt:lpstr>Microsoft Yahei</vt:lpstr>
      <vt:lpstr>PingFang SC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2024-09-14T08:35:07.624</cp:lastPrinted>
  <dcterms:created xsi:type="dcterms:W3CDTF">2024-09-14T00:35:07Z</dcterms:created>
  <dcterms:modified xsi:type="dcterms:W3CDTF">2024-09-14T00:35:09Z</dcterms:modified>
</cp:coreProperties>
</file>