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UJCOAT+MS-UIGothic"/>
      <p:regular r:id="rId17"/>
    </p:embeddedFont>
    <p:embeddedFont>
      <p:font typeface="MOPDVK+NICJQA+ArialMT"/>
      <p:regular r:id="rId18"/>
    </p:embeddedFont>
    <p:embeddedFont>
      <p:font typeface="KRTUKU+JPQVPN+MicrosoftYaHei-Bold"/>
      <p:regular r:id="rId19"/>
    </p:embeddedFont>
    <p:embeddedFont>
      <p:font typeface="GTASHT+PAAHES+Arial-BoldMT"/>
      <p:regular r:id="rId20"/>
    </p:embeddedFont>
    <p:embeddedFont>
      <p:font typeface="RNQJPU+WHBEQW+MicrosoftYaHei"/>
      <p:regular r:id="rId21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font" Target="fonts/font5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3993A-4406-4E3A-9360-308AD38FC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80BB7-97A7-421D-9C4F-1C3BFF7C1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B7ED8-EF59-466D-AD68-382A3BD29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15E5B-87B7-4BEB-AC23-E3F6F480C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70E2C3-75B5-4518-89DC-4F711BE90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7E5CD0-4753-4F4B-92F9-03D436523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6C2F41-E509-48B8-9A4D-BD2615212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2C9BF-11F7-47AE-A02F-A24128035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DEEB4F-FAB4-4456-90E1-24555E989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17069-EF6C-4C26-AAD5-4D3E74A78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1F88E-CA3D-40F5-9493-FEE4D7269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101320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1850" y="1782980"/>
            <a:ext cx="359727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1364">
                <a:solidFill>
                  <a:srgbClr val="0084FF"/>
                </a:solidFill>
                <a:latin typeface="UJCOAT+MS-UIGothic"/>
                <a:cs typeface="UJCOAT+MS-UIGothic"/>
              </a:rPr>
              <a:t>心制作工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MOPDVK+NICJQA+ArialMT"/>
                <a:cs typeface="MOPDVK+NICJQA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馅</a:t>
            </a:r>
            <a:r>
              <a:rPr sz="2400">
                <a:solidFill>
                  <a:srgbClr val="0084FF"/>
                </a:solidFill>
                <a:latin typeface="UJCOAT+MS-UIGothic"/>
                <a:cs typeface="UJCOAT+MS-UIGothic"/>
              </a:rPr>
              <a:t>心概述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4089341" cy="24297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MOPDVK+NICJQA+ArialMT"/>
                <a:cs typeface="MOPDVK+NICJQA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馅</a:t>
            </a:r>
            <a:r>
              <a:rPr sz="2400">
                <a:solidFill>
                  <a:srgbClr val="0084FF"/>
                </a:solidFill>
                <a:latin typeface="UJCOAT+MS-UIGothic"/>
                <a:cs typeface="UJCOAT+MS-UIGothic"/>
              </a:rPr>
              <a:t>心制作材料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MOPDVK+NICJQA+ArialMT"/>
                <a:cs typeface="MOPDVK+NICJQA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馅</a:t>
            </a:r>
            <a:r>
              <a:rPr sz="2400">
                <a:solidFill>
                  <a:srgbClr val="0084FF"/>
                </a:solidFill>
                <a:latin typeface="UJCOAT+MS-UIGothic"/>
                <a:cs typeface="UJCOAT+MS-UIGothic"/>
              </a:rPr>
              <a:t>心制作工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艺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MOPDVK+NICJQA+ArialMT"/>
                <a:cs typeface="MOPDVK+NICJQA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馅</a:t>
            </a:r>
            <a:r>
              <a:rPr sz="2400">
                <a:solidFill>
                  <a:srgbClr val="0084FF"/>
                </a:solidFill>
                <a:latin typeface="UJCOAT+MS-UIGothic"/>
                <a:cs typeface="UJCOAT+MS-UIGothic"/>
              </a:rPr>
              <a:t>心制作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84FF"/>
                </a:solidFill>
                <a:latin typeface="UJCOAT+MS-UIGothic"/>
                <a:cs typeface="UJCOAT+MS-UIGothic"/>
              </a:rPr>
              <a:t>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MOPDVK+NICJQA+ArialMT"/>
                <a:cs typeface="MOPDVK+NICJQA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馅</a:t>
            </a:r>
            <a:r>
              <a:rPr sz="2400">
                <a:solidFill>
                  <a:srgbClr val="0084FF"/>
                </a:solidFill>
                <a:latin typeface="UJCOAT+MS-UIGothic"/>
                <a:cs typeface="UJCOAT+MS-UIGothic"/>
              </a:rPr>
              <a:t>心制作技巧与注意事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UJCOAT+MS-UIGothic"/>
                <a:cs typeface="UJCOAT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B4BBF2"/>
                </a:solidFill>
                <a:latin typeface="KRTUKU+JPQVPN+MicrosoftYaHei-Bold"/>
                <a:cs typeface="KRTUKU+JPQVPN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29432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1710">
                <a:solidFill>
                  <a:srgbClr val="0084FF"/>
                </a:solidFill>
                <a:latin typeface="UJCOAT+MS-UIGothic"/>
                <a:cs typeface="UJCOAT+MS-UIGothic"/>
              </a:rPr>
              <a:t>心概述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GTASHT+PAAHES+Arial-BoldMT"/>
                <a:cs typeface="GTASHT+PAAHES+Arial-BoldMT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馅</a:t>
            </a:r>
            <a:r>
              <a:rPr sz="3000">
                <a:solidFill>
                  <a:srgbClr val="0084FF"/>
                </a:solidFill>
                <a:latin typeface="UJCOAT+MS-UIGothic"/>
                <a:cs typeface="UJCOAT+MS-UIGothic"/>
              </a:rPr>
              <a:t>心的定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UJCOAT+MS-UIGothic"/>
                <a:cs typeface="UJCOAT+MS-UIGothic"/>
              </a:rPr>
              <a:t>与分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心是中式点心的重要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成部分，通常指包入点心中的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料，根据制作方法和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口味可分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多种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84FF"/>
                </a:solidFill>
                <a:latin typeface="UJCOAT+MS-UIGothic"/>
                <a:cs typeface="UJCOAT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心是指中式点心中的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料部分，通常被包入点心皮内。根据制作方法和口味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的不同，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心可以分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多种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型，如豆沙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莲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、椰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丝馅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等。此外，按照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用途和口感要求，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可以分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和甜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馅</a:t>
            </a:r>
            <a:r>
              <a:rPr sz="3000">
                <a:solidFill>
                  <a:srgbClr val="0084FF"/>
                </a:solidFill>
                <a:latin typeface="UJCOAT+MS-UIGothic"/>
                <a:cs typeface="UJCOAT+MS-UIGothic"/>
              </a:rPr>
              <a:t>心在烹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饪</a:t>
            </a:r>
            <a:r>
              <a:rPr sz="3000">
                <a:solidFill>
                  <a:srgbClr val="0084FF"/>
                </a:solidFill>
                <a:latin typeface="UJCOAT+MS-UIGothic"/>
                <a:cs typeface="UJCOAT+MS-UIGothic"/>
              </a:rPr>
              <a:t>中的地位和作用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FFFFFF"/>
                </a:solidFill>
                <a:latin typeface="UJCOAT+MS-UIGothic"/>
                <a:cs typeface="UJCOAT+MS-UIGothic"/>
              </a:rPr>
              <a:t>心在烹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饪</a:t>
            </a:r>
            <a:r>
              <a:rPr sz="1500">
                <a:solidFill>
                  <a:srgbClr val="FFFFFF"/>
                </a:solidFill>
                <a:latin typeface="UJCOAT+MS-UIGothic"/>
                <a:cs typeface="UJCOAT+MS-UIGothic"/>
              </a:rPr>
              <a:t>中具有增加口感、丰富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UJCOAT+MS-UIGothic"/>
                <a:cs typeface="UJCOAT+MS-UIGothic"/>
              </a:rPr>
              <a:t>养和提升点心品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UJCOAT+MS-UIGothic"/>
                <a:cs typeface="UJCOAT+MS-UIGothic"/>
              </a:rPr>
              <a:t>的重要作用。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84FF"/>
                </a:solidFill>
                <a:latin typeface="UJCOAT+MS-UIGothic"/>
                <a:cs typeface="UJCOAT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4280"/>
                </a:solidFill>
                <a:latin typeface="UJCOAT+MS-UIGothic"/>
                <a:cs typeface="UJCOAT+MS-UIGothic"/>
              </a:rPr>
              <a:t>心是中式点心的重要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4280"/>
                </a:solidFill>
                <a:latin typeface="UJCOAT+MS-UIGothic"/>
                <a:cs typeface="UJCOAT+MS-UIGothic"/>
              </a:rPr>
              <a:t>成部分，其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4280"/>
                </a:solidFill>
                <a:latin typeface="UJCOAT+MS-UIGothic"/>
                <a:cs typeface="UJCOAT+MS-UIGothic"/>
              </a:rPr>
              <a:t>量和口感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4280"/>
                </a:solidFill>
                <a:latin typeface="UJCOAT+MS-UIGothic"/>
                <a:cs typeface="UJCOAT+MS-UIGothic"/>
              </a:rPr>
              <a:t>整个点心的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4280"/>
                </a:solidFill>
                <a:latin typeface="UJCOAT+MS-UIGothic"/>
                <a:cs typeface="UJCOAT+MS-UIGothic"/>
              </a:rPr>
              <a:t>价有着至关重要的影响。好的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4280"/>
                </a:solidFill>
                <a:latin typeface="UJCOAT+MS-UIGothic"/>
                <a:cs typeface="UJCOAT+MS-UIGothic"/>
              </a:rPr>
              <a:t>心可以提升点心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UJCOAT+MS-UIGothic"/>
                <a:cs typeface="UJCOAT+MS-UIGothic"/>
              </a:rPr>
              <a:t>的口感和品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4280"/>
                </a:solidFill>
                <a:latin typeface="UJCOAT+MS-UIGothic"/>
                <a:cs typeface="UJCOAT+MS-UIGothic"/>
              </a:rPr>
              <a:t>，同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时还</a:t>
            </a:r>
            <a:r>
              <a:rPr sz="1500">
                <a:solidFill>
                  <a:srgbClr val="004280"/>
                </a:solidFill>
                <a:latin typeface="UJCOAT+MS-UIGothic"/>
                <a:cs typeface="UJCOAT+MS-UIGothic"/>
              </a:rPr>
              <a:t>可以增加点心的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4280"/>
                </a:solidFill>
                <a:latin typeface="UJCOAT+MS-UIGothic"/>
                <a:cs typeface="UJCOAT+MS-UIGothic"/>
              </a:rPr>
              <a:t>养价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4280"/>
                </a:solidFill>
                <a:latin typeface="UJCOAT+MS-UIGothic"/>
                <a:cs typeface="UJCOAT+MS-UIGothic"/>
              </a:rPr>
              <a:t>。例如，一些蔬菜或水果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4280"/>
                </a:solidFill>
                <a:latin typeface="UJCOAT+MS-UIGothic"/>
                <a:cs typeface="UJCOAT+MS-UIGothic"/>
              </a:rPr>
              <a:t>料可以提供丰富的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4280"/>
                </a:solidFill>
                <a:latin typeface="UJCOAT+MS-UIGothic"/>
                <a:cs typeface="UJCOAT+MS-UIGothic"/>
              </a:rPr>
              <a:t>生素和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4280"/>
                </a:solidFill>
                <a:latin typeface="UJCOAT+MS-UIGothic"/>
                <a:cs typeface="UJCOAT+MS-UIGothic"/>
              </a:rPr>
              <a:t>物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4280"/>
                </a:solidFill>
                <a:latin typeface="UJCOAT+MS-UIGothic"/>
                <a:cs typeface="UJCOAT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UJCOAT+MS-UIGothic"/>
                <a:cs typeface="UJCOAT+MS-UIGothic"/>
              </a:rPr>
              <a:t>而一些肉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4280"/>
                </a:solidFill>
                <a:latin typeface="UJCOAT+MS-UIGothic"/>
                <a:cs typeface="UJCOAT+MS-UIGothic"/>
              </a:rPr>
              <a:t>或海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鲜馅</a:t>
            </a:r>
            <a:r>
              <a:rPr sz="1500">
                <a:solidFill>
                  <a:srgbClr val="004280"/>
                </a:solidFill>
                <a:latin typeface="UJCOAT+MS-UIGothic"/>
                <a:cs typeface="UJCOAT+MS-UIGothic"/>
              </a:rPr>
              <a:t>料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4280"/>
                </a:solidFill>
                <a:latin typeface="UJCOAT+MS-UIGothic"/>
                <a:cs typeface="UJCOAT+MS-UIGothic"/>
              </a:rPr>
              <a:t>可以提供高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4280"/>
                </a:solidFill>
                <a:latin typeface="UJCOAT+MS-UIGothic"/>
                <a:cs typeface="UJCOAT+MS-UIGothic"/>
              </a:rPr>
              <a:t>量的蛋白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4280"/>
                </a:solidFill>
                <a:latin typeface="UJCOAT+MS-UIGothic"/>
                <a:cs typeface="UJCOAT+MS-UIGothic"/>
              </a:rPr>
              <a:t>和微量元素。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馅</a:t>
            </a:r>
            <a:r>
              <a:rPr sz="3000">
                <a:solidFill>
                  <a:srgbClr val="0084FF"/>
                </a:solidFill>
                <a:latin typeface="UJCOAT+MS-UIGothic"/>
                <a:cs typeface="UJCOAT+MS-UIGothic"/>
              </a:rPr>
              <a:t>心的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84FF"/>
                </a:solidFill>
                <a:latin typeface="UJCOAT+MS-UIGothic"/>
                <a:cs typeface="UJCOAT+MS-UIGothic"/>
              </a:rPr>
              <a:t>展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84FF"/>
                </a:solidFill>
                <a:latin typeface="UJCOAT+MS-UIGothic"/>
                <a:cs typeface="UJCOAT+MS-UIGothic"/>
              </a:rPr>
              <a:t>程与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0084FF"/>
                </a:solidFill>
                <a:latin typeface="UJCOAT+MS-UIGothic"/>
                <a:cs typeface="UJCOAT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33470" y="2584188"/>
            <a:ext cx="80304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随着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代的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展，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心在原料、口味、制作工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等方面不断推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出新，呈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出多元化的</a:t>
            </a:r>
          </a:p>
          <a:p>
            <a:pPr marL="314324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0084FF"/>
                </a:solidFill>
                <a:latin typeface="UJCOAT+MS-UIGothic"/>
                <a:cs typeface="UJCOAT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33470" y="4602853"/>
            <a:ext cx="8177658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随着人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口味和需求的不断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心在原料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、口味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新和制作工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方面也在不断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出新。如今，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心的种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和口味越来越丰富，不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的豆沙、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莲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蓉等口味，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了各种新奇的口味，如巧克力、芝士、果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酱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等。此外，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心的制作工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也在不断改</a:t>
            </a:r>
          </a:p>
          <a:p>
            <a:pPr marL="2286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新，以提高口感和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42513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1135">
                <a:solidFill>
                  <a:srgbClr val="0084FF"/>
                </a:solidFill>
                <a:latin typeface="UJCOAT+MS-UIGothic"/>
                <a:cs typeface="UJCOAT+MS-UIGothic"/>
              </a:rPr>
              <a:t>心制作材料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GTASHT+PAAHES+Arial-BoldMT"/>
                <a:cs typeface="GTASHT+PAAHES+Arial-BoldMT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UJCOAT+MS-UIGothic"/>
                <a:cs typeface="UJCOAT+MS-UIGothic"/>
              </a:rPr>
              <a:t>肉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84FF"/>
                </a:solidFill>
                <a:latin typeface="UJCOAT+MS-UIGothic"/>
                <a:cs typeface="UJCOAT+MS-UIGothic"/>
              </a:rPr>
              <a:t>材料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RTUKU+JPQVPN+MicrosoftYaHei-Bold"/>
                <a:cs typeface="KRTUKU+JPQVP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RTUKU+JPQVPN+MicrosoftYaHei-Bold"/>
                <a:cs typeface="KRTUKU+JPQVP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RTUKU+JPQVPN+MicrosoftYaHei-Bold"/>
                <a:cs typeface="KRTUKU+JPQVP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UJCOAT+MS-UIGothic"/>
                <a:cs typeface="UJCOAT+MS-UIGothic"/>
              </a:rPr>
              <a:t>猪肉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UJCOAT+MS-UIGothic"/>
                <a:cs typeface="UJCOAT+MS-UIGothic"/>
              </a:rPr>
              <a:t>牛肉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UJCOAT+MS-UIGothic"/>
                <a:cs typeface="UJCOAT+MS-UIGothic"/>
              </a:rPr>
              <a:t>羊肉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猪肉是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心制作中最常用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的肉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之一，其肉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质细腻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味道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美，适合与其他食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材搭配。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牛肉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心口感醇厚，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养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丰富，是健康的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羊肉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心具有独特的膻味，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适合喜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欢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羊肉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味的人食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UJCOAT+MS-UIGothic"/>
                <a:cs typeface="UJCOAT+MS-UIGothic"/>
              </a:rPr>
              <a:t>蔬菜材料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UJCOAT+MS-UIGothic"/>
                <a:cs typeface="UJCOAT+MS-UIGothic"/>
              </a:rPr>
              <a:t>韭菜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UJCOAT+MS-UIGothic"/>
                <a:cs typeface="UJCOAT+MS-UIGothic"/>
              </a:rPr>
              <a:t>白菜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UJCOAT+MS-UIGothic"/>
                <a:cs typeface="UJCOAT+MS-UIGothic"/>
              </a:rPr>
              <a:t>芹菜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韭菜是常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心蔬菜之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白菜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心清爽可口，富含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生素和膳食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纤维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芹菜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心口感脆嫩，具有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作用。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452244" y="49730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JCOAT+MS-UIGothic"/>
                <a:cs typeface="UJCOAT+MS-UIGothic"/>
              </a:rPr>
              <a:t>一，具有独特的香味和口感。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0084FF"/>
                </a:solidFill>
                <a:latin typeface="UJCOAT+MS-UIGothic"/>
                <a:cs typeface="UJCOAT+MS-UIGothic"/>
              </a:rPr>
              <a:t>料及其他材料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JCOAT+MS-UIGothic"/>
                <a:cs typeface="UJCOAT+MS-UIGothic"/>
              </a:rPr>
              <a:t>葱姜蒜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750314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盐</a:t>
            </a:r>
            <a:r>
              <a:rPr sz="2000" spc="25">
                <a:solidFill>
                  <a:srgbClr val="FFFDFD"/>
                </a:solidFill>
                <a:latin typeface="UJCOAT+MS-UIGothic"/>
                <a:cs typeface="UJCOAT+MS-UIGothic"/>
              </a:rPr>
              <a:t>、糖、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鸡</a:t>
            </a:r>
            <a:r>
              <a:rPr sz="2000">
                <a:solidFill>
                  <a:srgbClr val="FFFDFD"/>
                </a:solidFill>
                <a:latin typeface="UJCOAT+MS-UIGothic"/>
                <a:cs typeface="UJCOAT+MS-UIGothic"/>
              </a:rPr>
              <a:t>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JCOAT+MS-UIGothic"/>
                <a:cs typeface="UJCOAT+MS-UIGothic"/>
              </a:rPr>
              <a:t>葱姜蒜是常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UJCOAT+MS-UIGothic"/>
                <a:cs typeface="UJCOAT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UJCOAT+MS-UIGothic"/>
                <a:cs typeface="UJCOAT+MS-UIGothic"/>
              </a:rPr>
              <a:t>料，能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UJCOAT+MS-UIGothic"/>
                <a:cs typeface="UJCOAT+MS-UIGothic"/>
              </a:rPr>
              <a:t>提升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FFFDFD"/>
                </a:solidFill>
                <a:latin typeface="UJCOAT+MS-UIGothic"/>
                <a:cs typeface="UJCOAT+MS-UIGothic"/>
              </a:rPr>
              <a:t>心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FFFDFD"/>
                </a:solidFill>
                <a:latin typeface="UJCOAT+MS-UIGothic"/>
                <a:cs typeface="UJCOAT+MS-UIGothic"/>
              </a:rPr>
              <a:t>、糖和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鸡</a:t>
            </a:r>
            <a:r>
              <a:rPr sz="1500">
                <a:solidFill>
                  <a:srgbClr val="FFFDFD"/>
                </a:solidFill>
                <a:latin typeface="UJCOAT+MS-UIGothic"/>
                <a:cs typeface="UJCOAT+MS-UIGothic"/>
              </a:rPr>
              <a:t>精是基本的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UJCOAT+MS-UIGothic"/>
                <a:cs typeface="UJCOAT+MS-UIGothic"/>
              </a:rPr>
              <a:t>味料，能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调节馅</a:t>
            </a:r>
            <a:r>
              <a:rPr sz="1500">
                <a:solidFill>
                  <a:srgbClr val="FFFDFD"/>
                </a:solidFill>
                <a:latin typeface="UJCOAT+MS-UIGothic"/>
                <a:cs typeface="UJCOAT+MS-UIGothic"/>
              </a:rPr>
              <a:t>心的味道。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JCOAT+MS-UIGothic"/>
                <a:cs typeface="UJCOAT+MS-UIGothic"/>
              </a:rPr>
              <a:t>的口感和香味。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431154" y="3853719"/>
            <a:ext cx="157835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酱</a:t>
            </a:r>
            <a:r>
              <a:rPr sz="2000" spc="25">
                <a:solidFill>
                  <a:srgbClr val="FFFDFD"/>
                </a:solidFill>
                <a:latin typeface="UJCOAT+MS-UIGothic"/>
                <a:cs typeface="UJCOAT+MS-UIGothic"/>
              </a:rPr>
              <a:t>油、料酒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768588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酱</a:t>
            </a:r>
            <a:r>
              <a:rPr sz="1500">
                <a:solidFill>
                  <a:srgbClr val="FFFDFD"/>
                </a:solidFill>
                <a:latin typeface="UJCOAT+MS-UIGothic"/>
                <a:cs typeface="UJCOAT+MS-UIGothic"/>
              </a:rPr>
              <a:t>油和料酒能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UJCOAT+MS-UIGothic"/>
                <a:cs typeface="UJCOAT+MS-UIGothic"/>
              </a:rPr>
              <a:t>增加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馅</a:t>
            </a:r>
            <a:r>
              <a:rPr sz="1500">
                <a:solidFill>
                  <a:srgbClr val="FFFDFD"/>
                </a:solidFill>
                <a:latin typeface="UJCOAT+MS-UIGothic"/>
                <a:cs typeface="UJCOAT+MS-UIGothic"/>
              </a:rPr>
              <a:t>心的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UJCOAT+MS-UIGothic"/>
                <a:cs typeface="UJCOAT+MS-UIGothic"/>
              </a:rPr>
              <a:t>味和香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04384" y="511148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JCOAT+MS-UIGothic"/>
                <a:cs typeface="UJCOAT+MS-UIGothic"/>
              </a:rPr>
              <a:t>气。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359727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1135">
                <a:solidFill>
                  <a:srgbClr val="0084FF"/>
                </a:solidFill>
                <a:latin typeface="UJCOAT+MS-UIGothic"/>
                <a:cs typeface="UJCOAT+MS-UIGothic"/>
              </a:rPr>
              <a:t>心制作工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GTASHT+PAAHES+Arial-BoldMT"/>
                <a:cs typeface="GTASHT+PAAHES+Arial-BoldMT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选</a:t>
            </a:r>
            <a:r>
              <a:rPr sz="3000">
                <a:solidFill>
                  <a:srgbClr val="0084FF"/>
                </a:solidFill>
                <a:latin typeface="UJCOAT+MS-UIGothic"/>
                <a:cs typeface="UJCOAT+MS-UIGothic"/>
              </a:rPr>
              <a:t>料与切配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选</a:t>
            </a:r>
            <a:r>
              <a:rPr sz="1550">
                <a:solidFill>
                  <a:srgbClr val="0084FF"/>
                </a:solidFill>
                <a:latin typeface="UJCOAT+MS-UIGothic"/>
                <a:cs typeface="UJCOAT+MS-UIGothic"/>
              </a:rPr>
              <a:t>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UJCOAT+MS-UIGothic"/>
                <a:cs typeface="UJCOAT+MS-UIGothic"/>
              </a:rPr>
              <a:t>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350">
                <a:solidFill>
                  <a:srgbClr val="000000"/>
                </a:solidFill>
                <a:latin typeface="UJCOAT+MS-UIGothic"/>
                <a:cs typeface="UJCOAT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350">
                <a:solidFill>
                  <a:srgbClr val="000000"/>
                </a:solidFill>
                <a:latin typeface="UJCOAT+MS-UIGothic"/>
                <a:cs typeface="UJCOAT+MS-UIGothic"/>
              </a:rPr>
              <a:t>的食材是制作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馅</a:t>
            </a:r>
            <a:r>
              <a:rPr sz="1350">
                <a:solidFill>
                  <a:srgbClr val="000000"/>
                </a:solidFill>
                <a:latin typeface="UJCOAT+MS-UIGothic"/>
                <a:cs typeface="UJCOAT+MS-UIGothic"/>
              </a:rPr>
              <a:t>心的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JCOAT+MS-UIGothic"/>
                <a:cs typeface="UJCOAT+MS-UIGothic"/>
              </a:rPr>
              <a:t>第一步。根据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馅</a:t>
            </a:r>
            <a:r>
              <a:rPr sz="1350">
                <a:solidFill>
                  <a:srgbClr val="000000"/>
                </a:solidFill>
                <a:latin typeface="UJCOAT+MS-UIGothic"/>
                <a:cs typeface="UJCOAT+MS-UIGothic"/>
              </a:rPr>
              <a:t>心的种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UJCOAT+MS-UIGothic"/>
                <a:cs typeface="UJCOAT+MS-UIGothic"/>
              </a:rPr>
              <a:t>和口味，挑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000000"/>
                </a:solidFill>
                <a:latin typeface="UJCOAT+MS-UIGothic"/>
                <a:cs typeface="UJCOAT+MS-UIGothic"/>
              </a:rPr>
              <a:t>适合的肉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UJCOAT+MS-UIGothic"/>
                <a:cs typeface="UJCOAT+MS-UIGothic"/>
              </a:rPr>
              <a:t>、蔬菜、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UJCOAT+MS-UIGothic"/>
                <a:cs typeface="UJCOAT+MS-UIGothic"/>
              </a:rPr>
              <a:t>料等。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UJCOAT+MS-UIGothic"/>
                <a:cs typeface="UJCOAT+MS-UIGothic"/>
              </a:rPr>
              <a:t>切配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JCOAT+MS-UIGothic"/>
                <a:cs typeface="UJCOAT+MS-UIGothic"/>
              </a:rPr>
              <a:t>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FFFFFF"/>
                </a:solidFill>
                <a:latin typeface="UJCOAT+MS-UIGothic"/>
                <a:cs typeface="UJCOAT+MS-UIGothic"/>
              </a:rPr>
              <a:t>好的食材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UJCOAT+MS-UIGothic"/>
                <a:cs typeface="UJCOAT+MS-UIGothic"/>
              </a:rPr>
              <a:t>行适当的切配，以便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JCOAT+MS-UIGothic"/>
                <a:cs typeface="UJCOAT+MS-UIGothic"/>
              </a:rPr>
              <a:t>于后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FFFFFF"/>
                </a:solidFill>
                <a:latin typeface="UJCOAT+MS-UIGothic"/>
                <a:cs typeface="UJCOAT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搅</a:t>
            </a:r>
            <a:r>
              <a:rPr sz="1350">
                <a:solidFill>
                  <a:srgbClr val="FFFFFF"/>
                </a:solidFill>
                <a:latin typeface="UJCOAT+MS-UIGothic"/>
                <a:cs typeface="UJCOAT+MS-UIGothic"/>
              </a:rPr>
              <a:t>拌和成型。切配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UJCOAT+MS-UIGothic"/>
                <a:cs typeface="UJCOAT+MS-UIGothic"/>
              </a:rPr>
              <a:t>要根据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馅</a:t>
            </a:r>
            <a:r>
              <a:rPr sz="1350">
                <a:solidFill>
                  <a:srgbClr val="FFFFFF"/>
                </a:solidFill>
                <a:latin typeface="UJCOAT+MS-UIGothic"/>
                <a:cs typeface="UJCOAT+MS-UIGothic"/>
              </a:rPr>
              <a:t>心的特点和口感需求，将食材切成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JCOAT+MS-UIGothic"/>
                <a:cs typeface="UJCOAT+MS-UIGothic"/>
              </a:rPr>
              <a:t>适当的大小和形状。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https://d.book118.com/068110132007006035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UJCOAT+MS-UIGothic</vt:lpstr>
      <vt:lpstr>MOPDVK+NICJQA+ArialMT</vt:lpstr>
      <vt:lpstr>Times New Roman</vt:lpstr>
      <vt:lpstr>SimSun</vt:lpstr>
      <vt:lpstr>KRTUKU+JPQVPN+MicrosoftYaHei-Bold</vt:lpstr>
      <vt:lpstr>GTASHT+PAAHES+Arial-BoldMT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2024-09-13T17:33:11.857</cp:lastPrinted>
  <dcterms:created xsi:type="dcterms:W3CDTF">2024-09-13T09:33:11Z</dcterms:created>
  <dcterms:modified xsi:type="dcterms:W3CDTF">2024-09-13T09:33:13Z</dcterms:modified>
</cp:coreProperties>
</file>