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98F7F-6999-47BE-BBF6-10D801FE7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76004-92B5-4CEA-A70E-FD2C38B2B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A7BC2-B780-4982-A955-D41037C96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22B01-B115-4149-906A-9A8D9D1FD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110D8A-9C6D-4F04-AA90-32CC0DE06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09F8D7-90D9-439B-9DE2-F161AB5E0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83A0C9-46BC-4910-A496-47B5B0A08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E00F74-EB28-4B72-B78D-DDF8A171A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3AB05-25AE-4E99-8374-1D6F4F6CE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6939B-4D7C-471C-9B12-9FC0A1F75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D3278-D441-4AE0-9127-361E3B049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1201700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婚姻的成立结婚制度概要\n## 1.婚姻成立的基本概念与意义\n### 1.1婚姻成立的定义及法律意义\n### 1.2婚姻制度的历史演变\n### 1.3婚姻对个人和社会的影响\n## 2.结婚制度的基本原则与规定\n### 2.1结婚自愿原则与法律规定\n### 2.2结婚年龄的限制与规定\n### 2.3禁止结婚的情形与法律规定\n## 3.结婚登记与仪式的程序与要求\n### 3.1结婚登记的法律程序与要求\n### 3.2结婚仪式的意义与形式\n### 3.3结婚登记与仪式的关系与争议\n## 4.婚姻关系的法律效力与财产分割\n### 4.1婚姻关系的法律效力和地位\n### 4.2夫妻共同财产的分割与法律规定\n### 4.3离婚时财产分割的原则与方式\n## 5.婚姻关系的解除与离婚制度\n### 5.1离婚制度的法律定义与意义\n### 5.2离婚的原因与程序\n### 5.3离婚后的子女抚养与财产分割\n## 6.特殊群体的婚姻权益保障\n### 6.1少数民族的婚姻习惯与法律规定\n### 6.2同性婚姻的合法性与权益保障\n### 6.3特殊群体的婚姻权益保护措施与争议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7200"/>
              <a:t>婚姻的成立结婚制度概要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婚姻成立的基本概念与意义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1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1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1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婚姻成立的定义</a:t>
                </a:r>
                <a:endParaRPr/>
              </a:p>
            </p:txBody>
          </p:sp>
          <p:sp>
            <p:nvSpPr>
              <p:cNvPr id="22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法定婚姻：依法定的条件和程序建立的夫妻关系   -事实婚姻：未办理法定结婚手续，但以夫妻名义共同生活的关系</a:t>
                </a:r>
                <a:endParaRPr/>
              </a:p>
            </p:txBody>
          </p:sp>
        </p:grpSp>
        <p:grpSp>
          <p:nvGrpSpPr>
            <p:cNvPr id="22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婚姻成立的法律意义</a:t>
                </a:r>
                <a:endParaRPr/>
              </a:p>
            </p:txBody>
          </p:sp>
          <p:sp>
            <p:nvSpPr>
              <p:cNvPr id="22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确定夫妻之间的权利和义务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维护家庭秩序和稳定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保护子女的利益</a:t>
                </a:r>
                <a:endParaRPr/>
              </a:p>
            </p:txBody>
          </p:sp>
        </p:grpSp>
        <p:grpSp>
          <p:nvGrpSpPr>
            <p:cNvPr id="22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婚姻成立的社会意义</a:t>
                </a:r>
                <a:endParaRPr/>
              </a:p>
            </p:txBody>
          </p:sp>
          <p:sp>
            <p:nvSpPr>
              <p:cNvPr id="22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传播文明，促进社会进步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保障个人幸福和社会和谐</a:t>
                </a:r>
                <a:endParaRPr/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婚姻成立的定义及法律意义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false,&quot;type&quot;:&quot;title&quot;,&quot;canOmit&quot;:false,&quot;range&quot;:0}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正文标题内容</a:t>
            </a:r>
            <a:endParaRPr/>
          </a:p>
        </p:txBody>
      </p:sp>
      <p:sp>
        <p:nvSpPr>
          <p:cNvPr id="232" name="椭圆 41"/>
          <p:cNvSpPr>
            <a:spLocks noChangeAspect="1"/>
          </p:cNvSpPr>
          <p:nvPr/>
        </p:nvSpPr>
        <p:spPr>
          <a:xfrm>
            <a:off x="4296000" y="2469966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3" name="椭圆 42"/>
          <p:cNvSpPr>
            <a:spLocks noChangeAspect="1"/>
          </p:cNvSpPr>
          <p:nvPr/>
        </p:nvSpPr>
        <p:spPr>
          <a:xfrm>
            <a:off x="7032000" y="246996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902738" y="643889"/>
            <a:ext cx="103886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婚姻制度的历史演变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5" name="椭圆 43"/>
          <p:cNvSpPr>
            <a:spLocks noChangeAspect="1"/>
          </p:cNvSpPr>
          <p:nvPr/>
        </p:nvSpPr>
        <p:spPr>
          <a:xfrm>
            <a:off x="4296000" y="4941979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6" name="椭圆 44" descr="{&quot;isTemplate&quot;:false,&quot;type&quot;:&quot;subTitle&quot;,&quot;canOmit&quot;:true,&quot;range&quot;:0}"/>
          <p:cNvSpPr>
            <a:spLocks noChangeAspect="1"/>
          </p:cNvSpPr>
          <p:nvPr/>
        </p:nvSpPr>
        <p:spPr>
          <a:xfrm>
            <a:off x="7032000" y="4941979"/>
            <a:ext cx="864000" cy="8640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⚙️</a:t>
            </a:r>
            <a:endParaRPr/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02736" y="2341775"/>
            <a:ext cx="10386524" cy="4131096"/>
            <a:chOff x="902737" y="2341775"/>
            <a:chExt cx="10386524" cy="4131096"/>
          </a:xfrm>
        </p:grpSpPr>
        <p:grpSp>
          <p:nvGrpSpPr>
            <p:cNvPr id="238" name="组合 60"/>
            <p:cNvGrpSpPr/>
            <p:nvPr/>
          </p:nvGrpSpPr>
          <p:grpSpPr>
            <a:xfrm>
              <a:off x="902737" y="2341775"/>
              <a:ext cx="3046175" cy="1524486"/>
              <a:chOff x="7681382" y="2343782"/>
              <a:chExt cx="3046175" cy="1524486"/>
            </a:xfrm>
          </p:grpSpPr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681382" y="2753762"/>
                <a:ext cx="3042524" cy="1114506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原始群婚制：一个部落内的男女可以自由结合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对偶婚制：一男一女长期同居，形成相对稳定的夫妻关系</a:t>
                </a:r>
                <a:endParaRPr/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815024" y="2343782"/>
                <a:ext cx="2912533" cy="3937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原始社会的婚姻制度</a:t>
                </a:r>
                <a:endParaRPr lang="en-US" sz="2000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241" name="组合 56"/>
            <p:cNvGrpSpPr/>
            <p:nvPr/>
          </p:nvGrpSpPr>
          <p:grpSpPr>
            <a:xfrm>
              <a:off x="8246737" y="2344372"/>
              <a:ext cx="3042524" cy="1524486"/>
              <a:chOff x="7681382" y="2343782"/>
              <a:chExt cx="3042524" cy="1524486"/>
            </a:xfrm>
          </p:grpSpPr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681382" y="2753762"/>
                <a:ext cx="3042524" cy="1114506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一夫多妻制：一个男子可以拥有多个妻子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一妻多夫制：一个女子可以拥有多个丈夫</a:t>
                </a:r>
                <a:endParaRPr/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681382" y="2343782"/>
                <a:ext cx="2888342" cy="3937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2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奴隶社会的婚姻制度</a:t>
                </a:r>
                <a:endParaRPr lang="en-US" sz="2000" b="1">
                  <a:solidFill>
                    <a:schemeClr val="accent2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244" name="组合 63"/>
            <p:cNvGrpSpPr/>
            <p:nvPr/>
          </p:nvGrpSpPr>
          <p:grpSpPr>
            <a:xfrm>
              <a:off x="902737" y="4948385"/>
              <a:ext cx="3046174" cy="1524486"/>
              <a:chOff x="7681382" y="2343782"/>
              <a:chExt cx="3046174" cy="1524486"/>
            </a:xfrm>
          </p:grpSpPr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681382" y="2753762"/>
                <a:ext cx="3042524" cy="1114506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一夫一妻多妾制：男子可以拥有多个妻子，但正妻地位最高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父母包办婚姻：婚姻由父母决定，子女无自主权</a:t>
                </a:r>
                <a:endParaRPr/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90833" y="2343782"/>
                <a:ext cx="2936723" cy="3937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sz="2000" b="1">
                    <a:solidFill>
                      <a:schemeClr val="accent3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封建社会的婚姻制度</a:t>
                </a:r>
                <a:endParaRPr lang="en-US" sz="2000" b="1">
                  <a:solidFill>
                    <a:schemeClr val="accent3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247" name="组合 57"/>
            <p:cNvGrpSpPr/>
            <p:nvPr/>
          </p:nvGrpSpPr>
          <p:grpSpPr>
            <a:xfrm>
              <a:off x="8246737" y="4948385"/>
              <a:ext cx="3042524" cy="1524486"/>
              <a:chOff x="7681382" y="2343782"/>
              <a:chExt cx="3042524" cy="1524486"/>
            </a:xfrm>
          </p:grpSpPr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681382" y="2753762"/>
                <a:ext cx="3042524" cy="1114506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一夫一妻制：法律规定，男女双方自愿结合，禁止重婚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婚姻自主：男女双方有权决定自己的婚姻</a:t>
                </a:r>
                <a:endParaRPr/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681382" y="2343782"/>
                <a:ext cx="2876247" cy="3937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4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近现代社会的婚姻制度</a:t>
                </a:r>
                <a:endParaRPr lang="en-US" sz="2000" b="1">
                  <a:solidFill>
                    <a:schemeClr val="accent4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婚姻对个人和社会的影响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婚姻对个人生活的影响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影响个人心理健康：良好的婚姻关系有助于心理健康，反之则可能导致心理问题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影响个人事业发展：稳定的婚姻关系有助于事业发展，反之则可能影响工作状态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婚姻对社会的影响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影响家庭和谐：良好的婚姻关系有助于家庭和谐，反之则可能导致家庭矛盾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影响社会稳定：婚姻问题处理不当可能引发社会问题，影响社会稳定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结婚制度的基本原则与规定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结婚自愿原则</a:t>
                </a:r>
                <a:endParaRPr/>
              </a:p>
            </p:txBody>
          </p:sp>
          <p:sp>
            <p:nvSpPr>
              <p:cNvPr id="2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含义：男女双方自愿结合，不受他人干涉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意义：保障个人婚姻自由，维护社会公正</a:t>
                </a:r>
                <a:endParaRPr/>
              </a:p>
            </p:txBody>
          </p:sp>
          <p:sp>
            <p:nvSpPr>
              <p:cNvPr id="2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法律规定</a:t>
                </a:r>
                <a:endParaRPr/>
              </a:p>
            </p:txBody>
          </p:sp>
          <p:sp>
            <p:nvSpPr>
              <p:cNvPr id="2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《婚姻法》规定：结婚应当男女双方完全自愿，禁止任何一方对另一方加以强迫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法律责任：违反结婚自愿原则的行为，受害人有权请求法律保护</a:t>
                </a:r>
                <a:endParaRPr/>
              </a:p>
            </p:txBody>
          </p:sp>
          <p:sp>
            <p:nvSpPr>
              <p:cNvPr id="2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结婚自愿原则与法律规定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结婚年龄的限制与规定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结婚年龄限制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法定结婚年龄：男不得低于22周岁，女不得低于20周岁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晚婚年龄：男年满25周岁，女年满23周岁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《婚姻法》规定：符合法定结婚年龄和晚婚年龄的男女双方，可以结婚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法律责任：未达法定结婚年龄和晚婚年龄而结婚的行为，属于无效婚姻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禁止结婚的情形</a:t>
                </a:r>
                <a:endParaRPr/>
              </a:p>
            </p:txBody>
          </p:sp>
          <p:sp>
            <p:nvSpPr>
              <p:cNvPr id="3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直系血亲：父母与子女、祖父母与孙子女、外祖父母与外孙子女之间禁止结婚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三代以内旁系血亲：兄弟姐妹之间、堂兄弟姐妹之间、表兄弟姐妹之间禁止结婚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患有医学上认为不应结婚的疾病：如麻风病、艾滋病等</a:t>
                </a:r>
                <a:endParaRPr/>
              </a:p>
            </p:txBody>
          </p:sp>
          <p:sp>
            <p:nvSpPr>
              <p:cNvPr id="3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法律规定</a:t>
                </a:r>
                <a:endParaRPr/>
              </a:p>
            </p:txBody>
          </p:sp>
          <p:sp>
            <p:nvSpPr>
              <p:cNvPr id="3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《婚姻法》规定：直系血亲和三代以内旁系血亲禁止结婚，患有医学上认为不应结婚的疾病者暂缓结婚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法律责任：违反禁止结婚规定的行为，属于无效婚姻</a:t>
                </a:r>
                <a:endParaRPr/>
              </a:p>
            </p:txBody>
          </p:sp>
          <p:sp>
            <p:nvSpPr>
              <p:cNvPr id="3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禁止结婚的情形与法律规定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结婚登记与仪式的程序与要求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法律程序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申请：男女双方携带身份证、户口本等相关证件，向婚姻登记机关提出申请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审查：婚姻登记机关对申请人的证件和材料进行审查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发证：审查合格后，婚姻登记机关颁发结婚证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法律要求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男女双方必须亲自到场办理结婚登记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证件和材料必须真实、完整、有效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结婚登记的法律程序与要求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结婚仪式的意义与形式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结婚仪式的意义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确认夫妻关系：结婚仪式是公开确认夫妻关系的仪式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传承文化：结婚仪式反映了各民族的文化传统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结婚仪式的形式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传统的结婚仪式：如汉族的拜堂、满族的跨火盆等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西式的结婚仪式：如教堂婚礼、海滩婚礼等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个性化的结婚仪式：根据新人的喜好和兴趣，定制独特的婚礼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结婚登记是法律程序，结婚仪式是传统习俗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两者都是婚姻成立的必要条件，缺一不可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争议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是否必须举行结婚仪式：有人认为结婚登记即可，有人认为必须举行仪式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结婚仪式的法律效力：有人认为仪式具有法律效力，有人认为仅登记具有法律效力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结婚登记与仪式的关系与争议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https://d.book118.com/068112017005006040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婚姻的成立结婚制度概要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2024-09-18T03:07:37.615</cp:lastPrinted>
  <dcterms:created xsi:type="dcterms:W3CDTF">2024-09-17T19:07:37Z</dcterms:created>
  <dcterms:modified xsi:type="dcterms:W3CDTF">2024-09-17T19:07:39Z</dcterms:modified>
</cp:coreProperties>
</file>