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SULUCR+BHUJHA+ArialMT"/>
      <p:regular r:id="rId15"/>
    </p:embeddedFont>
    <p:embeddedFont>
      <p:font typeface="DCLHDR+MS-UIGothic"/>
      <p:regular r:id="rId16"/>
    </p:embeddedFont>
    <p:embeddedFont>
      <p:font typeface="NHJTEE+UJVICK+MicrosoftYaHei"/>
      <p:regular r:id="rId17"/>
    </p:embeddedFont>
    <p:embeddedFont>
      <p:font typeface="JNFSRR+PJAEDB+MicrosoftYaHei-Bold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7CB3FD-B1CD-4CAD-99D0-D5164D3467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D42E5E-8F77-46E7-A4FA-FB87C698F1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2AE7A8-CA22-414F-B59B-90FB1EC41A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3554AF-5756-4E97-AE02-F6FFD13370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192D2CD-C936-4CC1-AB61-7413C917E7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4C88DEB-449B-4988-B5E8-7E34F9ABD5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0B8A14D-19B2-4A7B-BB70-D5BB7FAAA8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E35887-3203-4D0C-886D-164A964F69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902CC3-6A6F-4F3A-8A61-AB0EB34413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590923-7748-47EB-AAE0-3798359037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FC7BFD-DDCF-4F11-8263-996C55C208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8121130132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40729" y="2295080"/>
            <a:ext cx="3738821" cy="24638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SULUCR+BHUJHA+ArialMT"/>
                <a:cs typeface="SULUCR+BHUJHA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DCLHDR+MS-UIGothic"/>
                <a:cs typeface="DCLHDR+MS-UIGothic"/>
              </a:rPr>
              <a:t>档案工作的内容与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职责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SULUCR+BHUJHA+ArialMT"/>
                <a:cs typeface="SULUCR+BHUJHA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DCLHDR+MS-UIGothic"/>
                <a:cs typeface="DCLHDR+MS-UIGothic"/>
              </a:rPr>
              <a:t>档案管理的原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则</a:t>
            </a:r>
            <a:r>
              <a:rPr sz="2400">
                <a:solidFill>
                  <a:srgbClr val="FFFFFF"/>
                </a:solidFill>
                <a:latin typeface="DCLHDR+MS-UIGothic"/>
                <a:cs typeface="DCLHDR+MS-UIGothic"/>
              </a:rPr>
              <a:t>与方法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SULUCR+BHUJHA+ArialMT"/>
                <a:cs typeface="SULUCR+BHUJHA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DCLHDR+MS-UIGothic"/>
                <a:cs typeface="DCLHDR+MS-UIGothic"/>
              </a:rPr>
              <a:t>档案工作的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2400">
                <a:solidFill>
                  <a:srgbClr val="FFFFFF"/>
                </a:solidFill>
                <a:latin typeface="DCLHDR+MS-UIGothic"/>
                <a:cs typeface="DCLHDR+MS-UIGothic"/>
              </a:rPr>
              <a:t>展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趋势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SULUCR+BHUJHA+ArialMT"/>
                <a:cs typeface="SULUCR+BHUJHA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DCLHDR+MS-UIGothic"/>
                <a:cs typeface="DCLHDR+MS-UIGothic"/>
              </a:rPr>
              <a:t>案例分析与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实</a:t>
            </a:r>
            <a:r>
              <a:rPr sz="2400">
                <a:solidFill>
                  <a:srgbClr val="FFFFFF"/>
                </a:solidFill>
                <a:latin typeface="DCLHDR+MS-UIGothic"/>
                <a:cs typeface="DCLHDR+MS-UIGothic"/>
              </a:rPr>
              <a:t>践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3AEF2"/>
                </a:solidFill>
                <a:latin typeface="DCLHDR+MS-UIGothic"/>
                <a:cs typeface="DCLHDR+MS-UIGothic"/>
              </a:rPr>
              <a:t>档案的定</a:t>
            </a:r>
            <a:r>
              <a:rPr sz="3000">
                <a:solidFill>
                  <a:srgbClr val="43AEF2"/>
                </a:solidFill>
                <a:latin typeface="SimSun"/>
                <a:cs typeface="SimSun"/>
              </a:rPr>
              <a:t> 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588884" y="2299176"/>
            <a:ext cx="4088487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1C7EBD"/>
                </a:solidFill>
                <a:latin typeface="DCLHDR+MS-UIGothic"/>
                <a:cs typeface="DCLHDR+MS-UIGothic"/>
              </a:rPr>
              <a:t>档案是</a:t>
            </a:r>
            <a:r>
              <a:rPr sz="1200">
                <a:solidFill>
                  <a:srgbClr val="1C7EBD"/>
                </a:solidFill>
                <a:latin typeface="SimSun"/>
                <a:cs typeface="SimSun"/>
              </a:rPr>
              <a:t>记录历</a:t>
            </a:r>
            <a:r>
              <a:rPr sz="1200">
                <a:solidFill>
                  <a:srgbClr val="1C7EBD"/>
                </a:solidFill>
                <a:latin typeface="DCLHDR+MS-UIGothic"/>
                <a:cs typeface="DCLHDR+MS-UIGothic"/>
              </a:rPr>
              <a:t>史、文化和知</a:t>
            </a:r>
            <a:r>
              <a:rPr sz="1200">
                <a:solidFill>
                  <a:srgbClr val="1C7EBD"/>
                </a:solidFill>
                <a:latin typeface="SimSun"/>
                <a:cs typeface="SimSun"/>
              </a:rPr>
              <a:t>识</a:t>
            </a:r>
            <a:r>
              <a:rPr sz="1200">
                <a:solidFill>
                  <a:srgbClr val="1C7EBD"/>
                </a:solidFill>
                <a:latin typeface="DCLHDR+MS-UIGothic"/>
                <a:cs typeface="DCLHDR+MS-UIGothic"/>
              </a:rPr>
              <a:t>的</a:t>
            </a:r>
            <a:r>
              <a:rPr sz="1200">
                <a:solidFill>
                  <a:srgbClr val="1C7EBD"/>
                </a:solidFill>
                <a:latin typeface="SimSun"/>
                <a:cs typeface="SimSun"/>
              </a:rPr>
              <a:t>载</a:t>
            </a:r>
            <a:r>
              <a:rPr sz="1200">
                <a:solidFill>
                  <a:srgbClr val="1C7EBD"/>
                </a:solidFill>
                <a:latin typeface="DCLHDR+MS-UIGothic"/>
                <a:cs typeface="DCLHDR+MS-UIGothic"/>
              </a:rPr>
              <a:t>体，是社会</a:t>
            </a:r>
            <a:r>
              <a:rPr sz="1200">
                <a:solidFill>
                  <a:srgbClr val="1C7EBD"/>
                </a:solidFill>
                <a:latin typeface="SimSun"/>
                <a:cs typeface="SimSun"/>
              </a:rPr>
              <a:t>记忆</a:t>
            </a:r>
            <a:r>
              <a:rPr sz="1200">
                <a:solidFill>
                  <a:srgbClr val="1C7EBD"/>
                </a:solidFill>
                <a:latin typeface="DCLHDR+MS-UIGothic"/>
                <a:cs typeface="DCLHDR+MS-UIGothic"/>
              </a:rPr>
              <a:t>的重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588884" y="2573496"/>
            <a:ext cx="787003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1C7EBD"/>
                </a:solidFill>
                <a:latin typeface="DCLHDR+MS-UIGothic"/>
                <a:cs typeface="DCLHDR+MS-UIGothic"/>
              </a:rPr>
              <a:t>要部分。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588884" y="3459956"/>
            <a:ext cx="4088487" cy="655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1C7EBD"/>
                </a:solidFill>
                <a:latin typeface="DCLHDR+MS-UIGothic"/>
                <a:cs typeface="DCLHDR+MS-UIGothic"/>
              </a:rPr>
              <a:t>档案是</a:t>
            </a:r>
            <a:r>
              <a:rPr sz="1200">
                <a:solidFill>
                  <a:srgbClr val="1C7EBD"/>
                </a:solidFill>
                <a:latin typeface="SimSun"/>
                <a:cs typeface="SimSun"/>
              </a:rPr>
              <a:t>经过鉴</a:t>
            </a:r>
            <a:r>
              <a:rPr sz="1200">
                <a:solidFill>
                  <a:srgbClr val="1C7EBD"/>
                </a:solidFill>
                <a:latin typeface="DCLHDR+MS-UIGothic"/>
                <a:cs typeface="DCLHDR+MS-UIGothic"/>
              </a:rPr>
              <a:t>定、整理和保管的</a:t>
            </a:r>
            <a:r>
              <a:rPr sz="1200">
                <a:solidFill>
                  <a:srgbClr val="1C7EBD"/>
                </a:solidFill>
                <a:latin typeface="SimSun"/>
                <a:cs typeface="SimSun"/>
              </a:rPr>
              <a:t>历</a:t>
            </a:r>
            <a:r>
              <a:rPr sz="1200">
                <a:solidFill>
                  <a:srgbClr val="1C7EBD"/>
                </a:solidFill>
                <a:latin typeface="DCLHDR+MS-UIGothic"/>
                <a:cs typeface="DCLHDR+MS-UIGothic"/>
              </a:rPr>
              <a:t>史</a:t>
            </a:r>
            <a:r>
              <a:rPr sz="1200">
                <a:solidFill>
                  <a:srgbClr val="1C7EBD"/>
                </a:solidFill>
                <a:latin typeface="SimSun"/>
                <a:cs typeface="SimSun"/>
              </a:rPr>
              <a:t>记录</a:t>
            </a:r>
            <a:r>
              <a:rPr sz="1200">
                <a:solidFill>
                  <a:srgbClr val="1C7EBD"/>
                </a:solidFill>
                <a:latin typeface="DCLHDR+MS-UIGothic"/>
                <a:cs typeface="DCLHDR+MS-UIGothic"/>
              </a:rPr>
              <a:t>，具有凭</a:t>
            </a:r>
            <a:r>
              <a:rPr sz="1200">
                <a:solidFill>
                  <a:srgbClr val="1C7EBD"/>
                </a:solidFill>
                <a:latin typeface="SimSun"/>
                <a:cs typeface="SimSun"/>
              </a:rPr>
              <a:t>证</a:t>
            </a:r>
            <a:r>
              <a:rPr sz="1200">
                <a:solidFill>
                  <a:srgbClr val="1C7EBD"/>
                </a:solidFill>
                <a:latin typeface="DCLHDR+MS-UIGothic"/>
                <a:cs typeface="DCLHDR+MS-UIGothic"/>
              </a:rPr>
              <a:t>和</a:t>
            </a:r>
          </a:p>
          <a:p>
            <a:pPr marL="0" marR="0">
              <a:lnSpc>
                <a:spcPts val="1200"/>
              </a:lnSpc>
              <a:spcBef>
                <a:spcPts val="960"/>
              </a:spcBef>
              <a:spcAft>
                <a:spcPct val="0"/>
              </a:spcAft>
            </a:pPr>
            <a:r>
              <a:rPr sz="1200">
                <a:solidFill>
                  <a:srgbClr val="1C7EBD"/>
                </a:solidFill>
                <a:latin typeface="DCLHDR+MS-UIGothic"/>
                <a:cs typeface="DCLHDR+MS-UIGothic"/>
              </a:rPr>
              <a:t>参考价</a:t>
            </a:r>
            <a:r>
              <a:rPr sz="1200">
                <a:solidFill>
                  <a:srgbClr val="1C7EBD"/>
                </a:solidFill>
                <a:latin typeface="SimSun"/>
                <a:cs typeface="SimSun"/>
              </a:rPr>
              <a:t>值</a:t>
            </a:r>
            <a:r>
              <a:rPr sz="1200">
                <a:solidFill>
                  <a:srgbClr val="1C7EBD"/>
                </a:solidFill>
                <a:latin typeface="DCLHDR+MS-UIGothic"/>
                <a:cs typeface="DCLHDR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588884" y="4681696"/>
            <a:ext cx="3620214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1C7EBD"/>
                </a:solidFill>
                <a:latin typeface="DCLHDR+MS-UIGothic"/>
                <a:cs typeface="DCLHDR+MS-UIGothic"/>
              </a:rPr>
              <a:t>档案的</a:t>
            </a:r>
            <a:r>
              <a:rPr sz="1200">
                <a:solidFill>
                  <a:srgbClr val="1C7EBD"/>
                </a:solidFill>
                <a:latin typeface="SimSun"/>
                <a:cs typeface="SimSun"/>
              </a:rPr>
              <a:t>载</a:t>
            </a:r>
            <a:r>
              <a:rPr sz="1200">
                <a:solidFill>
                  <a:srgbClr val="1C7EBD"/>
                </a:solidFill>
                <a:latin typeface="DCLHDR+MS-UIGothic"/>
                <a:cs typeface="DCLHDR+MS-UIGothic"/>
              </a:rPr>
              <a:t>体形式多</a:t>
            </a:r>
            <a:r>
              <a:rPr sz="1200">
                <a:solidFill>
                  <a:srgbClr val="1C7EBD"/>
                </a:solidFill>
                <a:latin typeface="SimSun"/>
                <a:cs typeface="SimSun"/>
              </a:rPr>
              <a:t>样</a:t>
            </a:r>
            <a:r>
              <a:rPr sz="1200">
                <a:solidFill>
                  <a:srgbClr val="1C7EBD"/>
                </a:solidFill>
                <a:latin typeface="DCLHDR+MS-UIGothic"/>
                <a:cs typeface="DCLHDR+MS-UIGothic"/>
              </a:rPr>
              <a:t>，包括文字、</a:t>
            </a:r>
            <a:r>
              <a:rPr sz="1200">
                <a:solidFill>
                  <a:srgbClr val="1C7EBD"/>
                </a:solidFill>
                <a:latin typeface="SimSun"/>
                <a:cs typeface="SimSun"/>
              </a:rPr>
              <a:t>图</a:t>
            </a:r>
            <a:r>
              <a:rPr sz="1200">
                <a:solidFill>
                  <a:srgbClr val="1C7EBD"/>
                </a:solidFill>
                <a:latin typeface="DCLHDR+MS-UIGothic"/>
                <a:cs typeface="DCLHDR+MS-UIGothic"/>
              </a:rPr>
              <a:t>像、声音等。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3AEF2"/>
                </a:solidFill>
                <a:latin typeface="DCLHDR+MS-UIGothic"/>
                <a:cs typeface="DCLHDR+MS-UIGothic"/>
              </a:rPr>
              <a:t>档案的种</a:t>
            </a:r>
            <a:r>
              <a:rPr sz="3000">
                <a:solidFill>
                  <a:srgbClr val="43AEF2"/>
                </a:solidFill>
                <a:latin typeface="SimSun"/>
                <a:cs typeface="SimSun"/>
              </a:rPr>
              <a:t> 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02984" y="2005326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43AEF2"/>
                </a:solidFill>
                <a:latin typeface="DCLHDR+MS-UIGothic"/>
                <a:cs typeface="DCLHDR+MS-UIGothic"/>
              </a:rPr>
              <a:t>文</a:t>
            </a:r>
            <a:r>
              <a:rPr sz="1550" spc="25">
                <a:solidFill>
                  <a:srgbClr val="43AEF2"/>
                </a:solidFill>
                <a:latin typeface="SimSun"/>
                <a:cs typeface="SimSun"/>
              </a:rPr>
              <a:t>书</a:t>
            </a:r>
            <a:r>
              <a:rPr sz="1550" spc="25">
                <a:solidFill>
                  <a:srgbClr val="43AEF2"/>
                </a:solidFill>
                <a:latin typeface="DCLHDR+MS-UIGothic"/>
                <a:cs typeface="DCLHDR+MS-UIGothic"/>
              </a:rPr>
              <a:t>档案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496425" y="2005326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43AEF2"/>
                </a:solidFill>
                <a:latin typeface="DCLHDR+MS-UIGothic"/>
                <a:cs typeface="DCLHDR+MS-UIGothic"/>
              </a:rPr>
              <a:t>科技档案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033645" y="2570333"/>
            <a:ext cx="3416543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记录</a:t>
            </a:r>
            <a:r>
              <a:rPr sz="1350">
                <a:solidFill>
                  <a:srgbClr val="1C7EBD"/>
                </a:solidFill>
                <a:latin typeface="DCLHDR+MS-UIGothic"/>
                <a:cs typeface="DCLHDR+MS-UIGothic"/>
              </a:rPr>
              <a:t>行政管理、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组织</a:t>
            </a:r>
            <a:r>
              <a:rPr sz="1350">
                <a:solidFill>
                  <a:srgbClr val="1C7EBD"/>
                </a:solidFill>
                <a:latin typeface="DCLHDR+MS-UIGothic"/>
                <a:cs typeface="DCLHDR+MS-UIGothic"/>
              </a:rPr>
              <a:t>人事等活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1C7EBD"/>
                </a:solidFill>
                <a:latin typeface="DCLHDR+MS-UIGothic"/>
                <a:cs typeface="DCLHDR+MS-UIGothic"/>
              </a:rPr>
              <a:t>的档案。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27084" y="2570333"/>
            <a:ext cx="3219375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记录</a:t>
            </a:r>
            <a:r>
              <a:rPr sz="1350">
                <a:solidFill>
                  <a:srgbClr val="1C7EBD"/>
                </a:solidFill>
                <a:latin typeface="DCLHDR+MS-UIGothic"/>
                <a:cs typeface="DCLHDR+MS-UIGothic"/>
              </a:rPr>
              <a:t>科研、生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1C7EBD"/>
                </a:solidFill>
                <a:latin typeface="DCLHDR+MS-UIGothic"/>
                <a:cs typeface="DCLHDR+MS-UIGothic"/>
              </a:rPr>
              <a:t>、基建等活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1C7EBD"/>
                </a:solidFill>
                <a:latin typeface="DCLHDR+MS-UIGothic"/>
                <a:cs typeface="DCLHDR+MS-UIGothic"/>
              </a:rPr>
              <a:t>形成的档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427084" y="2878943"/>
            <a:ext cx="54247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1C7EBD"/>
                </a:solidFill>
                <a:latin typeface="DCLHDR+MS-UIGothic"/>
                <a:cs typeface="DCLHDR+MS-UIGothic"/>
              </a:rPr>
              <a:t>案。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102984" y="438086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43AEF2"/>
                </a:solidFill>
                <a:latin typeface="SimSun"/>
                <a:cs typeface="SimSun"/>
              </a:rPr>
              <a:t>专门</a:t>
            </a:r>
            <a:r>
              <a:rPr sz="1550" spc="25">
                <a:solidFill>
                  <a:srgbClr val="43AEF2"/>
                </a:solidFill>
                <a:latin typeface="DCLHDR+MS-UIGothic"/>
                <a:cs typeface="DCLHDR+MS-UIGothic"/>
              </a:rPr>
              <a:t>档案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496425" y="438086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43AEF2"/>
                </a:solidFill>
                <a:latin typeface="DCLHDR+MS-UIGothic"/>
                <a:cs typeface="DCLHDR+MS-UIGothic"/>
              </a:rPr>
              <a:t>声像档案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033645" y="4945233"/>
            <a:ext cx="3153139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1C7EBD"/>
                </a:solidFill>
                <a:latin typeface="DCLHDR+MS-UIGothic"/>
                <a:cs typeface="DCLHDR+MS-UIGothic"/>
              </a:rPr>
              <a:t>如会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计</a:t>
            </a:r>
            <a:r>
              <a:rPr sz="1350">
                <a:solidFill>
                  <a:srgbClr val="1C7EBD"/>
                </a:solidFill>
                <a:latin typeface="DCLHDR+MS-UIGothic"/>
                <a:cs typeface="DCLHDR+MS-UIGothic"/>
              </a:rPr>
              <a:t>档案、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审计</a:t>
            </a:r>
            <a:r>
              <a:rPr sz="1350">
                <a:solidFill>
                  <a:srgbClr val="1C7EBD"/>
                </a:solidFill>
                <a:latin typeface="DCLHDR+MS-UIGothic"/>
                <a:cs typeface="DCLHDR+MS-UIGothic"/>
              </a:rPr>
              <a:t>档案、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诉讼</a:t>
            </a:r>
            <a:r>
              <a:rPr sz="1350">
                <a:solidFill>
                  <a:srgbClr val="1C7EBD"/>
                </a:solidFill>
                <a:latin typeface="DCLHDR+MS-UIGothic"/>
                <a:cs typeface="DCLHDR+MS-UIGothic"/>
              </a:rPr>
              <a:t>档案等。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27084" y="4945233"/>
            <a:ext cx="1970335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1C7EBD"/>
                </a:solidFill>
                <a:latin typeface="DCLHDR+MS-UIGothic"/>
                <a:cs typeface="DCLHDR+MS-UIGothic"/>
              </a:rPr>
              <a:t>如照片、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录</a:t>
            </a:r>
            <a:r>
              <a:rPr sz="1350">
                <a:solidFill>
                  <a:srgbClr val="1C7EBD"/>
                </a:solidFill>
                <a:latin typeface="DCLHDR+MS-UIGothic"/>
                <a:cs typeface="DCLHDR+MS-UIGothic"/>
              </a:rPr>
              <a:t>音、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录</a:t>
            </a:r>
            <a:r>
              <a:rPr sz="1350">
                <a:solidFill>
                  <a:srgbClr val="1C7EBD"/>
                </a:solidFill>
                <a:latin typeface="DCLHDR+MS-UIGothic"/>
                <a:cs typeface="DCLHDR+MS-UIGothic"/>
              </a:rPr>
              <a:t>像等。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3AEF2"/>
                </a:solidFill>
                <a:latin typeface="DCLHDR+MS-UIGothic"/>
                <a:cs typeface="DCLHDR+MS-UIGothic"/>
              </a:rPr>
              <a:t>档案的价</a:t>
            </a:r>
            <a:r>
              <a:rPr sz="3000">
                <a:solidFill>
                  <a:srgbClr val="43AEF2"/>
                </a:solidFill>
                <a:latin typeface="SimSun"/>
                <a:cs typeface="SimSun"/>
              </a:rPr>
              <a:t> 值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19275" y="255823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NHJTEE+UJVICK+MicrosoftYaHei"/>
                <a:cs typeface="NHJTEE+UJVICK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828029" y="255823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NHJTEE+UJVICK+MicrosoftYaHei"/>
                <a:cs typeface="NHJTEE+UJVICK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836784" y="255823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NHJTEE+UJVICK+MicrosoftYaHei"/>
                <a:cs typeface="NHJTEE+UJVICK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697354" y="324992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DCLHDR+MS-UIGothic"/>
                <a:cs typeface="DCLHDR+MS-UIGothic"/>
              </a:rPr>
              <a:t>凭</a:t>
            </a: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证</a:t>
            </a:r>
            <a:r>
              <a:rPr sz="1550" spc="25">
                <a:solidFill>
                  <a:srgbClr val="FFFFFF"/>
                </a:solidFill>
                <a:latin typeface="DCLHDR+MS-UIGothic"/>
                <a:cs typeface="DCLHDR+MS-UIGothic"/>
              </a:rPr>
              <a:t>价</a:t>
            </a:r>
            <a:r>
              <a:rPr sz="1550">
                <a:solidFill>
                  <a:srgbClr val="FFFFFF"/>
                </a:solidFill>
                <a:latin typeface="SimSun"/>
                <a:cs typeface="SimSun"/>
              </a:rPr>
              <a:t>值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705475" y="3249926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DCLHDR+MS-UIGothic"/>
                <a:cs typeface="DCLHDR+MS-UIGothic"/>
              </a:rPr>
              <a:t>参考价</a:t>
            </a:r>
            <a:r>
              <a:rPr sz="1550">
                <a:solidFill>
                  <a:srgbClr val="FFFFFF"/>
                </a:solidFill>
                <a:latin typeface="SimSun"/>
                <a:cs typeface="SimSun"/>
              </a:rPr>
              <a:t>值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714230" y="3249926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DCLHDR+MS-UIGothic"/>
                <a:cs typeface="DCLHDR+MS-UIGothic"/>
              </a:rPr>
              <a:t>文化价</a:t>
            </a:r>
            <a:r>
              <a:rPr sz="1550">
                <a:solidFill>
                  <a:srgbClr val="FFFFFF"/>
                </a:solidFill>
                <a:latin typeface="SimSun"/>
                <a:cs typeface="SimSun"/>
              </a:rPr>
              <a:t>值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72819" y="4659483"/>
            <a:ext cx="2496941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1C7EBD"/>
                </a:solidFill>
                <a:latin typeface="DCLHDR+MS-UIGothic"/>
                <a:cs typeface="DCLHDR+MS-UIGothic"/>
              </a:rPr>
              <a:t>档案是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历</a:t>
            </a:r>
            <a:r>
              <a:rPr sz="1350">
                <a:solidFill>
                  <a:srgbClr val="1C7EBD"/>
                </a:solidFill>
                <a:latin typeface="DCLHDR+MS-UIGothic"/>
                <a:cs typeface="DCLHDR+MS-UIGothic"/>
              </a:rPr>
              <a:t>史的真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实记录</a:t>
            </a:r>
            <a:r>
              <a:rPr sz="1350">
                <a:solidFill>
                  <a:srgbClr val="1C7EBD"/>
                </a:solidFill>
                <a:latin typeface="DCLHDR+MS-UIGothic"/>
                <a:cs typeface="DCLHDR+MS-UIGothic"/>
              </a:rPr>
              <a:t>，具有</a:t>
            </a:r>
          </a:p>
          <a:p>
            <a:pPr marL="257175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1C7EBD"/>
                </a:solidFill>
                <a:latin typeface="DCLHDR+MS-UIGothic"/>
                <a:cs typeface="DCLHDR+MS-UIGothic"/>
              </a:rPr>
              <a:t>法律效力和凭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证</a:t>
            </a:r>
            <a:r>
              <a:rPr sz="1350">
                <a:solidFill>
                  <a:srgbClr val="1C7EBD"/>
                </a:solidFill>
                <a:latin typeface="DCLHDR+MS-UIGothic"/>
                <a:cs typeface="DCLHDR+MS-UIGothic"/>
              </a:rPr>
              <a:t>作用。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895850" y="4659483"/>
            <a:ext cx="2627873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5725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1C7EBD"/>
                </a:solidFill>
                <a:latin typeface="DCLHDR+MS-UIGothic"/>
                <a:cs typeface="DCLHDR+MS-UIGothic"/>
              </a:rPr>
              <a:t>档案可以作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1C7EBD"/>
                </a:solidFill>
                <a:latin typeface="DCLHDR+MS-UIGothic"/>
                <a:cs typeface="DCLHDR+MS-UIGothic"/>
              </a:rPr>
              <a:t>参考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1C7EBD"/>
                </a:solidFill>
                <a:latin typeface="DCLHDR+MS-UIGothic"/>
                <a:cs typeface="DCLHDR+MS-UIGothic"/>
              </a:rPr>
              <a:t>料，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1C7EBD"/>
                </a:solidFill>
                <a:latin typeface="DCLHDR+MS-UIGothic"/>
                <a:cs typeface="DCLHDR+MS-UIGothic"/>
              </a:rPr>
              <a:t>学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1C7EBD"/>
                </a:solidFill>
                <a:latin typeface="DCLHDR+MS-UIGothic"/>
                <a:cs typeface="DCLHDR+MS-UIGothic"/>
              </a:rPr>
              <a:t>研究、决策制定等提供依据。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990330" y="4659483"/>
            <a:ext cx="2563177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1C7EBD"/>
                </a:solidFill>
                <a:latin typeface="DCLHDR+MS-UIGothic"/>
                <a:cs typeface="DCLHDR+MS-UIGothic"/>
              </a:rPr>
              <a:t>档案是文化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遗产</a:t>
            </a:r>
            <a:r>
              <a:rPr sz="1350">
                <a:solidFill>
                  <a:srgbClr val="1C7EBD"/>
                </a:solidFill>
                <a:latin typeface="DCLHDR+MS-UIGothic"/>
                <a:cs typeface="DCLHDR+MS-UIGothic"/>
              </a:rPr>
              <a:t>的重要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组</a:t>
            </a:r>
            <a:r>
              <a:rPr sz="1350">
                <a:solidFill>
                  <a:srgbClr val="1C7EBD"/>
                </a:solidFill>
                <a:latin typeface="DCLHDR+MS-UIGothic"/>
                <a:cs typeface="DCLHDR+MS-UIGothic"/>
              </a:rPr>
              <a:t>成部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1C7EBD"/>
                </a:solidFill>
                <a:latin typeface="DCLHDR+MS-UIGothic"/>
                <a:cs typeface="DCLHDR+MS-UIGothic"/>
              </a:rPr>
              <a:t>分，具有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传</a:t>
            </a:r>
            <a:r>
              <a:rPr sz="1350">
                <a:solidFill>
                  <a:srgbClr val="1C7EBD"/>
                </a:solidFill>
                <a:latin typeface="DCLHDR+MS-UIGothic"/>
                <a:cs typeface="DCLHDR+MS-UIGothic"/>
              </a:rPr>
              <a:t>承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历</a:t>
            </a:r>
            <a:r>
              <a:rPr sz="1350">
                <a:solidFill>
                  <a:srgbClr val="1C7EBD"/>
                </a:solidFill>
                <a:latin typeface="DCLHDR+MS-UIGothic"/>
                <a:cs typeface="DCLHDR+MS-UIGothic"/>
              </a:rPr>
              <a:t>史和文化的作</a:t>
            </a:r>
          </a:p>
          <a:p>
            <a:pPr marL="942975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1C7EBD"/>
                </a:solidFill>
                <a:latin typeface="DCLHDR+MS-UIGothic"/>
                <a:cs typeface="DCLHDR+MS-UIGothic"/>
              </a:rPr>
              <a:t>用。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3AEF2"/>
                </a:solidFill>
                <a:latin typeface="DCLHDR+MS-UIGothic"/>
                <a:cs typeface="DCLHDR+MS-UIGothic"/>
              </a:rPr>
              <a:t>档案的收集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0944" y="2387080"/>
            <a:ext cx="950466" cy="903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7"/>
              </a:lnSpc>
              <a:spcBef>
                <a:spcPct val="0"/>
              </a:spcBef>
              <a:spcAft>
                <a:spcPct val="0"/>
              </a:spcAft>
            </a:pPr>
            <a:r>
              <a:rPr sz="2800">
                <a:solidFill>
                  <a:srgbClr val="F4FBFF"/>
                </a:solidFill>
                <a:latin typeface="NHJTEE+UJVICK+MicrosoftYaHei"/>
                <a:cs typeface="NHJTEE+UJVICK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1070" y="2387080"/>
            <a:ext cx="950466" cy="903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7"/>
              </a:lnSpc>
              <a:spcBef>
                <a:spcPct val="0"/>
              </a:spcBef>
              <a:spcAft>
                <a:spcPct val="0"/>
              </a:spcAft>
            </a:pPr>
            <a:r>
              <a:rPr sz="2800">
                <a:solidFill>
                  <a:srgbClr val="F4FBFF"/>
                </a:solidFill>
                <a:latin typeface="NHJTEE+UJVICK+MicrosoftYaHei"/>
                <a:cs typeface="NHJTEE+UJVICK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427844" y="2387080"/>
            <a:ext cx="950466" cy="903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7"/>
              </a:lnSpc>
              <a:spcBef>
                <a:spcPct val="0"/>
              </a:spcBef>
              <a:spcAft>
                <a:spcPct val="0"/>
              </a:spcAft>
            </a:pPr>
            <a:r>
              <a:rPr sz="2800">
                <a:solidFill>
                  <a:srgbClr val="F4FBFF"/>
                </a:solidFill>
                <a:latin typeface="NHJTEE+UJVICK+MicrosoftYaHei"/>
                <a:cs typeface="NHJTEE+UJVICK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10565" y="369506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43AEF2"/>
                </a:solidFill>
                <a:latin typeface="DCLHDR+MS-UIGothic"/>
                <a:cs typeface="DCLHDR+MS-UIGothic"/>
              </a:rPr>
              <a:t>收集范</a:t>
            </a:r>
            <a:r>
              <a:rPr sz="1550">
                <a:solidFill>
                  <a:srgbClr val="43AEF2"/>
                </a:solidFill>
                <a:latin typeface="SimSun"/>
                <a:cs typeface="SimSun"/>
              </a:rPr>
              <a:t> 围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455159" y="369506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43AEF2"/>
                </a:solidFill>
                <a:latin typeface="DCLHDR+MS-UIGothic"/>
                <a:cs typeface="DCLHDR+MS-UIGothic"/>
              </a:rPr>
              <a:t>收集方式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199755" y="3695060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43AEF2"/>
                </a:solidFill>
                <a:latin typeface="DCLHDR+MS-UIGothic"/>
                <a:cs typeface="DCLHDR+MS-UIGothic"/>
              </a:rPr>
              <a:t>收集</a:t>
            </a:r>
            <a:r>
              <a:rPr sz="1550" spc="25">
                <a:solidFill>
                  <a:srgbClr val="43AEF2"/>
                </a:solidFill>
                <a:latin typeface="SimSun"/>
                <a:cs typeface="SimSun"/>
              </a:rPr>
              <a:t>责</a:t>
            </a:r>
            <a:r>
              <a:rPr sz="1550" spc="25">
                <a:solidFill>
                  <a:srgbClr val="43AEF2"/>
                </a:solidFill>
                <a:latin typeface="DCLHDR+MS-UIGothic"/>
                <a:cs typeface="DCLHDR+MS-UIGothic"/>
              </a:rPr>
              <a:t>任人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10565" y="4357354"/>
            <a:ext cx="3744676" cy="7702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sz="1400" spc="25">
                <a:solidFill>
                  <a:srgbClr val="1C7EBD"/>
                </a:solidFill>
                <a:latin typeface="DCLHDR+MS-UIGothic"/>
                <a:cs typeface="DCLHDR+MS-UIGothic"/>
              </a:rPr>
              <a:t>确定档案的收集范</a:t>
            </a:r>
            <a:r>
              <a:rPr sz="1400" spc="25">
                <a:solidFill>
                  <a:srgbClr val="1C7EBD"/>
                </a:solidFill>
                <a:latin typeface="SimSun"/>
                <a:cs typeface="SimSun"/>
              </a:rPr>
              <a:t>围</a:t>
            </a:r>
            <a:r>
              <a:rPr sz="1400" spc="25">
                <a:solidFill>
                  <a:srgbClr val="1C7EBD"/>
                </a:solidFill>
                <a:latin typeface="DCLHDR+MS-UIGothic"/>
                <a:cs typeface="DCLHDR+MS-UIGothic"/>
              </a:rPr>
              <a:t>，包括各</a:t>
            </a:r>
            <a:r>
              <a:rPr sz="1400" spc="25">
                <a:solidFill>
                  <a:srgbClr val="1C7EBD"/>
                </a:solidFill>
                <a:latin typeface="SimSun"/>
                <a:cs typeface="SimSun"/>
              </a:rPr>
              <a:t>类</a:t>
            </a:r>
            <a:r>
              <a:rPr sz="1400" spc="25">
                <a:solidFill>
                  <a:srgbClr val="1C7EBD"/>
                </a:solidFill>
                <a:latin typeface="DCLHDR+MS-UIGothic"/>
                <a:cs typeface="DCLHDR+MS-UIGothic"/>
              </a:rPr>
              <a:t>文件、</a:t>
            </a:r>
            <a:r>
              <a:rPr sz="1400">
                <a:solidFill>
                  <a:srgbClr val="1C7EBD"/>
                </a:solidFill>
                <a:latin typeface="SimSun"/>
                <a:cs typeface="SimSun"/>
              </a:rPr>
              <a:t>资</a:t>
            </a:r>
          </a:p>
          <a:p>
            <a:pPr marL="0" marR="0">
              <a:lnSpc>
                <a:spcPts val="1400"/>
              </a:lnSpc>
              <a:spcBef>
                <a:spcPts val="1164"/>
              </a:spcBef>
              <a:spcAft>
                <a:spcPct val="0"/>
              </a:spcAft>
            </a:pPr>
            <a:r>
              <a:rPr sz="1400" spc="25">
                <a:solidFill>
                  <a:srgbClr val="1C7EBD"/>
                </a:solidFill>
                <a:latin typeface="DCLHDR+MS-UIGothic"/>
                <a:cs typeface="DCLHDR+MS-UIGothic"/>
              </a:rPr>
              <a:t>料、档案等，确保档案的完整性和系</a:t>
            </a:r>
            <a:r>
              <a:rPr sz="1400" spc="25">
                <a:solidFill>
                  <a:srgbClr val="1C7EBD"/>
                </a:solidFill>
                <a:latin typeface="SimSun"/>
                <a:cs typeface="SimSun"/>
              </a:rPr>
              <a:t>统</a:t>
            </a:r>
            <a:r>
              <a:rPr sz="1400" spc="25">
                <a:solidFill>
                  <a:srgbClr val="1C7EBD"/>
                </a:solidFill>
                <a:latin typeface="DCLHDR+MS-UIGothic"/>
                <a:cs typeface="DCLHDR+MS-UIGothic"/>
              </a:rPr>
              <a:t>性。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455159" y="4357354"/>
            <a:ext cx="3813378" cy="10960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sz="1400" spc="25">
                <a:solidFill>
                  <a:srgbClr val="1C7EBD"/>
                </a:solidFill>
                <a:latin typeface="DCLHDR+MS-UIGothic"/>
                <a:cs typeface="DCLHDR+MS-UIGothic"/>
              </a:rPr>
              <a:t>采取多种方式</a:t>
            </a:r>
            <a:r>
              <a:rPr sz="1400" spc="25">
                <a:solidFill>
                  <a:srgbClr val="1C7EBD"/>
                </a:solidFill>
                <a:latin typeface="SimSun"/>
                <a:cs typeface="SimSun"/>
              </a:rPr>
              <a:t>进</a:t>
            </a:r>
            <a:r>
              <a:rPr sz="1400" spc="25">
                <a:solidFill>
                  <a:srgbClr val="1C7EBD"/>
                </a:solidFill>
                <a:latin typeface="DCLHDR+MS-UIGothic"/>
                <a:cs typeface="DCLHDR+MS-UIGothic"/>
              </a:rPr>
              <a:t>行档案收集，如定期收集、</a:t>
            </a:r>
          </a:p>
          <a:p>
            <a:pPr marL="0" marR="0">
              <a:lnSpc>
                <a:spcPts val="1400"/>
              </a:lnSpc>
              <a:spcBef>
                <a:spcPts val="1164"/>
              </a:spcBef>
              <a:spcAft>
                <a:spcPct val="0"/>
              </a:spcAft>
            </a:pPr>
            <a:r>
              <a:rPr sz="1400" spc="25">
                <a:solidFill>
                  <a:srgbClr val="1C7EBD"/>
                </a:solidFill>
                <a:latin typeface="DCLHDR+MS-UIGothic"/>
                <a:cs typeface="DCLHDR+MS-UIGothic"/>
              </a:rPr>
              <a:t>随</a:t>
            </a:r>
            <a:r>
              <a:rPr sz="1400" spc="25">
                <a:solidFill>
                  <a:srgbClr val="1C7EBD"/>
                </a:solidFill>
                <a:latin typeface="SimSun"/>
                <a:cs typeface="SimSun"/>
              </a:rPr>
              <a:t>时</a:t>
            </a:r>
            <a:r>
              <a:rPr sz="1400" spc="25">
                <a:solidFill>
                  <a:srgbClr val="1C7EBD"/>
                </a:solidFill>
                <a:latin typeface="DCLHDR+MS-UIGothic"/>
                <a:cs typeface="DCLHDR+MS-UIGothic"/>
              </a:rPr>
              <a:t>收集、</a:t>
            </a:r>
            <a:r>
              <a:rPr sz="1400" spc="25">
                <a:solidFill>
                  <a:srgbClr val="1C7EBD"/>
                </a:solidFill>
                <a:latin typeface="SimSun"/>
                <a:cs typeface="SimSun"/>
              </a:rPr>
              <a:t>专项</a:t>
            </a:r>
            <a:r>
              <a:rPr sz="1400" spc="25">
                <a:solidFill>
                  <a:srgbClr val="1C7EBD"/>
                </a:solidFill>
                <a:latin typeface="DCLHDR+MS-UIGothic"/>
                <a:cs typeface="DCLHDR+MS-UIGothic"/>
              </a:rPr>
              <a:t>收集等，确保档案的及</a:t>
            </a:r>
            <a:r>
              <a:rPr sz="1400">
                <a:solidFill>
                  <a:srgbClr val="1C7EBD"/>
                </a:solidFill>
                <a:latin typeface="SimSun"/>
                <a:cs typeface="SimSun"/>
              </a:rPr>
              <a:t>时</a:t>
            </a:r>
          </a:p>
          <a:p>
            <a:pPr marL="0" marR="0">
              <a:lnSpc>
                <a:spcPts val="1400"/>
              </a:lnSpc>
              <a:spcBef>
                <a:spcPts val="1114"/>
              </a:spcBef>
              <a:spcAft>
                <a:spcPct val="0"/>
              </a:spcAft>
            </a:pPr>
            <a:r>
              <a:rPr sz="1400" spc="25">
                <a:solidFill>
                  <a:srgbClr val="1C7EBD"/>
                </a:solidFill>
                <a:latin typeface="DCLHDR+MS-UIGothic"/>
                <a:cs typeface="DCLHDR+MS-UIGothic"/>
              </a:rPr>
              <a:t>性和准确性。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199755" y="4357354"/>
            <a:ext cx="3673916" cy="7702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sz="1400" spc="25">
                <a:solidFill>
                  <a:srgbClr val="1C7EBD"/>
                </a:solidFill>
                <a:latin typeface="DCLHDR+MS-UIGothic"/>
                <a:cs typeface="DCLHDR+MS-UIGothic"/>
              </a:rPr>
              <a:t>明确档案收集的</a:t>
            </a:r>
            <a:r>
              <a:rPr sz="1400" spc="25">
                <a:solidFill>
                  <a:srgbClr val="1C7EBD"/>
                </a:solidFill>
                <a:latin typeface="SimSun"/>
                <a:cs typeface="SimSun"/>
              </a:rPr>
              <a:t>责</a:t>
            </a:r>
            <a:r>
              <a:rPr sz="1400" spc="25">
                <a:solidFill>
                  <a:srgbClr val="1C7EBD"/>
                </a:solidFill>
                <a:latin typeface="DCLHDR+MS-UIGothic"/>
                <a:cs typeface="DCLHDR+MS-UIGothic"/>
              </a:rPr>
              <a:t>任人，建立档案收集网</a:t>
            </a:r>
          </a:p>
          <a:p>
            <a:pPr marL="0" marR="0">
              <a:lnSpc>
                <a:spcPts val="1400"/>
              </a:lnSpc>
              <a:spcBef>
                <a:spcPts val="1164"/>
              </a:spcBef>
              <a:spcAft>
                <a:spcPct val="0"/>
              </a:spcAft>
            </a:pPr>
            <a:r>
              <a:rPr sz="1400" spc="25">
                <a:solidFill>
                  <a:srgbClr val="1C7EBD"/>
                </a:solidFill>
                <a:latin typeface="SimSun"/>
                <a:cs typeface="SimSun"/>
              </a:rPr>
              <a:t>络</a:t>
            </a:r>
            <a:r>
              <a:rPr sz="1400" spc="25">
                <a:solidFill>
                  <a:srgbClr val="1C7EBD"/>
                </a:solidFill>
                <a:latin typeface="DCLHDR+MS-UIGothic"/>
                <a:cs typeface="DCLHDR+MS-UIGothic"/>
              </a:rPr>
              <a:t>，确保档案的来源可靠和渠道</a:t>
            </a:r>
            <a:r>
              <a:rPr sz="1400" spc="25">
                <a:solidFill>
                  <a:srgbClr val="1C7EBD"/>
                </a:solidFill>
                <a:latin typeface="SimSun"/>
                <a:cs typeface="SimSun"/>
              </a:rPr>
              <a:t>畅</a:t>
            </a:r>
            <a:r>
              <a:rPr sz="1400" spc="25">
                <a:solidFill>
                  <a:srgbClr val="1C7EBD"/>
                </a:solidFill>
                <a:latin typeface="DCLHDR+MS-UIGothic"/>
                <a:cs typeface="DCLHDR+MS-UIGothic"/>
              </a:rPr>
              <a:t>通。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3AEF2"/>
                </a:solidFill>
                <a:latin typeface="DCLHDR+MS-UIGothic"/>
                <a:cs typeface="DCLHDR+MS-UIGothic"/>
              </a:rPr>
              <a:t>档案的整理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98234" y="1770379"/>
            <a:ext cx="111942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43AEF2"/>
                </a:solidFill>
                <a:latin typeface="DCLHDR+MS-UIGothic"/>
                <a:cs typeface="DCLHDR+MS-UIGothic"/>
              </a:rPr>
              <a:t>分</a:t>
            </a:r>
            <a:r>
              <a:rPr sz="1600">
                <a:solidFill>
                  <a:srgbClr val="43AEF2"/>
                </a:solidFill>
                <a:latin typeface="SimSun"/>
                <a:cs typeface="SimSun"/>
              </a:rPr>
              <a:t>类</a:t>
            </a:r>
            <a:r>
              <a:rPr sz="1600">
                <a:solidFill>
                  <a:srgbClr val="43AEF2"/>
                </a:solidFill>
                <a:latin typeface="DCLHDR+MS-UIGothic"/>
                <a:cs typeface="DCLHDR+MS-UIGothic"/>
              </a:rPr>
              <a:t>整理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69229" y="2192382"/>
            <a:ext cx="800266" cy="4014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JNFSRR+PJAEDB+MicrosoftYaHei-Bold"/>
                <a:cs typeface="JNFSRR+PJAEDB+MicrosoftYaHei-Bold"/>
              </a:rPr>
              <a:t>01</a:t>
            </a:r>
          </a:p>
          <a:p>
            <a:pPr marL="0" marR="0">
              <a:lnSpc>
                <a:spcPts val="2396"/>
              </a:lnSpc>
              <a:spcBef>
                <a:spcPts val="10468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JNFSRR+PJAEDB+MicrosoftYaHei-Bold"/>
                <a:cs typeface="JNFSRR+PJAEDB+MicrosoftYaHei-Bold"/>
              </a:rPr>
              <a:t>02</a:t>
            </a:r>
          </a:p>
          <a:p>
            <a:pPr marL="0" marR="0">
              <a:lnSpc>
                <a:spcPts val="2396"/>
              </a:lnSpc>
              <a:spcBef>
                <a:spcPts val="10503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JNFSRR+PJAEDB+MicrosoftYaHei-Bold"/>
                <a:cs typeface="JNFSRR+PJAEDB+MicrosoftYaHei-Bold"/>
              </a:rPr>
              <a:t>03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198234" y="2227953"/>
            <a:ext cx="569423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1C7EBD"/>
                </a:solidFill>
                <a:latin typeface="DCLHDR+MS-UIGothic"/>
                <a:cs typeface="DCLHDR+MS-UIGothic"/>
              </a:rPr>
              <a:t>根据档案的内容、形式、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时间</a:t>
            </a:r>
            <a:r>
              <a:rPr sz="1500">
                <a:solidFill>
                  <a:srgbClr val="1C7EBD"/>
                </a:solidFill>
                <a:latin typeface="DCLHDR+MS-UIGothic"/>
                <a:cs typeface="DCLHDR+MS-UIGothic"/>
              </a:rPr>
              <a:t>等特点，采用不同的分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1C7EBD"/>
                </a:solidFill>
                <a:latin typeface="DCLHDR+MS-UIGothic"/>
                <a:cs typeface="DCLHDR+MS-UIGothic"/>
              </a:rPr>
              <a:t>方法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进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1C7EBD"/>
                </a:solidFill>
                <a:latin typeface="DCLHDR+MS-UIGothic"/>
                <a:cs typeface="DCLHDR+MS-UIGothic"/>
              </a:rPr>
              <a:t>行整理，便于档案的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查</a:t>
            </a:r>
            <a:r>
              <a:rPr sz="1500">
                <a:solidFill>
                  <a:srgbClr val="1C7EBD"/>
                </a:solidFill>
                <a:latin typeface="DCLHDR+MS-UIGothic"/>
                <a:cs typeface="DCLHDR+MS-UIGothic"/>
              </a:rPr>
              <a:t>找和利用。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198234" y="3420745"/>
            <a:ext cx="111942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43AEF2"/>
                </a:solidFill>
                <a:latin typeface="SimSun"/>
                <a:cs typeface="SimSun"/>
              </a:rPr>
              <a:t>编</a:t>
            </a:r>
            <a:r>
              <a:rPr sz="1600">
                <a:solidFill>
                  <a:srgbClr val="43AEF2"/>
                </a:solidFill>
                <a:latin typeface="DCLHDR+MS-UIGothic"/>
                <a:cs typeface="DCLHDR+MS-UIGothic"/>
              </a:rPr>
              <a:t>目整理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198234" y="3890383"/>
            <a:ext cx="591331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1C7EBD"/>
                </a:solidFill>
                <a:latin typeface="DCLHDR+MS-UIGothic"/>
                <a:cs typeface="DCLHDR+MS-UIGothic"/>
              </a:rPr>
              <a:t>档案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1C7EBD"/>
                </a:solidFill>
                <a:latin typeface="DCLHDR+MS-UIGothic"/>
                <a:cs typeface="DCLHDR+MS-UIGothic"/>
              </a:rPr>
              <a:t>行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编</a:t>
            </a:r>
            <a:r>
              <a:rPr sz="1500">
                <a:solidFill>
                  <a:srgbClr val="1C7EBD"/>
                </a:solidFill>
                <a:latin typeface="DCLHDR+MS-UIGothic"/>
                <a:cs typeface="DCLHDR+MS-UIGothic"/>
              </a:rPr>
              <a:t>目，建立档案目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录</a:t>
            </a:r>
            <a:r>
              <a:rPr sz="1500">
                <a:solidFill>
                  <a:srgbClr val="1C7EBD"/>
                </a:solidFill>
                <a:latin typeface="DCLHDR+MS-UIGothic"/>
                <a:cs typeface="DCLHDR+MS-UIGothic"/>
              </a:rPr>
              <a:t>和索引，提高档案的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检</a:t>
            </a:r>
            <a:r>
              <a:rPr sz="1500">
                <a:solidFill>
                  <a:srgbClr val="1C7EBD"/>
                </a:solidFill>
                <a:latin typeface="DCLHDR+MS-UIGothic"/>
                <a:cs typeface="DCLHDR+MS-UIGothic"/>
              </a:rPr>
              <a:t>索效率。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198234" y="5083175"/>
            <a:ext cx="132323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43AEF2"/>
                </a:solidFill>
                <a:latin typeface="DCLHDR+MS-UIGothic"/>
                <a:cs typeface="DCLHDR+MS-UIGothic"/>
              </a:rPr>
              <a:t>数字化整理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198234" y="5564878"/>
            <a:ext cx="5767833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1C7EBD"/>
                </a:solidFill>
                <a:latin typeface="DCLHDR+MS-UIGothic"/>
                <a:cs typeface="DCLHDR+MS-UIGothic"/>
              </a:rPr>
              <a:t>将档案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1C7EBD"/>
                </a:solidFill>
                <a:latin typeface="DCLHDR+MS-UIGothic"/>
                <a:cs typeface="DCLHDR+MS-UIGothic"/>
              </a:rPr>
              <a:t>行数字化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处</a:t>
            </a:r>
            <a:r>
              <a:rPr sz="1500">
                <a:solidFill>
                  <a:srgbClr val="1C7EBD"/>
                </a:solidFill>
                <a:latin typeface="DCLHDR+MS-UIGothic"/>
                <a:cs typeface="DCLHDR+MS-UIGothic"/>
              </a:rPr>
              <a:t>理，建立数字档案数据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库</a:t>
            </a:r>
            <a:r>
              <a:rPr sz="1500">
                <a:solidFill>
                  <a:srgbClr val="1C7EBD"/>
                </a:solidFill>
                <a:latin typeface="DCLHDR+MS-UIGothic"/>
                <a:cs typeface="DCLHDR+MS-UIGothic"/>
              </a:rPr>
              <a:t>，便于档案的存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储</a:t>
            </a:r>
            <a:r>
              <a:rPr sz="1500">
                <a:solidFill>
                  <a:srgbClr val="1C7EBD"/>
                </a:solidFill>
                <a:latin typeface="DCLHDR+MS-UIGothic"/>
                <a:cs typeface="DCLHDR+MS-UIGothic"/>
              </a:rPr>
              <a:t>和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远</a:t>
            </a:r>
            <a:r>
              <a:rPr sz="1500">
                <a:solidFill>
                  <a:srgbClr val="1C7EBD"/>
                </a:solidFill>
                <a:latin typeface="DCLHDR+MS-UIGothic"/>
                <a:cs typeface="DCLHDR+MS-UIGothic"/>
              </a:rPr>
              <a:t>程利用。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3AEF2"/>
                </a:solidFill>
                <a:latin typeface="DCLHDR+MS-UIGothic"/>
                <a:cs typeface="DCLHDR+MS-UIGothic"/>
              </a:rPr>
              <a:t>档案的保管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08710" y="1588571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3AEF2"/>
                </a:solidFill>
                <a:latin typeface="DCLHDR+MS-UIGothic"/>
                <a:cs typeface="DCLHDR+MS-UIGothic"/>
              </a:rPr>
              <a:t>保管</a:t>
            </a:r>
            <a:r>
              <a:rPr sz="2300" spc="25">
                <a:solidFill>
                  <a:srgbClr val="43AEF2"/>
                </a:solidFill>
                <a:latin typeface="SimSun"/>
                <a:cs typeface="SimSun"/>
              </a:rPr>
              <a:t>责</a:t>
            </a:r>
            <a:r>
              <a:rPr sz="2300" spc="23">
                <a:solidFill>
                  <a:srgbClr val="43AEF2"/>
                </a:solidFill>
                <a:latin typeface="DCLHDR+MS-UIGothic"/>
                <a:cs typeface="DCLHDR+MS-UIGothic"/>
              </a:rPr>
              <a:t>任人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08710" y="2137147"/>
            <a:ext cx="445338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1C7EBD"/>
                </a:solidFill>
                <a:latin typeface="DCLHDR+MS-UIGothic"/>
                <a:cs typeface="DCLHDR+MS-UIGothic"/>
              </a:rPr>
              <a:t>明确档案保管的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责</a:t>
            </a:r>
            <a:r>
              <a:rPr sz="1500">
                <a:solidFill>
                  <a:srgbClr val="1C7EBD"/>
                </a:solidFill>
                <a:latin typeface="DCLHDR+MS-UIGothic"/>
                <a:cs typeface="DCLHDR+MS-UIGothic"/>
              </a:rPr>
              <a:t>任人，建立档案保管制度，确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08710" y="2411468"/>
            <a:ext cx="2126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1C7EBD"/>
                </a:solidFill>
                <a:latin typeface="DCLHDR+MS-UIGothic"/>
                <a:cs typeface="DCLHDR+MS-UIGothic"/>
              </a:rPr>
              <a:t>保档案的安全和保密。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8710" y="319766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3AEF2"/>
                </a:solidFill>
                <a:latin typeface="DCLHDR+MS-UIGothic"/>
                <a:cs typeface="DCLHDR+MS-UIGothic"/>
              </a:rPr>
              <a:t>保管</a:t>
            </a:r>
            <a:r>
              <a:rPr sz="2300" spc="25">
                <a:solidFill>
                  <a:srgbClr val="43AEF2"/>
                </a:solidFill>
                <a:latin typeface="SimSun"/>
                <a:cs typeface="SimSun"/>
              </a:rPr>
              <a:t>设</a:t>
            </a:r>
            <a:r>
              <a:rPr sz="2300">
                <a:solidFill>
                  <a:srgbClr val="43AEF2"/>
                </a:solidFill>
                <a:latin typeface="DCLHDR+MS-UIGothic"/>
                <a:cs typeface="DCLHDR+MS-UIGothic"/>
              </a:rPr>
              <a:t>施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08710" y="3746238"/>
            <a:ext cx="452697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1C7EBD"/>
                </a:solidFill>
                <a:latin typeface="DCLHDR+MS-UIGothic"/>
                <a:cs typeface="DCLHDR+MS-UIGothic"/>
              </a:rPr>
              <a:t>建立符合要求的档案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库</a:t>
            </a:r>
            <a:r>
              <a:rPr sz="1500">
                <a:solidFill>
                  <a:srgbClr val="1C7EBD"/>
                </a:solidFill>
                <a:latin typeface="DCLHDR+MS-UIGothic"/>
                <a:cs typeface="DCLHDR+MS-UIGothic"/>
              </a:rPr>
              <a:t>房和保管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1C7EBD"/>
                </a:solidFill>
                <a:latin typeface="DCLHDR+MS-UIGothic"/>
                <a:cs typeface="DCLHDR+MS-UIGothic"/>
              </a:rPr>
              <a:t>施，配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备</a:t>
            </a:r>
            <a:r>
              <a:rPr sz="1500">
                <a:solidFill>
                  <a:srgbClr val="1C7EBD"/>
                </a:solidFill>
                <a:latin typeface="DCLHDR+MS-UIGothic"/>
                <a:cs typeface="DCLHDR+MS-UIGothic"/>
              </a:rPr>
              <a:t>必要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1C7EBD"/>
                </a:solidFill>
                <a:latin typeface="DCLHDR+MS-UIGothic"/>
                <a:cs typeface="DCLHDR+MS-UIGothic"/>
              </a:rPr>
              <a:t>的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设备</a:t>
            </a:r>
            <a:r>
              <a:rPr sz="1500">
                <a:solidFill>
                  <a:srgbClr val="1C7EBD"/>
                </a:solidFill>
                <a:latin typeface="DCLHDR+MS-UIGothic"/>
                <a:cs typeface="DCLHDR+MS-UIGothic"/>
              </a:rPr>
              <a:t>和器材，确保档案的物理安全。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08710" y="4834056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3AEF2"/>
                </a:solidFill>
                <a:latin typeface="DCLHDR+MS-UIGothic"/>
                <a:cs typeface="DCLHDR+MS-UIGothic"/>
              </a:rPr>
              <a:t>定期</a:t>
            </a:r>
            <a:r>
              <a:rPr sz="2300" spc="23">
                <a:solidFill>
                  <a:srgbClr val="43AEF2"/>
                </a:solidFill>
                <a:latin typeface="SimSun"/>
                <a:cs typeface="SimSun"/>
              </a:rPr>
              <a:t>检查</a:t>
            </a:r>
            <a:r>
              <a:rPr sz="2300" spc="25">
                <a:solidFill>
                  <a:srgbClr val="43AEF2"/>
                </a:solidFill>
                <a:latin typeface="DCLHDR+MS-UIGothic"/>
                <a:cs typeface="DCLHDR+MS-UIGothic"/>
              </a:rPr>
              <a:t>与修复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8710" y="5383268"/>
            <a:ext cx="4453383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1C7EBD"/>
                </a:solidFill>
                <a:latin typeface="DCLHDR+MS-UIGothic"/>
                <a:cs typeface="DCLHDR+MS-UIGothic"/>
              </a:rPr>
              <a:t>定期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1C7EBD"/>
                </a:solidFill>
                <a:latin typeface="DCLHDR+MS-UIGothic"/>
                <a:cs typeface="DCLHDR+MS-UIGothic"/>
              </a:rPr>
              <a:t>档案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1C7EBD"/>
                </a:solidFill>
                <a:latin typeface="DCLHDR+MS-UIGothic"/>
                <a:cs typeface="DCLHDR+MS-UIGothic"/>
              </a:rPr>
              <a:t>行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检查</a:t>
            </a:r>
            <a:r>
              <a:rPr sz="1500">
                <a:solidFill>
                  <a:srgbClr val="1C7EBD"/>
                </a:solidFill>
                <a:latin typeface="DCLHDR+MS-UIGothic"/>
                <a:cs typeface="DCLHDR+MS-UIGothic"/>
              </a:rPr>
              <a:t>，及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时发现</a:t>
            </a:r>
            <a:r>
              <a:rPr sz="1500">
                <a:solidFill>
                  <a:srgbClr val="1C7EBD"/>
                </a:solidFill>
                <a:latin typeface="DCLHDR+MS-UIGothic"/>
                <a:cs typeface="DCLHDR+MS-UIGothic"/>
              </a:rPr>
              <a:t>和修复破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损</a:t>
            </a:r>
            <a:r>
              <a:rPr sz="1500">
                <a:solidFill>
                  <a:srgbClr val="1C7EBD"/>
                </a:solidFill>
                <a:latin typeface="DCLHDR+MS-UIGothic"/>
                <a:cs typeface="DCLHDR+MS-UIGothic"/>
              </a:rPr>
              <a:t>、褪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1C7EBD"/>
                </a:solidFill>
                <a:latin typeface="DCLHDR+MS-UIGothic"/>
                <a:cs typeface="DCLHDR+MS-UIGothic"/>
              </a:rPr>
              <a:t>色等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问题</a:t>
            </a:r>
            <a:r>
              <a:rPr sz="1500">
                <a:solidFill>
                  <a:srgbClr val="1C7EBD"/>
                </a:solidFill>
                <a:latin typeface="DCLHDR+MS-UIGothic"/>
                <a:cs typeface="DCLHDR+MS-UIGothic"/>
              </a:rPr>
              <a:t>，确保档案的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1C7EBD"/>
                </a:solidFill>
                <a:latin typeface="DCLHDR+MS-UIGothic"/>
                <a:cs typeface="DCLHDR+MS-UIGothic"/>
              </a:rPr>
              <a:t>期保存。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https://d.book118.com/068121130132006046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SULUCR+BHUJHA+ArialMT</vt:lpstr>
      <vt:lpstr>Times New Roman</vt:lpstr>
      <vt:lpstr>DCLHDR+MS-UIGothic</vt:lpstr>
      <vt:lpstr>SimSun</vt:lpstr>
      <vt:lpstr>NHJTEE+UJVICK+MicrosoftYaHei</vt:lpstr>
      <vt:lpstr>JNFSRR+PJAEDB+MicrosoftYaHei-Bold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2024-09-27T21:52:58.591</cp:lastPrinted>
  <dcterms:created xsi:type="dcterms:W3CDTF">2024-09-27T13:52:58Z</dcterms:created>
  <dcterms:modified xsi:type="dcterms:W3CDTF">2024-09-27T13:52:59Z</dcterms:modified>
</cp:coreProperties>
</file>