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EE992E-DB06-4602-B3C4-2BC923031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76CD1C-5E18-45D4-B8FE-72864C80E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73320D-14E8-42B1-9E5A-47504D299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438F91-7007-4B84-B685-B79FEE352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E363FB-67CC-4F54-B9A7-FB49342A46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41AE7E-32EE-4F26-BAA9-11E39A2B60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69DBE4-E413-437B-AEAA-5B13C1BECC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362C7B-8E51-4779-AD6E-8568A78810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5B539E-B484-4B31-8808-9CFE0514A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35C3D-9FC2-481D-8FC2-7B35AB244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89C77-A850-4B31-B7AF-329802289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2307400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婚姻法课件：婚姻终止法律关系\n## 1.婚姻终止法律关系的概念与类型\n### 1.1婚姻终止法律关系的定义及性质\n### 1.2婚姻终止法律关系的类型概述\n### 1.3婚姻终止法律关系与其他相关法律关系的比较\n## 2.协议离婚的法律程序与效力\n### 2.1协议离婚的条件与程序\n### 2.2协议离婚的法律效力及后果\n### 2.3协议离婚中的纠纷处理与风险防范\n## 3.诉讼离婚的法律程序与效力\n### 3.1诉讼离婚的条件与程序\n### 3.2诉讼离婚的法律效力及后果\n### 3.3诉讼离婚中的纠纷处理与风险防范\n## 4.离婚后的财产分割与子女抚养\n### 4.1离婚后的财产分割原则与方法\n### 4.2离婚后子女抚养权的归属与变更\n### 4.3离婚后子女抚养费的承担与调整\n## 5.婚姻终止法律关系中的其他相关问题\n### 5.1婚姻终止法律关系中的损害赔偿问题\n### 5.2婚姻终止法律关系中的诉讼时效问题\n### 5.3婚姻终止法律关系中的法律适用问题\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5600"/>
              <a:t>婚姻法课件：婚姻终止法律关系</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2}"/>
        <p:cNvGrpSpPr/>
        <p:nvPr/>
      </p:nvGrpSpPr>
      <p:grpSpPr>
        <a:xfrm>
          <a:off x="0" y="0"/>
          <a:ext cx="0" cy="0"/>
        </a:xfrm>
      </p:grpSpPr>
      <p:sp>
        <p:nvSpPr>
          <p:cNvPr id="133"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婚姻终止法律关系的概念与类型</a:t>
            </a:r>
            <a:endParaRPr/>
          </a:p>
        </p:txBody>
      </p:sp>
      <p:sp>
        <p:nvSpPr>
          <p:cNvPr id="13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descr="{&quot;isTemplate&quot;:true,&quot;type&quot;:3}"/>
        <p:cNvGrpSpPr/>
        <p:nvPr/>
      </p:nvGrpSpPr>
      <p:grpSpPr>
        <a:xfrm>
          <a:off x="0" y="0"/>
          <a:ext cx="0" cy="0"/>
        </a:xfrm>
      </p:grpSpPr>
      <p:grpSp>
        <p:nvGrpSpPr>
          <p:cNvPr id="168"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9" name=""/>
            <p:cNvGrpSpPr/>
            <p:nvPr/>
          </p:nvGrpSpPr>
          <p:grpSpPr>
            <a:xfrm>
              <a:off x="685801" y="3146904"/>
              <a:ext cx="4207178" cy="3287791"/>
              <a:chOff x="685801" y="3146904"/>
              <a:chExt cx="4207178" cy="3287791"/>
            </a:xfrm>
          </p:grpSpPr>
          <p:sp>
            <p:nvSpPr>
              <p:cNvPr id="170"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婚姻终止法律关系是指因法律规定的事由而导致婚姻关系终止的法律后果</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婚姻关系当事人之间权利和义务的终止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婚后财产分割、子女抚养等相关问题的处理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婚姻关系在法律上的消灭</a:t>
                </a:r>
                <a:endParaRPr/>
              </a:p>
            </p:txBody>
          </p:sp>
        </p:grpSp>
        <p:grpSp>
          <p:nvGrpSpPr>
            <p:cNvPr id="172" name=""/>
            <p:cNvGrpSpPr/>
            <p:nvPr/>
          </p:nvGrpSpPr>
          <p:grpSpPr>
            <a:xfrm>
              <a:off x="4408278" y="3146904"/>
              <a:ext cx="3798485" cy="3287791"/>
              <a:chOff x="4408278" y="3146904"/>
              <a:chExt cx="3798485" cy="3287791"/>
            </a:xfrm>
          </p:grpSpPr>
          <p:sp>
            <p:nvSpPr>
              <p:cNvPr id="17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婚姻终止法律关系是一种民事法律关系</a:t>
                </a:r>
                <a:endParaRPr kumimoji="1" lang="en-US" altLang="zh-CN" sz="1800" b="1">
                  <a:solidFill>
                    <a:schemeClr val="bg1"/>
                  </a:solidFill>
                  <a:latin typeface="+mj-ea"/>
                  <a:ea typeface="+mj-ea"/>
                </a:endParaRPr>
              </a:p>
            </p:txBody>
          </p:sp>
          <p:sp>
            <p:nvSpPr>
              <p:cNvPr id="174"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涉及婚姻关系当事人的民事权利和义务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受到民事法律规范的调整和约束</a:t>
                </a:r>
                <a:endParaRPr/>
              </a:p>
            </p:txBody>
          </p:sp>
        </p:grpSp>
        <p:grpSp>
          <p:nvGrpSpPr>
            <p:cNvPr id="175" name=""/>
            <p:cNvGrpSpPr/>
            <p:nvPr/>
          </p:nvGrpSpPr>
          <p:grpSpPr>
            <a:xfrm>
              <a:off x="7707715" y="3146904"/>
              <a:ext cx="3798485" cy="3287791"/>
              <a:chOff x="7707715" y="3146904"/>
              <a:chExt cx="3798485" cy="3287791"/>
            </a:xfrm>
          </p:grpSpPr>
          <p:sp>
            <p:nvSpPr>
              <p:cNvPr id="17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婚姻终止法律关系具有强制性和不可逆性</a:t>
                </a:r>
                <a:endParaRPr kumimoji="1" lang="en-US" altLang="zh-CN" sz="1800" b="1">
                  <a:solidFill>
                    <a:schemeClr val="bg1"/>
                  </a:solidFill>
                  <a:latin typeface="+mj-ea"/>
                  <a:ea typeface="+mj-ea"/>
                </a:endParaRPr>
              </a:p>
            </p:txBody>
          </p:sp>
          <p:sp>
            <p:nvSpPr>
              <p:cNvPr id="177"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婚姻关系一旦终止，当事人之间的权利和义务即告消灭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无法通过当事人之间的协议或其他方式恢复婚姻关系</a:t>
                </a:r>
                <a:endParaRPr/>
              </a:p>
            </p:txBody>
          </p:sp>
        </p:grpSp>
      </p:grpSp>
      <p:sp>
        <p:nvSpPr>
          <p:cNvPr id="17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婚姻终止法律关系的定义及性质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3}"/>
        <p:cNvGrpSpPr/>
        <p:nvPr/>
      </p:nvGrpSpPr>
      <p:grpSpPr>
        <a:xfrm>
          <a:off x="0" y="0"/>
          <a:ext cx="0" cy="0"/>
        </a:xfrm>
      </p:grpSpPr>
      <p:grpSp>
        <p:nvGrpSpPr>
          <p:cNvPr id="180"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81" name=""/>
            <p:cNvGrpSpPr/>
            <p:nvPr/>
          </p:nvGrpSpPr>
          <p:grpSpPr>
            <a:xfrm>
              <a:off x="685801" y="3146904"/>
              <a:ext cx="4207178" cy="3287791"/>
              <a:chOff x="685801" y="3146904"/>
              <a:chExt cx="4207178" cy="3287791"/>
            </a:xfrm>
          </p:grpSpPr>
          <p:sp>
            <p:nvSpPr>
              <p:cNvPr id="18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协议离婚：双方当事人自愿达成离婚协议，并通过婚姻登记机关办理离婚登记手续</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协议离婚的条件包括：双方当事人自愿、对子女抚养、财产分割等问题达成一致意见等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协议离婚后，当事人之间的权利和义务即告消灭，但仍需承担离婚后的财产分割、子女抚养等责任</a:t>
                </a:r>
                <a:endParaRPr/>
              </a:p>
            </p:txBody>
          </p:sp>
        </p:grpSp>
        <p:grpSp>
          <p:nvGrpSpPr>
            <p:cNvPr id="184" name=""/>
            <p:cNvGrpSpPr/>
            <p:nvPr/>
          </p:nvGrpSpPr>
          <p:grpSpPr>
            <a:xfrm>
              <a:off x="4408278" y="3146904"/>
              <a:ext cx="3798485" cy="3287791"/>
              <a:chOff x="4408278" y="3146904"/>
              <a:chExt cx="3798485" cy="3287791"/>
            </a:xfrm>
          </p:grpSpPr>
          <p:sp>
            <p:nvSpPr>
              <p:cNvPr id="18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诉讼离婚：当事人因离婚问题无法达成一致意见，通过法院判决终止婚姻关系</a:t>
                </a:r>
                <a:endParaRPr kumimoji="1" lang="en-US" altLang="zh-CN" sz="1800" b="1">
                  <a:solidFill>
                    <a:schemeClr val="bg1"/>
                  </a:solidFill>
                  <a:latin typeface="+mj-ea"/>
                  <a:ea typeface="+mj-ea"/>
                </a:endParaRPr>
              </a:p>
            </p:txBody>
          </p:sp>
          <p:sp>
            <p:nvSpPr>
              <p:cNvPr id="186"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诉讼离婚的条件包括：夫妻感情确已破裂、调解无效等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诉讼离婚后，当事人之间的权利和义务即告消灭，但仍需承担离婚后的财产分割、子女抚养等责任</a:t>
                </a:r>
                <a:endParaRPr/>
              </a:p>
            </p:txBody>
          </p:sp>
        </p:grpSp>
        <p:grpSp>
          <p:nvGrpSpPr>
            <p:cNvPr id="187" name=""/>
            <p:cNvGrpSpPr/>
            <p:nvPr/>
          </p:nvGrpSpPr>
          <p:grpSpPr>
            <a:xfrm>
              <a:off x="7707715" y="3146904"/>
              <a:ext cx="3798485" cy="3287791"/>
              <a:chOff x="7707715" y="3146904"/>
              <a:chExt cx="3798485" cy="3287791"/>
            </a:xfrm>
          </p:grpSpPr>
          <p:sp>
            <p:nvSpPr>
              <p:cNvPr id="18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其他法定终止婚姻关系：如一方死亡、宣告失踪、离婚判决生效等</a:t>
                </a:r>
                <a:endParaRPr kumimoji="1" lang="en-US" altLang="zh-CN" sz="1800" b="1">
                  <a:solidFill>
                    <a:schemeClr val="bg1"/>
                  </a:solidFill>
                  <a:latin typeface="+mj-ea"/>
                  <a:ea typeface="+mj-ea"/>
                </a:endParaRPr>
              </a:p>
            </p:txBody>
          </p:sp>
          <p:sp>
            <p:nvSpPr>
              <p:cNvPr id="189"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在这些情况下，婚姻关系自动终止，无需办理离婚手续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离婚后，当事人之间的权利和义务即告消灭，但仍需承担离婚后的财产分割、子女抚养等责任</a:t>
                </a:r>
                <a:endParaRPr/>
              </a:p>
            </p:txBody>
          </p:sp>
        </p:grpSp>
      </p:grpSp>
      <p:sp>
        <p:nvSpPr>
          <p:cNvPr id="19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婚姻终止法律关系的类型概述</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grpSp>
        <p:nvGrpSpPr>
          <p:cNvPr id="192"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93" name=""/>
            <p:cNvGrpSpPr/>
            <p:nvPr/>
          </p:nvGrpSpPr>
          <p:grpSpPr>
            <a:xfrm>
              <a:off x="4252327" y="1207692"/>
              <a:ext cx="8485777" cy="1440001"/>
              <a:chOff x="4252327" y="1207692"/>
              <a:chExt cx="8485777" cy="1440001"/>
            </a:xfrm>
          </p:grpSpPr>
          <p:sp>
            <p:nvSpPr>
              <p:cNvPr id="194"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5"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与婚姻成立法律关系的比较</a:t>
                </a:r>
                <a:endParaRPr lang="en-US" altLang="zh-CN" sz="2000" b="1">
                  <a:latin typeface="Microsoft YaHei" panose="020b0503020204020204" pitchFamily="34" charset="-122"/>
                  <a:ea typeface="Microsoft YaHei" panose="020b0503020204020204" pitchFamily="34" charset="-122"/>
                </a:endParaRPr>
              </a:p>
            </p:txBody>
          </p:sp>
          <p:sp>
            <p:nvSpPr>
              <p:cNvPr id="196"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婚姻成立法律关系是婚姻关系产生的依据，涉及婚姻当事人之间的权利和义务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婚姻终止法律关系是婚姻关系终止的依据，涉及婚姻当事人之间的权利和义务的消灭</a:t>
                </a:r>
                <a:endParaRPr/>
              </a:p>
            </p:txBody>
          </p:sp>
          <p:pic>
            <p:nvPicPr>
              <p:cNvPr id="197"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98" name=""/>
            <p:cNvGrpSpPr/>
            <p:nvPr/>
          </p:nvGrpSpPr>
          <p:grpSpPr>
            <a:xfrm>
              <a:off x="4252325" y="2998393"/>
              <a:ext cx="8485779" cy="1440000"/>
              <a:chOff x="4252325" y="2998393"/>
              <a:chExt cx="8485779" cy="1440000"/>
            </a:xfrm>
          </p:grpSpPr>
          <p:sp>
            <p:nvSpPr>
              <p:cNvPr id="199"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0"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与继承法律关系的比较</a:t>
                </a:r>
                <a:endParaRPr lang="en-US" altLang="zh-CN" sz="2000" b="1">
                  <a:latin typeface="Microsoft YaHei" panose="020b0503020204020204" pitchFamily="34" charset="-122"/>
                  <a:ea typeface="Microsoft YaHei" panose="020b0503020204020204" pitchFamily="34" charset="-122"/>
                </a:endParaRPr>
              </a:p>
            </p:txBody>
          </p:sp>
          <p:sp>
            <p:nvSpPr>
              <p:cNvPr id="201"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继承法律关系涉及遗产的分配和继承人的权利和义务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婚姻终止法律关系涉及离婚后的财产分割和子女抚养等问题</a:t>
                </a:r>
                <a:endParaRPr/>
              </a:p>
            </p:txBody>
          </p:sp>
          <p:pic>
            <p:nvPicPr>
              <p:cNvPr id="202"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03" name=""/>
            <p:cNvGrpSpPr/>
            <p:nvPr/>
          </p:nvGrpSpPr>
          <p:grpSpPr>
            <a:xfrm>
              <a:off x="4252323" y="4789093"/>
              <a:ext cx="8485781" cy="1440002"/>
              <a:chOff x="4252323" y="4789093"/>
              <a:chExt cx="8485781" cy="1440002"/>
            </a:xfrm>
          </p:grpSpPr>
          <p:sp>
            <p:nvSpPr>
              <p:cNvPr id="204"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5"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与合同法律关系的比较</a:t>
                </a:r>
                <a:endParaRPr lang="en-US" altLang="zh-CN" sz="2000" b="1">
                  <a:latin typeface="Microsoft YaHei" panose="020b0503020204020204" pitchFamily="34" charset="-122"/>
                  <a:ea typeface="Microsoft YaHei" panose="020b0503020204020204" pitchFamily="34" charset="-122"/>
                </a:endParaRPr>
              </a:p>
            </p:txBody>
          </p:sp>
          <p:sp>
            <p:nvSpPr>
              <p:cNvPr id="206"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合同法律关系涉及合同双方的权利和义务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婚姻终止法律关系涉及婚姻双方的权利和义务的终止，但不同于合同法律关系中的解除和终止</a:t>
                </a:r>
                <a:endParaRPr/>
              </a:p>
            </p:txBody>
          </p:sp>
          <p:pic>
            <p:nvPicPr>
              <p:cNvPr id="207"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08"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婚姻终止法律关系与其他相关法律关系的比较</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2}"/>
        <p:cNvGrpSpPr/>
        <p:nvPr/>
      </p:nvGrpSpPr>
      <p:grpSpPr>
        <a:xfrm>
          <a:off x="0" y="0"/>
          <a:ext cx="0" cy="0"/>
        </a:xfrm>
      </p:grpSpPr>
      <p:sp>
        <p:nvSpPr>
          <p:cNvPr id="210"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协议离婚的法律程序与效力</a:t>
            </a:r>
            <a:endParaRPr/>
          </a:p>
        </p:txBody>
      </p:sp>
      <p:sp>
        <p:nvSpPr>
          <p:cNvPr id="21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sp>
        <p:nvSpPr>
          <p:cNvPr id="21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协议离婚的条件与程序</a:t>
            </a:r>
            <a:endParaRPr lang="en-US" altLang="zh-CN" sz="2800" b="1">
              <a:latin typeface="+mj-ea"/>
              <a:ea typeface="+mj-ea"/>
            </a:endParaRPr>
          </a:p>
        </p:txBody>
      </p:sp>
      <p:grpSp>
        <p:nvGrpSpPr>
          <p:cNvPr id="21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5" name=""/>
            <p:cNvGrpSpPr/>
            <p:nvPr/>
          </p:nvGrpSpPr>
          <p:grpSpPr>
            <a:xfrm>
              <a:off x="660399" y="2074672"/>
              <a:ext cx="5100082" cy="4536540"/>
              <a:chOff x="660399" y="2074672"/>
              <a:chExt cx="5100082" cy="4536540"/>
            </a:xfrm>
          </p:grpSpPr>
          <p:sp>
            <p:nvSpPr>
              <p:cNvPr id="21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协议离婚的条件</a:t>
                </a:r>
                <a:endParaRPr lang="en-US" altLang="zh-CN" sz="2000" b="1">
                  <a:latin typeface="Microsoft YaHei" panose="020b0503020204020204" pitchFamily="34" charset="-122"/>
                  <a:ea typeface="Microsoft YaHei" panose="020b0503020204020204" pitchFamily="34" charset="-122"/>
                </a:endParaRPr>
              </a:p>
            </p:txBody>
          </p:sp>
          <p:sp>
            <p:nvSpPr>
              <p:cNvPr id="21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双方当事人自愿达成离婚协议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对子女抚养、财产分割等问题达成一致意见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双方当事人具有完全民事行为能力</a:t>
                </a:r>
                <a:endParaRPr/>
              </a:p>
            </p:txBody>
          </p:sp>
          <p:pic>
            <p:nvPicPr>
              <p:cNvPr id="21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0" name=""/>
            <p:cNvGrpSpPr/>
            <p:nvPr/>
          </p:nvGrpSpPr>
          <p:grpSpPr>
            <a:xfrm>
              <a:off x="6431519" y="2074672"/>
              <a:ext cx="5100082" cy="4536540"/>
              <a:chOff x="660399" y="2074672"/>
              <a:chExt cx="5100082" cy="4536540"/>
            </a:xfrm>
          </p:grpSpPr>
          <p:sp>
            <p:nvSpPr>
              <p:cNvPr id="22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协议离婚的程序</a:t>
                </a:r>
                <a:endParaRPr lang="en-US" altLang="zh-CN" sz="2000" b="1">
                  <a:latin typeface="Microsoft YaHei" panose="020b0503020204020204" pitchFamily="34" charset="-122"/>
                  <a:ea typeface="Microsoft YaHei" panose="020b0503020204020204" pitchFamily="34" charset="-122"/>
                </a:endParaRPr>
              </a:p>
            </p:txBody>
          </p:sp>
          <p:sp>
            <p:nvSpPr>
              <p:cNvPr id="22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双方当事人签订书面离婚协议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共同到婚姻登记机关申请办理离婚手续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经过审查合格后，婚姻登记机关发放离婚证</a:t>
                </a:r>
                <a:endParaRPr/>
              </a:p>
            </p:txBody>
          </p:sp>
          <p:pic>
            <p:nvPicPr>
              <p:cNvPr id="22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pic>
        <p:nvPicPr>
          <p:cNvPr id="22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8" name="Group 598"/>
            <p:cNvGrpSpPr/>
            <p:nvPr/>
          </p:nvGrpSpPr>
          <p:grpSpPr>
            <a:xfrm>
              <a:off x="763829" y="1414808"/>
              <a:ext cx="6972294" cy="2337649"/>
              <a:chOff x="763829" y="1414808"/>
              <a:chExt cx="6972294" cy="2337649"/>
            </a:xfrm>
          </p:grpSpPr>
          <p:sp>
            <p:nvSpPr>
              <p:cNvPr id="22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协议离婚的法律效力</a:t>
                </a:r>
                <a:endParaRPr/>
              </a:p>
            </p:txBody>
          </p:sp>
          <p:sp>
            <p:nvSpPr>
              <p:cNvPr id="23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双方当事人之间的婚姻关系终止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双方当事人之间的权利和义务消灭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子女抚养、财产分割等问题的处理依据离婚协议约定</a:t>
                </a:r>
                <a:endParaRPr/>
              </a:p>
            </p:txBody>
          </p:sp>
          <p:sp>
            <p:nvSpPr>
              <p:cNvPr id="23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5" name="Group 591"/>
            <p:cNvGrpSpPr/>
            <p:nvPr/>
          </p:nvGrpSpPr>
          <p:grpSpPr>
            <a:xfrm>
              <a:off x="689593" y="3949139"/>
              <a:ext cx="7078256" cy="2128975"/>
              <a:chOff x="689593" y="3949139"/>
              <a:chExt cx="7078256" cy="2128975"/>
            </a:xfrm>
          </p:grpSpPr>
          <p:sp>
            <p:nvSpPr>
              <p:cNvPr id="23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协议离婚的后果</a:t>
                </a:r>
                <a:endParaRPr/>
              </a:p>
            </p:txBody>
          </p:sp>
          <p:sp>
            <p:nvSpPr>
              <p:cNvPr id="23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双方当事人需承担离婚后的财产分割、子女抚养等责任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双方当事人不得以离婚为理由侵犯对方的合法权益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双方当事人在离婚后仍有相互扶养的义务</a:t>
                </a:r>
                <a:endParaRPr/>
              </a:p>
            </p:txBody>
          </p:sp>
          <p:sp>
            <p:nvSpPr>
              <p:cNvPr id="23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协议离婚的法律效力及后果</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6" name="Group 598"/>
            <p:cNvGrpSpPr/>
            <p:nvPr/>
          </p:nvGrpSpPr>
          <p:grpSpPr>
            <a:xfrm>
              <a:off x="763829" y="1414808"/>
              <a:ext cx="6972294" cy="2337649"/>
              <a:chOff x="763829" y="1414808"/>
              <a:chExt cx="6972294" cy="2337649"/>
            </a:xfrm>
          </p:grpSpPr>
          <p:sp>
            <p:nvSpPr>
              <p:cNvPr id="24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协议离婚中的纠纷处理</a:t>
                </a:r>
                <a:endParaRPr/>
              </a:p>
            </p:txBody>
          </p:sp>
          <p:sp>
            <p:nvSpPr>
              <p:cNvPr id="24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协商解决：双方当事人可通过协商的方式解决离婚协议中的纠纷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调解解决：当事人可通过调解机构进行调解，寻求纠纷的解决方案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诉讼解决：当事人可将纠纷提交法院，通过法院判决解决纠纷</a:t>
                </a:r>
                <a:endParaRPr/>
              </a:p>
            </p:txBody>
          </p:sp>
          <p:sp>
            <p:nvSpPr>
              <p:cNvPr id="24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3" name="Group 591"/>
            <p:cNvGrpSpPr/>
            <p:nvPr/>
          </p:nvGrpSpPr>
          <p:grpSpPr>
            <a:xfrm>
              <a:off x="689593" y="3949139"/>
              <a:ext cx="7078256" cy="2128975"/>
              <a:chOff x="689593" y="3949139"/>
              <a:chExt cx="7078256" cy="2128975"/>
            </a:xfrm>
          </p:grpSpPr>
          <p:sp>
            <p:nvSpPr>
              <p:cNvPr id="25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协议离婚中的风险防范</a:t>
                </a:r>
                <a:endParaRPr/>
              </a:p>
            </p:txBody>
          </p:sp>
          <p:sp>
            <p:nvSpPr>
              <p:cNvPr id="25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双方当事人在签订离婚协议时应充分沟通，避免产生误解和纠纷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离婚协议应明确约定财产分割、子女抚养等问题的处理方式，避免后续纠纷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双方当事人在办理离婚手续时应按照法定程序进行，确保离婚协议的合法性</a:t>
                </a:r>
                <a:endParaRPr/>
              </a:p>
            </p:txBody>
          </p:sp>
          <p:sp>
            <p:nvSpPr>
              <p:cNvPr id="25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协议离婚中的纠纷处理与风险防范</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诉讼离婚的法律程序与效力</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诉讼离婚的条件与程序</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诉讼离婚的条件</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夫妻感情确已破裂，调解无效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一方当事人提出离婚诉讼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双方当事人具有完全民事行为能力</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诉讼离婚的程序</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一方向法院提起离婚诉讼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法院受理诉讼，进行调解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调解无效，法院作出离婚判决</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https://d.book118.com/068123074005006040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婚姻法课件：婚姻终止法律关系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2024-09-18T03:07:56.479</cp:lastPrinted>
  <dcterms:created xsi:type="dcterms:W3CDTF">2024-09-17T19:07:56Z</dcterms:created>
  <dcterms:modified xsi:type="dcterms:W3CDTF">2024-09-17T19:07:58Z</dcterms:modified>
</cp:coreProperties>
</file>