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5BBAFE9-07D5-4AA9-8163-00B83BA86EA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39" name="PlaceHolder 1"/>
          <p:cNvSpPr>
            <a:spLocks noGrp="1"/>
          </p:cNvSpPr>
          <p:nvPr>
            <p:ph type="sldImg"/>
          </p:nvPr>
        </p:nvSpPr>
        <p:spPr>
          <a:xfrm>
            <a:off x="685800" y="1143000"/>
            <a:ext cx="5486040" cy="3085920"/>
          </a:xfrm>
          <a:prstGeom prst="rect">
            <a:avLst/>
          </a:prstGeom>
          <a:ln w="0">
            <a:noFill/>
          </a:ln>
        </p:spPr>
      </p:sp>
      <p:sp>
        <p:nvSpPr>
          <p:cNvPr id="13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42" name="PlaceHolder 1"/>
          <p:cNvSpPr>
            <a:spLocks noGrp="1"/>
          </p:cNvSpPr>
          <p:nvPr>
            <p:ph type="sldImg"/>
          </p:nvPr>
        </p:nvSpPr>
        <p:spPr>
          <a:xfrm>
            <a:off x="685800" y="1143000"/>
            <a:ext cx="5486040" cy="3085920"/>
          </a:xfrm>
          <a:prstGeom prst="rect">
            <a:avLst/>
          </a:prstGeom>
          <a:ln w="0">
            <a:noFill/>
          </a:ln>
        </p:spPr>
      </p:sp>
      <p:sp>
        <p:nvSpPr>
          <p:cNvPr id="13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45" name="PlaceHolder 1"/>
          <p:cNvSpPr>
            <a:spLocks noGrp="1"/>
          </p:cNvSpPr>
          <p:nvPr>
            <p:ph type="sldImg"/>
          </p:nvPr>
        </p:nvSpPr>
        <p:spPr>
          <a:xfrm>
            <a:off x="685800" y="1143000"/>
            <a:ext cx="5486040" cy="3085920"/>
          </a:xfrm>
          <a:prstGeom prst="rect">
            <a:avLst/>
          </a:prstGeom>
          <a:ln w="0">
            <a:noFill/>
          </a:ln>
        </p:spPr>
      </p:sp>
      <p:sp>
        <p:nvSpPr>
          <p:cNvPr id="13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48" name="PlaceHolder 1"/>
          <p:cNvSpPr>
            <a:spLocks noGrp="1"/>
          </p:cNvSpPr>
          <p:nvPr>
            <p:ph type="sldImg"/>
          </p:nvPr>
        </p:nvSpPr>
        <p:spPr>
          <a:xfrm>
            <a:off x="685800" y="1143000"/>
            <a:ext cx="5486040" cy="3085920"/>
          </a:xfrm>
          <a:prstGeom prst="rect">
            <a:avLst/>
          </a:prstGeom>
          <a:ln w="0">
            <a:noFill/>
          </a:ln>
        </p:spPr>
      </p:sp>
      <p:sp>
        <p:nvSpPr>
          <p:cNvPr id="13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51" name="PlaceHolder 1"/>
          <p:cNvSpPr>
            <a:spLocks noGrp="1"/>
          </p:cNvSpPr>
          <p:nvPr>
            <p:ph type="sldImg"/>
          </p:nvPr>
        </p:nvSpPr>
        <p:spPr>
          <a:xfrm>
            <a:off x="685800" y="1143000"/>
            <a:ext cx="5486040" cy="3085920"/>
          </a:xfrm>
          <a:prstGeom prst="rect">
            <a:avLst/>
          </a:prstGeom>
          <a:ln w="0">
            <a:noFill/>
          </a:ln>
        </p:spPr>
      </p:sp>
      <p:sp>
        <p:nvSpPr>
          <p:cNvPr id="135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5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54" name="PlaceHolder 1"/>
          <p:cNvSpPr>
            <a:spLocks noGrp="1"/>
          </p:cNvSpPr>
          <p:nvPr>
            <p:ph type="sldImg"/>
          </p:nvPr>
        </p:nvSpPr>
        <p:spPr>
          <a:xfrm>
            <a:off x="685800" y="1143000"/>
            <a:ext cx="5486040" cy="3085920"/>
          </a:xfrm>
          <a:prstGeom prst="rect">
            <a:avLst/>
          </a:prstGeom>
          <a:ln w="0">
            <a:noFill/>
          </a:ln>
        </p:spPr>
      </p:sp>
      <p:sp>
        <p:nvSpPr>
          <p:cNvPr id="135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5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2E57D9-DB84-4A37-AA36-DD9430DB8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D6B90-FC87-4B75-AFFB-E71FFC4AF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F48A28-1710-4409-903C-56950859E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1CE1ED-47CC-4E06-85BA-956CDB584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2F325F-5CFE-4FC8-8E5C-B5798C3D93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FD3A19-F013-4668-8155-6CD6C88EC9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3924B6-753C-46ED-8BAF-0B5676B214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5E289B-EE6A-4E72-BA13-413CB56D45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23DE7B-2AED-4E8A-A70C-2757B6CD2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3F252D-268F-4465-9C83-78D51FFEF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55AC1-D7E0-4598-8232-96C6F727E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B1FF0B6-C25E-43A9-B4AA-5FF01AA9E99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37272E7-E68E-41BD-8896-4D369ADE16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3111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测绘安全防护培训</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测绘安全防护培训简介</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测绘安全防护知识普及</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测绘安全防护器材使用</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测绘安全防护现场演练</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测绘安全防护法规解读</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测绘安全防护培训总结</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测绘安全防护培训简介</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什么是测绘安全防护培训？</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测绘安全防护培训是为从事测绘工作的人员提供关于安全防护的培训课程。其目的在于提高测绘工作中的安全意识和技能，确保工作的顺利进行。</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为什么需要测绘安全防护培训？</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涉及高空作业、电气安全等</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危险因素众多</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缺乏安全防护知识易导致事故发生</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事故隐患大</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根据法律法规要求接受培训</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法律规定</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安全意识强可有效提高工作效率</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提高工作效率</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测绘安全防护培训的主要内容</a:t>
            </a:r>
            <a:endParaRPr lang="en-US" sz="3600" b="0" strike="noStrike" spc="-1">
              <a:solidFill>
                <a:schemeClr val="dk1"/>
              </a:solidFill>
              <a:latin typeface="Arial"/>
            </a:endParaRPr>
          </a:p>
        </p:txBody>
      </p:sp>
      <p:sp>
        <p:nvSpPr>
          <p:cNvPr id="23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教育测绘人员正确的安全观念</a:t>
            </a:r>
            <a:endParaRPr lang="en-US" sz="1600" b="0" strike="noStrike" spc="-1">
              <a:solidFill>
                <a:srgbClr val="000000"/>
              </a:solidFill>
              <a:latin typeface="Arial"/>
            </a:endParaRPr>
          </a:p>
        </p:txBody>
      </p:sp>
      <p:sp>
        <p:nvSpPr>
          <p:cNvPr id="23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安全意识教育</a:t>
            </a:r>
            <a:endParaRPr lang="en-US" sz="2000" b="0" strike="noStrike" spc="-1">
              <a:solidFill>
                <a:srgbClr val="000000"/>
              </a:solidFill>
              <a:latin typeface="Arial"/>
            </a:endParaRPr>
          </a:p>
        </p:txBody>
      </p:sp>
      <p:sp>
        <p:nvSpPr>
          <p:cNvPr id="24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4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4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培养测绘人员应对紧急情况的能力</a:t>
            </a:r>
            <a:endParaRPr lang="en-US" sz="1600" b="0" strike="noStrike" spc="-1">
              <a:solidFill>
                <a:srgbClr val="000000"/>
              </a:solidFill>
              <a:latin typeface="Arial"/>
            </a:endParaRPr>
          </a:p>
        </p:txBody>
      </p:sp>
      <p:sp>
        <p:nvSpPr>
          <p:cNvPr id="24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紧急救援知识</a:t>
            </a:r>
            <a:endParaRPr lang="en-US" sz="2000" b="0" strike="noStrike" spc="-1">
              <a:solidFill>
                <a:srgbClr val="000000"/>
              </a:solidFill>
              <a:latin typeface="Arial"/>
            </a:endParaRPr>
          </a:p>
        </p:txBody>
      </p:sp>
      <p:sp>
        <p:nvSpPr>
          <p:cNvPr id="24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4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规范测绘操作流程，减少事故发生几率</a:t>
            </a:r>
            <a:endParaRPr lang="en-US" sz="1600" b="0" strike="noStrike" spc="-1">
              <a:solidFill>
                <a:srgbClr val="000000"/>
              </a:solidFill>
              <a:latin typeface="Arial"/>
            </a:endParaRPr>
          </a:p>
        </p:txBody>
      </p:sp>
      <p:sp>
        <p:nvSpPr>
          <p:cNvPr id="24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安全操作规程</a:t>
            </a:r>
            <a:endParaRPr lang="en-US" sz="2000" b="0" strike="noStrike" spc="-1">
              <a:solidFill>
                <a:srgbClr val="000000"/>
              </a:solidFill>
              <a:latin typeface="Arial"/>
            </a:endParaRPr>
          </a:p>
        </p:txBody>
      </p:sp>
      <p:sp>
        <p:nvSpPr>
          <p:cNvPr id="24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4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4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50"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51" name="组合 1"/>
          <p:cNvGrpSpPr/>
          <p:nvPr/>
        </p:nvGrpSpPr>
        <p:grpSpPr>
          <a:xfrm>
            <a:off x="7341840" y="705600"/>
            <a:ext cx="3449520" cy="3434400"/>
            <a:chOff x="7341840" y="705600"/>
            <a:chExt cx="3449520" cy="3434400"/>
          </a:xfrm>
        </p:grpSpPr>
        <p:sp>
          <p:nvSpPr>
            <p:cNvPr id="252"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3"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4"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5"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6"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7"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8"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9"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0"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1"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2"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263" name="组合 28"/>
          <p:cNvGrpSpPr/>
          <p:nvPr/>
        </p:nvGrpSpPr>
        <p:grpSpPr>
          <a:xfrm>
            <a:off x="6229080" y="3172320"/>
            <a:ext cx="3078000" cy="3131280"/>
            <a:chOff x="6229080" y="3172320"/>
            <a:chExt cx="3078000" cy="3131280"/>
          </a:xfrm>
        </p:grpSpPr>
        <p:sp>
          <p:nvSpPr>
            <p:cNvPr id="264"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5"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6"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7"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8"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9"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0"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1"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2"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3"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4"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5"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6"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7"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8"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9"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47"/>
                                        </p:tgtEl>
                                        <p:attrNameLst>
                                          <p:attrName>style.visibility</p:attrName>
                                        </p:attrNameLst>
                                      </p:cBhvr>
                                      <p:to>
                                        <p:strVal val="visible"/>
                                      </p:to>
                                    </p:set>
                                    <p:anim calcmode="lin" valueType="num">
                                      <p:cBhvr additive="repl">
                                        <p:cTn id="7" dur="500" fill="hold"/>
                                        <p:tgtEl>
                                          <p:spTgt spid="247"/>
                                        </p:tgtEl>
                                        <p:attrNameLst>
                                          <p:attrName>ppt_w</p:attrName>
                                        </p:attrNameLst>
                                      </p:cBhvr>
                                      <p:tavLst>
                                        <p:tav tm="0">
                                          <p:val>
                                            <p:fltVal val="0"/>
                                          </p:val>
                                        </p:tav>
                                        <p:tav tm="100000">
                                          <p:val>
                                            <p:strVal val="#ppt_w"/>
                                          </p:val>
                                        </p:tav>
                                      </p:tavLst>
                                    </p:anim>
                                    <p:anim calcmode="lin" valueType="num">
                                      <p:cBhvr additive="repl">
                                        <p:cTn id="8" dur="500" fill="hold"/>
                                        <p:tgtEl>
                                          <p:spTgt spid="24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48"/>
                                        </p:tgtEl>
                                        <p:attrNameLst>
                                          <p:attrName>style.visibility</p:attrName>
                                        </p:attrNameLst>
                                      </p:cBhvr>
                                      <p:to>
                                        <p:strVal val="visible"/>
                                      </p:to>
                                    </p:set>
                                    <p:anim calcmode="lin" valueType="num">
                                      <p:cBhvr additive="repl">
                                        <p:cTn id="11" dur="500" fill="hold"/>
                                        <p:tgtEl>
                                          <p:spTgt spid="248"/>
                                        </p:tgtEl>
                                        <p:attrNameLst>
                                          <p:attrName>ppt_w</p:attrName>
                                        </p:attrNameLst>
                                      </p:cBhvr>
                                      <p:tavLst>
                                        <p:tav tm="0">
                                          <p:val>
                                            <p:fltVal val="0"/>
                                          </p:val>
                                        </p:tav>
                                        <p:tav tm="100000">
                                          <p:val>
                                            <p:strVal val="#ppt_w"/>
                                          </p:val>
                                        </p:tav>
                                      </p:tavLst>
                                    </p:anim>
                                    <p:anim calcmode="lin" valueType="num">
                                      <p:cBhvr additive="repl">
                                        <p:cTn id="12" dur="500" fill="hold"/>
                                        <p:tgtEl>
                                          <p:spTgt spid="24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49"/>
                                        </p:tgtEl>
                                        <p:attrNameLst>
                                          <p:attrName>style.visibility</p:attrName>
                                        </p:attrNameLst>
                                      </p:cBhvr>
                                      <p:to>
                                        <p:strVal val="visible"/>
                                      </p:to>
                                    </p:set>
                                    <p:anim calcmode="lin" valueType="num">
                                      <p:cBhvr additive="repl">
                                        <p:cTn id="15" dur="500" fill="hold"/>
                                        <p:tgtEl>
                                          <p:spTgt spid="249"/>
                                        </p:tgtEl>
                                        <p:attrNameLst>
                                          <p:attrName>ppt_w</p:attrName>
                                        </p:attrNameLst>
                                      </p:cBhvr>
                                      <p:tavLst>
                                        <p:tav tm="0">
                                          <p:val>
                                            <p:fltVal val="0"/>
                                          </p:val>
                                        </p:tav>
                                        <p:tav tm="100000">
                                          <p:val>
                                            <p:strVal val="#ppt_w"/>
                                          </p:val>
                                        </p:tav>
                                      </p:tavLst>
                                    </p:anim>
                                    <p:anim calcmode="lin" valueType="num">
                                      <p:cBhvr additive="repl">
                                        <p:cTn id="16" dur="500" fill="hold"/>
                                        <p:tgtEl>
                                          <p:spTgt spid="249"/>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250"/>
                                        </p:tgtEl>
                                        <p:attrNameLst>
                                          <p:attrName>style.visibility</p:attrName>
                                        </p:attrNameLst>
                                      </p:cBhvr>
                                      <p:to>
                                        <p:strVal val="visible"/>
                                      </p:to>
                                    </p:set>
                                    <p:anim calcmode="lin" valueType="num">
                                      <p:cBhvr additive="repl">
                                        <p:cTn id="19" dur="500" fill="hold"/>
                                        <p:tgtEl>
                                          <p:spTgt spid="250"/>
                                        </p:tgtEl>
                                        <p:attrNameLst>
                                          <p:attrName>ppt_w</p:attrName>
                                        </p:attrNameLst>
                                      </p:cBhvr>
                                      <p:tavLst>
                                        <p:tav tm="0">
                                          <p:val>
                                            <p:fltVal val="0"/>
                                          </p:val>
                                        </p:tav>
                                        <p:tav tm="100000">
                                          <p:val>
                                            <p:strVal val="#ppt_w"/>
                                          </p:val>
                                        </p:tav>
                                      </p:tavLst>
                                    </p:anim>
                                    <p:anim calcmode="lin" valueType="num">
                                      <p:cBhvr additive="repl">
                                        <p:cTn id="20" dur="500" fill="hold"/>
                                        <p:tgtEl>
                                          <p:spTgt spid="250"/>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251"/>
                                        </p:tgtEl>
                                        <p:attrNameLst>
                                          <p:attrName>style.visibility</p:attrName>
                                        </p:attrNameLst>
                                      </p:cBhvr>
                                      <p:to>
                                        <p:strVal val="visible"/>
                                      </p:to>
                                    </p:set>
                                    <p:anim calcmode="lin" valueType="num">
                                      <p:cBhvr additive="repl">
                                        <p:cTn id="25" dur="500" fill="hold"/>
                                        <p:tgtEl>
                                          <p:spTgt spid="251"/>
                                        </p:tgtEl>
                                        <p:attrNameLst>
                                          <p:attrName>ppt_w</p:attrName>
                                        </p:attrNameLst>
                                      </p:cBhvr>
                                      <p:tavLst>
                                        <p:tav tm="0">
                                          <p:val>
                                            <p:fltVal val="0"/>
                                          </p:val>
                                        </p:tav>
                                        <p:tav tm="100000">
                                          <p:val>
                                            <p:strVal val="#ppt_w"/>
                                          </p:val>
                                        </p:tav>
                                      </p:tavLst>
                                    </p:anim>
                                    <p:anim calcmode="lin" valueType="num">
                                      <p:cBhvr additive="repl">
                                        <p:cTn id="26" dur="500" fill="hold"/>
                                        <p:tgtEl>
                                          <p:spTgt spid="251"/>
                                        </p:tgtEl>
                                        <p:attrNameLst>
                                          <p:attrName>ppt_h</p:attrName>
                                        </p:attrNameLst>
                                      </p:cBhvr>
                                      <p:tavLst>
                                        <p:tav tm="0">
                                          <p:val>
                                            <p:fltVal val="0"/>
                                          </p:val>
                                        </p:tav>
                                        <p:tav tm="100000">
                                          <p:val>
                                            <p:strVal val="#ppt_h"/>
                                          </p:val>
                                        </p:tav>
                                      </p:tavLst>
                                    </p:anim>
                                    <p:animEffect transition="in" filter="fade">
                                      <p:cBhvr additive="repl">
                                        <p:cTn id="27" dur="500"/>
                                        <p:tgtEl>
                                          <p:spTgt spid="251"/>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263"/>
                                        </p:tgtEl>
                                        <p:attrNameLst>
                                          <p:attrName>style.visibility</p:attrName>
                                        </p:attrNameLst>
                                      </p:cBhvr>
                                      <p:to>
                                        <p:strVal val="visible"/>
                                      </p:to>
                                    </p:set>
                                    <p:anim calcmode="lin" valueType="num">
                                      <p:cBhvr additive="repl">
                                        <p:cTn id="30" dur="500" fill="hold"/>
                                        <p:tgtEl>
                                          <p:spTgt spid="263"/>
                                        </p:tgtEl>
                                        <p:attrNameLst>
                                          <p:attrName>ppt_w</p:attrName>
                                        </p:attrNameLst>
                                      </p:cBhvr>
                                      <p:tavLst>
                                        <p:tav tm="0">
                                          <p:val>
                                            <p:fltVal val="0"/>
                                          </p:val>
                                        </p:tav>
                                        <p:tav tm="100000">
                                          <p:val>
                                            <p:strVal val="#ppt_w"/>
                                          </p:val>
                                        </p:tav>
                                      </p:tavLst>
                                    </p:anim>
                                    <p:anim calcmode="lin" valueType="num">
                                      <p:cBhvr additive="repl">
                                        <p:cTn id="31" dur="500" fill="hold"/>
                                        <p:tgtEl>
                                          <p:spTgt spid="263"/>
                                        </p:tgtEl>
                                        <p:attrNameLst>
                                          <p:attrName>ppt_h</p:attrName>
                                        </p:attrNameLst>
                                      </p:cBhvr>
                                      <p:tavLst>
                                        <p:tav tm="0">
                                          <p:val>
                                            <p:fltVal val="0"/>
                                          </p:val>
                                        </p:tav>
                                        <p:tav tm="100000">
                                          <p:val>
                                            <p:strVal val="#ppt_h"/>
                                          </p:val>
                                        </p:tav>
                                      </p:tavLst>
                                    </p:anim>
                                    <p:animEffect transition="in" filter="fade">
                                      <p:cBhvr additive="repl">
                                        <p:cTn id="32" dur="500"/>
                                        <p:tgtEl>
                                          <p:spTgt spid="2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80" name="组合 64"/>
          <p:cNvGrpSpPr/>
          <p:nvPr/>
        </p:nvGrpSpPr>
        <p:grpSpPr>
          <a:xfrm>
            <a:off x="-119880" y="962280"/>
            <a:ext cx="1961640" cy="2948040"/>
            <a:chOff x="-119880" y="962280"/>
            <a:chExt cx="1961640" cy="2948040"/>
          </a:xfrm>
        </p:grpSpPr>
        <p:sp>
          <p:nvSpPr>
            <p:cNvPr id="28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3"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提高效率</a:t>
            </a:r>
            <a:endParaRPr lang="en-US" sz="1800" b="0" strike="noStrike" spc="-1">
              <a:solidFill>
                <a:srgbClr val="000000"/>
              </a:solidFill>
              <a:latin typeface="Arial"/>
            </a:endParaRPr>
          </a:p>
        </p:txBody>
      </p:sp>
      <p:sp>
        <p:nvSpPr>
          <p:cNvPr id="294"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安全意识强可提高工作效率</a:t>
            </a:r>
            <a:endParaRPr lang="en-US" sz="1400" b="0" strike="noStrike" spc="-1">
              <a:solidFill>
                <a:srgbClr val="000000"/>
              </a:solidFill>
              <a:latin typeface="Arial"/>
            </a:endParaRPr>
          </a:p>
        </p:txBody>
      </p:sp>
      <p:sp>
        <p:nvSpPr>
          <p:cNvPr id="2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6"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保障生命财产安全</a:t>
            </a:r>
            <a:endParaRPr lang="en-US" sz="1800" b="0" strike="noStrike" spc="-1">
              <a:solidFill>
                <a:srgbClr val="000000"/>
              </a:solidFill>
              <a:latin typeface="Arial"/>
            </a:endParaRPr>
          </a:p>
        </p:txBody>
      </p:sp>
      <p:sp>
        <p:nvSpPr>
          <p:cNvPr id="297"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保障测绘人员的生命财产安全</a:t>
            </a:r>
            <a:endParaRPr lang="en-US" sz="1400" b="0" strike="noStrike" spc="-1">
              <a:solidFill>
                <a:srgbClr val="000000"/>
              </a:solidFill>
              <a:latin typeface="Arial"/>
            </a:endParaRPr>
          </a:p>
        </p:txBody>
      </p:sp>
      <p:sp>
        <p:nvSpPr>
          <p:cNvPr id="2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9"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300"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30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测绘安全防护培训的好处</a:t>
            </a:r>
            <a:endParaRPr lang="en-US" sz="3600" b="0" strike="noStrike" spc="-1">
              <a:solidFill>
                <a:schemeClr val="dk1"/>
              </a:solidFill>
              <a:latin typeface="Arial"/>
            </a:endParaRPr>
          </a:p>
        </p:txBody>
      </p:sp>
      <p:sp>
        <p:nvSpPr>
          <p:cNvPr id="3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03"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减少事故</a:t>
            </a:r>
            <a:endParaRPr lang="en-US" sz="1800" b="0" strike="noStrike" spc="-1">
              <a:solidFill>
                <a:srgbClr val="000000"/>
              </a:solidFill>
              <a:latin typeface="Arial"/>
            </a:endParaRPr>
          </a:p>
        </p:txBody>
      </p:sp>
      <p:sp>
        <p:nvSpPr>
          <p:cNvPr id="304"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加强安全防护培训，事故几率降低</a:t>
            </a:r>
            <a:endParaRPr lang="en-US" sz="1400" b="0" strike="noStrike" spc="-1">
              <a:solidFill>
                <a:srgbClr val="000000"/>
              </a:solidFill>
              <a:latin typeface="Arial"/>
            </a:endParaRPr>
          </a:p>
        </p:txBody>
      </p:sp>
      <p:sp>
        <p:nvSpPr>
          <p:cNvPr id="305"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6"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7"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8"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309" name="组合 81"/>
          <p:cNvGrpSpPr/>
          <p:nvPr/>
        </p:nvGrpSpPr>
        <p:grpSpPr>
          <a:xfrm>
            <a:off x="381960" y="5287680"/>
            <a:ext cx="988200" cy="1001880"/>
            <a:chOff x="381960" y="5287680"/>
            <a:chExt cx="988200" cy="1001880"/>
          </a:xfrm>
        </p:grpSpPr>
        <p:sp>
          <p:nvSpPr>
            <p:cNvPr id="310"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8"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1"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2"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3"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4"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5"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80"/>
                                        </p:tgtEl>
                                        <p:attrNameLst>
                                          <p:attrName>style.visibility</p:attrName>
                                        </p:attrNameLst>
                                      </p:cBhvr>
                                      <p:to>
                                        <p:strVal val="visible"/>
                                      </p:to>
                                    </p:set>
                                    <p:anim calcmode="lin" valueType="num">
                                      <p:cBhvr additive="repl">
                                        <p:cTn id="7" dur="3400" fill="hold"/>
                                        <p:tgtEl>
                                          <p:spTgt spid="280"/>
                                        </p:tgtEl>
                                        <p:attrNameLst>
                                          <p:attrName>ppt_x</p:attrName>
                                        </p:attrNameLst>
                                      </p:cBhvr>
                                      <p:tavLst>
                                        <p:tav tm="0">
                                          <p:val>
                                            <p:strVal val="0-#ppt_w/2"/>
                                          </p:val>
                                        </p:tav>
                                        <p:tav tm="100000">
                                          <p:val>
                                            <p:strVal val="#ppt_x"/>
                                          </p:val>
                                        </p:tav>
                                      </p:tavLst>
                                    </p:anim>
                                    <p:anim calcmode="lin" valueType="num">
                                      <p:cBhvr additive="repl">
                                        <p:cTn id="8" dur="3400" fill="hold"/>
                                        <p:tgtEl>
                                          <p:spTgt spid="28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09"/>
                                        </p:tgtEl>
                                        <p:attrNameLst>
                                          <p:attrName>style.visibility</p:attrName>
                                        </p:attrNameLst>
                                      </p:cBhvr>
                                      <p:to>
                                        <p:strVal val="visible"/>
                                      </p:to>
                                    </p:set>
                                    <p:anim calcmode="lin" valueType="num">
                                      <p:cBhvr additive="repl">
                                        <p:cTn id="11" dur="4000" fill="hold"/>
                                        <p:tgtEl>
                                          <p:spTgt spid="309"/>
                                        </p:tgtEl>
                                        <p:attrNameLst>
                                          <p:attrName>ppt_x</p:attrName>
                                        </p:attrNameLst>
                                      </p:cBhvr>
                                      <p:tavLst>
                                        <p:tav tm="0">
                                          <p:val>
                                            <p:strVal val="0-#ppt_w/2"/>
                                          </p:val>
                                        </p:tav>
                                        <p:tav tm="100000">
                                          <p:val>
                                            <p:strVal val="#ppt_x"/>
                                          </p:val>
                                        </p:tav>
                                      </p:tavLst>
                                    </p:anim>
                                    <p:anim calcmode="lin" valueType="num">
                                      <p:cBhvr additive="repl">
                                        <p:cTn id="12" dur="4000" fill="hold"/>
                                        <p:tgtEl>
                                          <p:spTgt spid="30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327"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测绘安全防护培训是为了保障测绘工作者的人身安全和工作顺利进行而进行的必要措施。经过培训，测绘人员能够更加熟悉各种危险因素，提前预防，有效减少事故发生的可能性，确保工作的高效进行。</a:t>
            </a:r>
            <a:endParaRPr lang="en-US" sz="2000" b="0" strike="noStrike" spc="-1">
              <a:solidFill>
                <a:srgbClr val="000000"/>
              </a:solidFill>
              <a:latin typeface="Arial"/>
            </a:endParaRPr>
          </a:p>
        </p:txBody>
      </p:sp>
      <p:sp>
        <p:nvSpPr>
          <p:cNvPr id="328"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29"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30"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331" name="组合 1"/>
          <p:cNvGrpSpPr/>
          <p:nvPr/>
        </p:nvGrpSpPr>
        <p:grpSpPr>
          <a:xfrm>
            <a:off x="7341840" y="705600"/>
            <a:ext cx="3449520" cy="3434400"/>
            <a:chOff x="7341840" y="705600"/>
            <a:chExt cx="3449520" cy="3434400"/>
          </a:xfrm>
        </p:grpSpPr>
        <p:sp>
          <p:nvSpPr>
            <p:cNvPr id="332"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3"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4"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5"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6"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7"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8"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9"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0"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1"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2"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43" name="组合 28"/>
          <p:cNvGrpSpPr/>
          <p:nvPr/>
        </p:nvGrpSpPr>
        <p:grpSpPr>
          <a:xfrm>
            <a:off x="6229080" y="3172320"/>
            <a:ext cx="3078000" cy="3131280"/>
            <a:chOff x="6229080" y="3172320"/>
            <a:chExt cx="3078000" cy="3131280"/>
          </a:xfrm>
        </p:grpSpPr>
        <p:sp>
          <p:nvSpPr>
            <p:cNvPr id="344"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5"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6"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7"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8"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9"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0"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1"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2"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3"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4"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5"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6"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7"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8"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9"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328"/>
                                        </p:tgtEl>
                                        <p:attrNameLst>
                                          <p:attrName>style.visibility</p:attrName>
                                        </p:attrNameLst>
                                      </p:cBhvr>
                                      <p:to>
                                        <p:strVal val="visible"/>
                                      </p:to>
                                    </p:set>
                                    <p:anim calcmode="lin" valueType="num">
                                      <p:cBhvr additive="repl">
                                        <p:cTn id="7" dur="500" fill="hold"/>
                                        <p:tgtEl>
                                          <p:spTgt spid="328"/>
                                        </p:tgtEl>
                                        <p:attrNameLst>
                                          <p:attrName>ppt_w</p:attrName>
                                        </p:attrNameLst>
                                      </p:cBhvr>
                                      <p:tavLst>
                                        <p:tav tm="0">
                                          <p:val>
                                            <p:fltVal val="0"/>
                                          </p:val>
                                        </p:tav>
                                        <p:tav tm="100000">
                                          <p:val>
                                            <p:strVal val="#ppt_w"/>
                                          </p:val>
                                        </p:tav>
                                      </p:tavLst>
                                    </p:anim>
                                    <p:anim calcmode="lin" valueType="num">
                                      <p:cBhvr additive="repl">
                                        <p:cTn id="8" dur="500" fill="hold"/>
                                        <p:tgtEl>
                                          <p:spTgt spid="328"/>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329"/>
                                        </p:tgtEl>
                                        <p:attrNameLst>
                                          <p:attrName>style.visibility</p:attrName>
                                        </p:attrNameLst>
                                      </p:cBhvr>
                                      <p:to>
                                        <p:strVal val="visible"/>
                                      </p:to>
                                    </p:set>
                                    <p:anim calcmode="lin" valueType="num">
                                      <p:cBhvr additive="repl">
                                        <p:cTn id="11" dur="500" fill="hold"/>
                                        <p:tgtEl>
                                          <p:spTgt spid="329"/>
                                        </p:tgtEl>
                                        <p:attrNameLst>
                                          <p:attrName>ppt_w</p:attrName>
                                        </p:attrNameLst>
                                      </p:cBhvr>
                                      <p:tavLst>
                                        <p:tav tm="0">
                                          <p:val>
                                            <p:fltVal val="0"/>
                                          </p:val>
                                        </p:tav>
                                        <p:tav tm="100000">
                                          <p:val>
                                            <p:strVal val="#ppt_w"/>
                                          </p:val>
                                        </p:tav>
                                      </p:tavLst>
                                    </p:anim>
                                    <p:anim calcmode="lin" valueType="num">
                                      <p:cBhvr additive="repl">
                                        <p:cTn id="12" dur="500" fill="hold"/>
                                        <p:tgtEl>
                                          <p:spTgt spid="329"/>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330"/>
                                        </p:tgtEl>
                                        <p:attrNameLst>
                                          <p:attrName>style.visibility</p:attrName>
                                        </p:attrNameLst>
                                      </p:cBhvr>
                                      <p:to>
                                        <p:strVal val="visible"/>
                                      </p:to>
                                    </p:set>
                                    <p:anim calcmode="lin" valueType="num">
                                      <p:cBhvr additive="repl">
                                        <p:cTn id="15" dur="500" fill="hold"/>
                                        <p:tgtEl>
                                          <p:spTgt spid="330"/>
                                        </p:tgtEl>
                                        <p:attrNameLst>
                                          <p:attrName>ppt_w</p:attrName>
                                        </p:attrNameLst>
                                      </p:cBhvr>
                                      <p:tavLst>
                                        <p:tav tm="0">
                                          <p:val>
                                            <p:fltVal val="0"/>
                                          </p:val>
                                        </p:tav>
                                        <p:tav tm="100000">
                                          <p:val>
                                            <p:strVal val="#ppt_w"/>
                                          </p:val>
                                        </p:tav>
                                      </p:tavLst>
                                    </p:anim>
                                    <p:anim calcmode="lin" valueType="num">
                                      <p:cBhvr additive="repl">
                                        <p:cTn id="16" dur="500" fill="hold"/>
                                        <p:tgtEl>
                                          <p:spTgt spid="330"/>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331"/>
                                        </p:tgtEl>
                                        <p:attrNameLst>
                                          <p:attrName>style.visibility</p:attrName>
                                        </p:attrNameLst>
                                      </p:cBhvr>
                                      <p:to>
                                        <p:strVal val="visible"/>
                                      </p:to>
                                    </p:set>
                                    <p:anim calcmode="lin" valueType="num">
                                      <p:cBhvr additive="repl">
                                        <p:cTn id="21" dur="500" fill="hold"/>
                                        <p:tgtEl>
                                          <p:spTgt spid="331"/>
                                        </p:tgtEl>
                                        <p:attrNameLst>
                                          <p:attrName>ppt_w</p:attrName>
                                        </p:attrNameLst>
                                      </p:cBhvr>
                                      <p:tavLst>
                                        <p:tav tm="0">
                                          <p:val>
                                            <p:fltVal val="0"/>
                                          </p:val>
                                        </p:tav>
                                        <p:tav tm="100000">
                                          <p:val>
                                            <p:strVal val="#ppt_w"/>
                                          </p:val>
                                        </p:tav>
                                      </p:tavLst>
                                    </p:anim>
                                    <p:anim calcmode="lin" valueType="num">
                                      <p:cBhvr additive="repl">
                                        <p:cTn id="22" dur="500" fill="hold"/>
                                        <p:tgtEl>
                                          <p:spTgt spid="331"/>
                                        </p:tgtEl>
                                        <p:attrNameLst>
                                          <p:attrName>ppt_h</p:attrName>
                                        </p:attrNameLst>
                                      </p:cBhvr>
                                      <p:tavLst>
                                        <p:tav tm="0">
                                          <p:val>
                                            <p:fltVal val="0"/>
                                          </p:val>
                                        </p:tav>
                                        <p:tav tm="100000">
                                          <p:val>
                                            <p:strVal val="#ppt_h"/>
                                          </p:val>
                                        </p:tav>
                                      </p:tavLst>
                                    </p:anim>
                                    <p:animEffect transition="in" filter="fade">
                                      <p:cBhvr additive="repl">
                                        <p:cTn id="23" dur="500"/>
                                        <p:tgtEl>
                                          <p:spTgt spid="331"/>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343"/>
                                        </p:tgtEl>
                                        <p:attrNameLst>
                                          <p:attrName>style.visibility</p:attrName>
                                        </p:attrNameLst>
                                      </p:cBhvr>
                                      <p:to>
                                        <p:strVal val="visible"/>
                                      </p:to>
                                    </p:set>
                                    <p:anim calcmode="lin" valueType="num">
                                      <p:cBhvr additive="repl">
                                        <p:cTn id="26" dur="500" fill="hold"/>
                                        <p:tgtEl>
                                          <p:spTgt spid="343"/>
                                        </p:tgtEl>
                                        <p:attrNameLst>
                                          <p:attrName>ppt_w</p:attrName>
                                        </p:attrNameLst>
                                      </p:cBhvr>
                                      <p:tavLst>
                                        <p:tav tm="0">
                                          <p:val>
                                            <p:fltVal val="0"/>
                                          </p:val>
                                        </p:tav>
                                        <p:tav tm="100000">
                                          <p:val>
                                            <p:strVal val="#ppt_w"/>
                                          </p:val>
                                        </p:tav>
                                      </p:tavLst>
                                    </p:anim>
                                    <p:anim calcmode="lin" valueType="num">
                                      <p:cBhvr additive="repl">
                                        <p:cTn id="27" dur="500" fill="hold"/>
                                        <p:tgtEl>
                                          <p:spTgt spid="343"/>
                                        </p:tgtEl>
                                        <p:attrNameLst>
                                          <p:attrName>ppt_h</p:attrName>
                                        </p:attrNameLst>
                                      </p:cBhvr>
                                      <p:tavLst>
                                        <p:tav tm="0">
                                          <p:val>
                                            <p:fltVal val="0"/>
                                          </p:val>
                                        </p:tav>
                                        <p:tav tm="100000">
                                          <p:val>
                                            <p:strVal val="#ppt_h"/>
                                          </p:val>
                                        </p:tav>
                                      </p:tavLst>
                                    </p:anim>
                                    <p:animEffect transition="in" filter="fade">
                                      <p:cBhvr additive="repl">
                                        <p:cTn id="28" dur="500"/>
                                        <p:tgtEl>
                                          <p:spTgt spid="3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0" name="组合 4"/>
          <p:cNvGrpSpPr/>
          <p:nvPr/>
        </p:nvGrpSpPr>
        <p:grpSpPr>
          <a:xfrm>
            <a:off x="995040" y="1876680"/>
            <a:ext cx="4299120" cy="3638880"/>
            <a:chOff x="995040" y="1876680"/>
            <a:chExt cx="4299120" cy="3638880"/>
          </a:xfrm>
        </p:grpSpPr>
        <p:grpSp>
          <p:nvGrpSpPr>
            <p:cNvPr id="361" name="组合 5"/>
            <p:cNvGrpSpPr/>
            <p:nvPr/>
          </p:nvGrpSpPr>
          <p:grpSpPr>
            <a:xfrm>
              <a:off x="995040" y="1876680"/>
              <a:ext cx="2624760" cy="2235240"/>
              <a:chOff x="995040" y="1876680"/>
              <a:chExt cx="2624760" cy="2235240"/>
            </a:xfrm>
          </p:grpSpPr>
          <p:grpSp>
            <p:nvGrpSpPr>
              <p:cNvPr id="362" name="组合 17"/>
              <p:cNvGrpSpPr/>
              <p:nvPr/>
            </p:nvGrpSpPr>
            <p:grpSpPr>
              <a:xfrm>
                <a:off x="1088640" y="1987200"/>
                <a:ext cx="2531160" cy="2049120"/>
                <a:chOff x="1088640" y="1987200"/>
                <a:chExt cx="2531160" cy="2049120"/>
              </a:xfrm>
            </p:grpSpPr>
            <p:sp>
              <p:nvSpPr>
                <p:cNvPr id="363"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4"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5"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6"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67"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8" name="组合 6"/>
            <p:cNvGrpSpPr/>
            <p:nvPr/>
          </p:nvGrpSpPr>
          <p:grpSpPr>
            <a:xfrm>
              <a:off x="2216160" y="2158200"/>
              <a:ext cx="3078000" cy="2878200"/>
              <a:chOff x="2216160" y="2158200"/>
              <a:chExt cx="3078000" cy="2878200"/>
            </a:xfrm>
          </p:grpSpPr>
          <p:sp>
            <p:nvSpPr>
              <p:cNvPr id="369"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0"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3"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74" name="组合 7"/>
            <p:cNvGrpSpPr/>
            <p:nvPr/>
          </p:nvGrpSpPr>
          <p:grpSpPr>
            <a:xfrm>
              <a:off x="1456200" y="2001240"/>
              <a:ext cx="3443760" cy="3514320"/>
              <a:chOff x="1456200" y="2001240"/>
              <a:chExt cx="3443760" cy="3514320"/>
            </a:xfrm>
          </p:grpSpPr>
          <p:sp>
            <p:nvSpPr>
              <p:cNvPr id="375"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8"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9"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8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测绘安全防护知识普及</a:t>
            </a:r>
            <a:endParaRPr lang="en-US" sz="3600" b="0" strike="noStrike" spc="-1">
              <a:solidFill>
                <a:schemeClr val="dk1"/>
              </a:solidFill>
              <a:latin typeface="Arial"/>
            </a:endParaRPr>
          </a:p>
        </p:txBody>
      </p:sp>
      <p:sp>
        <p:nvSpPr>
          <p:cNvPr id="3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60"/>
                                        </p:tgtEl>
                                        <p:attrNameLst>
                                          <p:attrName>style.visibility</p:attrName>
                                        </p:attrNameLst>
                                      </p:cBhvr>
                                      <p:to>
                                        <p:strVal val="visible"/>
                                      </p:to>
                                    </p:set>
                                    <p:anim calcmode="lin" valueType="num">
                                      <p:cBhvr additive="repl">
                                        <p:cTn id="7" dur="500" fill="hold"/>
                                        <p:tgtEl>
                                          <p:spTgt spid="360"/>
                                        </p:tgtEl>
                                        <p:attrNameLst>
                                          <p:attrName>ppt_w</p:attrName>
                                        </p:attrNameLst>
                                      </p:cBhvr>
                                      <p:tavLst>
                                        <p:tav tm="0">
                                          <p:val>
                                            <p:fltVal val="0"/>
                                          </p:val>
                                        </p:tav>
                                        <p:tav tm="100000">
                                          <p:val>
                                            <p:strVal val="#ppt_w"/>
                                          </p:val>
                                        </p:tav>
                                      </p:tavLst>
                                    </p:anim>
                                    <p:anim calcmode="lin" valueType="num">
                                      <p:cBhvr additive="repl">
                                        <p:cTn id="8" dur="500" fill="hold"/>
                                        <p:tgtEl>
                                          <p:spTgt spid="360"/>
                                        </p:tgtEl>
                                        <p:attrNameLst>
                                          <p:attrName>ppt_h</p:attrName>
                                        </p:attrNameLst>
                                      </p:cBhvr>
                                      <p:tavLst>
                                        <p:tav tm="0">
                                          <p:val>
                                            <p:fltVal val="0"/>
                                          </p:val>
                                        </p:tav>
                                        <p:tav tm="100000">
                                          <p:val>
                                            <p:strVal val="#ppt_h"/>
                                          </p:val>
                                        </p:tav>
                                      </p:tavLst>
                                    </p:anim>
                                    <p:animEffect transition="in" filter="fade">
                                      <p:cBhvr additive="repl">
                                        <p:cTn id="9" dur="500"/>
                                        <p:tgtEl>
                                          <p:spTgt spid="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高空作业安全</a:t>
            </a:r>
            <a:endParaRPr lang="en-US" sz="2800" b="0" strike="noStrike" spc="-1">
              <a:solidFill>
                <a:srgbClr val="000000"/>
              </a:solidFill>
              <a:latin typeface="Arial"/>
            </a:endParaRPr>
          </a:p>
        </p:txBody>
      </p:sp>
      <p:sp>
        <p:nvSpPr>
          <p:cNvPr id="3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高空作业是测绘工作中常见的一种作业方式，然而高空作业也存在着较大的安全隐患。为了保障高空作业人员的安全，必须严格执行安全带固定等安全措施，确保每位工作人员都能够安全完成任务。</a:t>
            </a:r>
            <a:endParaRPr lang="en-US" sz="1800" b="0" strike="noStrike" spc="-1">
              <a:solidFill>
                <a:srgbClr val="000000"/>
              </a:solidFill>
              <a:latin typeface="Arial"/>
            </a:endParaRPr>
          </a:p>
        </p:txBody>
      </p:sp>
      <p:sp>
        <p:nvSpPr>
          <p:cNvPr id="3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8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8" name="组合 81"/>
          <p:cNvGrpSpPr/>
          <p:nvPr/>
        </p:nvGrpSpPr>
        <p:grpSpPr>
          <a:xfrm>
            <a:off x="5322960" y="5068080"/>
            <a:ext cx="988200" cy="1001880"/>
            <a:chOff x="5322960" y="5068080"/>
            <a:chExt cx="988200" cy="1001880"/>
          </a:xfrm>
        </p:grpSpPr>
        <p:sp>
          <p:nvSpPr>
            <p:cNvPr id="389"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0"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1"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2"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3"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7"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8"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9"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0"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1"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2"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3"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4"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05" name="组合 64"/>
          <p:cNvGrpSpPr/>
          <p:nvPr/>
        </p:nvGrpSpPr>
        <p:grpSpPr>
          <a:xfrm>
            <a:off x="-119880" y="962280"/>
            <a:ext cx="1961640" cy="2948040"/>
            <a:chOff x="-119880" y="962280"/>
            <a:chExt cx="1961640" cy="2948040"/>
          </a:xfrm>
        </p:grpSpPr>
        <p:sp>
          <p:nvSpPr>
            <p:cNvPr id="40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1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电气安全</a:t>
            </a:r>
            <a:endParaRPr lang="en-US" sz="3600" b="0" strike="noStrike" spc="-1">
              <a:solidFill>
                <a:schemeClr val="dk1"/>
              </a:solidFill>
              <a:latin typeface="Arial"/>
            </a:endParaRPr>
          </a:p>
        </p:txBody>
      </p:sp>
      <p:sp>
        <p:nvSpPr>
          <p:cNvPr id="41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避免电击事故</a:t>
            </a:r>
            <a:endParaRPr lang="en-US" sz="1600" b="0" strike="noStrike" spc="-1">
              <a:solidFill>
                <a:srgbClr val="000000"/>
              </a:solidFill>
              <a:latin typeface="Arial"/>
            </a:endParaRPr>
          </a:p>
        </p:txBody>
      </p:sp>
      <p:sp>
        <p:nvSpPr>
          <p:cNvPr id="41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安全使用方法</a:t>
            </a:r>
            <a:endParaRPr lang="en-US" sz="2000" b="0" strike="noStrike" spc="-1">
              <a:solidFill>
                <a:srgbClr val="000000"/>
              </a:solidFill>
              <a:latin typeface="Arial"/>
            </a:endParaRPr>
          </a:p>
        </p:txBody>
      </p:sp>
      <p:sp>
        <p:nvSpPr>
          <p:cNvPr id="42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学习电气安全</a:t>
            </a:r>
            <a:endParaRPr lang="en-US" sz="1600" b="0" strike="noStrike" spc="-1">
              <a:solidFill>
                <a:srgbClr val="000000"/>
              </a:solidFill>
              <a:latin typeface="Arial"/>
            </a:endParaRPr>
          </a:p>
        </p:txBody>
      </p:sp>
      <p:sp>
        <p:nvSpPr>
          <p:cNvPr id="42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案例讲解</a:t>
            </a:r>
            <a:endParaRPr lang="en-US" sz="2000" b="0" strike="noStrike" spc="-1">
              <a:solidFill>
                <a:srgbClr val="000000"/>
              </a:solidFill>
              <a:latin typeface="Arial"/>
            </a:endParaRPr>
          </a:p>
        </p:txBody>
      </p:sp>
      <p:sp>
        <p:nvSpPr>
          <p:cNvPr id="42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2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42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2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05"/>
                                        </p:tgtEl>
                                        <p:attrNameLst>
                                          <p:attrName>style.visibility</p:attrName>
                                        </p:attrNameLst>
                                      </p:cBhvr>
                                      <p:to>
                                        <p:strVal val="visible"/>
                                      </p:to>
                                    </p:set>
                                    <p:anim calcmode="lin" valueType="num">
                                      <p:cBhvr additive="repl">
                                        <p:cTn id="7" dur="3400" fill="hold"/>
                                        <p:tgtEl>
                                          <p:spTgt spid="405"/>
                                        </p:tgtEl>
                                        <p:attrNameLst>
                                          <p:attrName>ppt_x</p:attrName>
                                        </p:attrNameLst>
                                      </p:cBhvr>
                                      <p:tavLst>
                                        <p:tav tm="0">
                                          <p:val>
                                            <p:strVal val="0-#ppt_w/2"/>
                                          </p:val>
                                        </p:tav>
                                        <p:tav tm="100000">
                                          <p:val>
                                            <p:strVal val="#ppt_x"/>
                                          </p:val>
                                        </p:tav>
                                      </p:tavLst>
                                    </p:anim>
                                    <p:anim calcmode="lin" valueType="num">
                                      <p:cBhvr additive="repl">
                                        <p:cTn id="8" dur="3400" fill="hold"/>
                                        <p:tgtEl>
                                          <p:spTgt spid="40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88"/>
                                        </p:tgtEl>
                                        <p:attrNameLst>
                                          <p:attrName>style.visibility</p:attrName>
                                        </p:attrNameLst>
                                      </p:cBhvr>
                                      <p:to>
                                        <p:strVal val="visible"/>
                                      </p:to>
                                    </p:set>
                                    <p:anim calcmode="lin" valueType="num">
                                      <p:cBhvr additive="repl">
                                        <p:cTn id="11" dur="4000" fill="hold"/>
                                        <p:tgtEl>
                                          <p:spTgt spid="388"/>
                                        </p:tgtEl>
                                        <p:attrNameLst>
                                          <p:attrName>ppt_x</p:attrName>
                                        </p:attrNameLst>
                                      </p:cBhvr>
                                      <p:tavLst>
                                        <p:tav tm="0">
                                          <p:val>
                                            <p:strVal val="0-#ppt_w/2"/>
                                          </p:val>
                                        </p:tav>
                                        <p:tav tm="100000">
                                          <p:val>
                                            <p:strVal val="#ppt_x"/>
                                          </p:val>
                                        </p:tav>
                                      </p:tavLst>
                                    </p:anim>
                                    <p:anim calcmode="lin" valueType="num">
                                      <p:cBhvr additive="repl">
                                        <p:cTn id="12" dur="4000" fill="hold"/>
                                        <p:tgtEl>
                                          <p:spTgt spid="38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化学品安全</a:t>
            </a:r>
            <a:endParaRPr lang="en-US" sz="3600" b="0" strike="noStrike" spc="-1">
              <a:solidFill>
                <a:schemeClr val="dk1"/>
              </a:solidFill>
              <a:latin typeface="Arial"/>
            </a:endParaRPr>
          </a:p>
        </p:txBody>
      </p:sp>
      <p:sp>
        <p:nvSpPr>
          <p:cNvPr id="42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了解化学品危害</a:t>
            </a:r>
            <a:endParaRPr lang="en-US" sz="1600" b="0" strike="noStrike" spc="-1">
              <a:solidFill>
                <a:srgbClr val="000000"/>
              </a:solidFill>
              <a:latin typeface="Arial"/>
            </a:endParaRPr>
          </a:p>
        </p:txBody>
      </p:sp>
      <p:sp>
        <p:nvSpPr>
          <p:cNvPr id="42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危害性介绍</a:t>
            </a:r>
            <a:endParaRPr lang="en-US" sz="2000" b="0" strike="noStrike" spc="-1">
              <a:solidFill>
                <a:srgbClr val="000000"/>
              </a:solidFill>
              <a:latin typeface="Arial"/>
            </a:endParaRPr>
          </a:p>
        </p:txBody>
      </p:sp>
      <p:sp>
        <p:nvSpPr>
          <p:cNvPr id="4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避免化学品事故</a:t>
            </a:r>
            <a:endParaRPr lang="en-US" sz="1600" b="0" strike="noStrike" spc="-1">
              <a:solidFill>
                <a:srgbClr val="000000"/>
              </a:solidFill>
              <a:latin typeface="Arial"/>
            </a:endParaRPr>
          </a:p>
        </p:txBody>
      </p:sp>
      <p:sp>
        <p:nvSpPr>
          <p:cNvPr id="4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使用注意事项</a:t>
            </a:r>
            <a:endParaRPr lang="en-US" sz="2000" b="0" strike="noStrike" spc="-1">
              <a:solidFill>
                <a:srgbClr val="000000"/>
              </a:solidFill>
              <a:latin typeface="Arial"/>
            </a:endParaRPr>
          </a:p>
        </p:txBody>
      </p:sp>
      <p:sp>
        <p:nvSpPr>
          <p:cNvPr id="4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正确使用化学品</a:t>
            </a:r>
            <a:endParaRPr lang="en-US" sz="1600" b="0" strike="noStrike" spc="-1">
              <a:solidFill>
                <a:srgbClr val="000000"/>
              </a:solidFill>
              <a:latin typeface="Arial"/>
            </a:endParaRPr>
          </a:p>
        </p:txBody>
      </p:sp>
      <p:sp>
        <p:nvSpPr>
          <p:cNvPr id="4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存放方法</a:t>
            </a:r>
            <a:endParaRPr lang="en-US" sz="2000" b="0" strike="noStrike" spc="-1">
              <a:solidFill>
                <a:srgbClr val="000000"/>
              </a:solidFill>
              <a:latin typeface="Arial"/>
            </a:endParaRPr>
          </a:p>
        </p:txBody>
      </p:sp>
      <p:sp>
        <p:nvSpPr>
          <p:cNvPr id="436"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7"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8"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9"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40" name="组合 1"/>
          <p:cNvGrpSpPr/>
          <p:nvPr/>
        </p:nvGrpSpPr>
        <p:grpSpPr>
          <a:xfrm>
            <a:off x="7341840" y="705600"/>
            <a:ext cx="3449520" cy="3434400"/>
            <a:chOff x="7341840" y="705600"/>
            <a:chExt cx="3449520" cy="3434400"/>
          </a:xfrm>
        </p:grpSpPr>
        <p:sp>
          <p:nvSpPr>
            <p:cNvPr id="44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52" name="组合 28"/>
          <p:cNvGrpSpPr/>
          <p:nvPr/>
        </p:nvGrpSpPr>
        <p:grpSpPr>
          <a:xfrm>
            <a:off x="6229080" y="3172320"/>
            <a:ext cx="3078000" cy="3131280"/>
            <a:chOff x="6229080" y="3172320"/>
            <a:chExt cx="3078000" cy="3131280"/>
          </a:xfrm>
        </p:grpSpPr>
        <p:sp>
          <p:nvSpPr>
            <p:cNvPr id="45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36"/>
                                        </p:tgtEl>
                                        <p:attrNameLst>
                                          <p:attrName>style.visibility</p:attrName>
                                        </p:attrNameLst>
                                      </p:cBhvr>
                                      <p:to>
                                        <p:strVal val="visible"/>
                                      </p:to>
                                    </p:set>
                                    <p:anim calcmode="lin" valueType="num">
                                      <p:cBhvr additive="repl">
                                        <p:cTn id="7" dur="500" fill="hold"/>
                                        <p:tgtEl>
                                          <p:spTgt spid="436"/>
                                        </p:tgtEl>
                                        <p:attrNameLst>
                                          <p:attrName>ppt_w</p:attrName>
                                        </p:attrNameLst>
                                      </p:cBhvr>
                                      <p:tavLst>
                                        <p:tav tm="0">
                                          <p:val>
                                            <p:fltVal val="0"/>
                                          </p:val>
                                        </p:tav>
                                        <p:tav tm="100000">
                                          <p:val>
                                            <p:strVal val="#ppt_w"/>
                                          </p:val>
                                        </p:tav>
                                      </p:tavLst>
                                    </p:anim>
                                    <p:anim calcmode="lin" valueType="num">
                                      <p:cBhvr additive="repl">
                                        <p:cTn id="8" dur="500" fill="hold"/>
                                        <p:tgtEl>
                                          <p:spTgt spid="436"/>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37"/>
                                        </p:tgtEl>
                                        <p:attrNameLst>
                                          <p:attrName>style.visibility</p:attrName>
                                        </p:attrNameLst>
                                      </p:cBhvr>
                                      <p:to>
                                        <p:strVal val="visible"/>
                                      </p:to>
                                    </p:set>
                                    <p:anim calcmode="lin" valueType="num">
                                      <p:cBhvr additive="repl">
                                        <p:cTn id="11" dur="500" fill="hold"/>
                                        <p:tgtEl>
                                          <p:spTgt spid="437"/>
                                        </p:tgtEl>
                                        <p:attrNameLst>
                                          <p:attrName>ppt_w</p:attrName>
                                        </p:attrNameLst>
                                      </p:cBhvr>
                                      <p:tavLst>
                                        <p:tav tm="0">
                                          <p:val>
                                            <p:fltVal val="0"/>
                                          </p:val>
                                        </p:tav>
                                        <p:tav tm="100000">
                                          <p:val>
                                            <p:strVal val="#ppt_w"/>
                                          </p:val>
                                        </p:tav>
                                      </p:tavLst>
                                    </p:anim>
                                    <p:anim calcmode="lin" valueType="num">
                                      <p:cBhvr additive="repl">
                                        <p:cTn id="12" dur="500" fill="hold"/>
                                        <p:tgtEl>
                                          <p:spTgt spid="437"/>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38"/>
                                        </p:tgtEl>
                                        <p:attrNameLst>
                                          <p:attrName>style.visibility</p:attrName>
                                        </p:attrNameLst>
                                      </p:cBhvr>
                                      <p:to>
                                        <p:strVal val="visible"/>
                                      </p:to>
                                    </p:set>
                                    <p:anim calcmode="lin" valueType="num">
                                      <p:cBhvr additive="repl">
                                        <p:cTn id="15" dur="500" fill="hold"/>
                                        <p:tgtEl>
                                          <p:spTgt spid="438"/>
                                        </p:tgtEl>
                                        <p:attrNameLst>
                                          <p:attrName>ppt_w</p:attrName>
                                        </p:attrNameLst>
                                      </p:cBhvr>
                                      <p:tavLst>
                                        <p:tav tm="0">
                                          <p:val>
                                            <p:fltVal val="0"/>
                                          </p:val>
                                        </p:tav>
                                        <p:tav tm="100000">
                                          <p:val>
                                            <p:strVal val="#ppt_w"/>
                                          </p:val>
                                        </p:tav>
                                      </p:tavLst>
                                    </p:anim>
                                    <p:anim calcmode="lin" valueType="num">
                                      <p:cBhvr additive="repl">
                                        <p:cTn id="16" dur="500" fill="hold"/>
                                        <p:tgtEl>
                                          <p:spTgt spid="438"/>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39"/>
                                        </p:tgtEl>
                                        <p:attrNameLst>
                                          <p:attrName>style.visibility</p:attrName>
                                        </p:attrNameLst>
                                      </p:cBhvr>
                                      <p:to>
                                        <p:strVal val="visible"/>
                                      </p:to>
                                    </p:set>
                                    <p:anim calcmode="lin" valueType="num">
                                      <p:cBhvr additive="repl">
                                        <p:cTn id="19" dur="500" fill="hold"/>
                                        <p:tgtEl>
                                          <p:spTgt spid="439"/>
                                        </p:tgtEl>
                                        <p:attrNameLst>
                                          <p:attrName>ppt_w</p:attrName>
                                        </p:attrNameLst>
                                      </p:cBhvr>
                                      <p:tavLst>
                                        <p:tav tm="0">
                                          <p:val>
                                            <p:fltVal val="0"/>
                                          </p:val>
                                        </p:tav>
                                        <p:tav tm="100000">
                                          <p:val>
                                            <p:strVal val="#ppt_w"/>
                                          </p:val>
                                        </p:tav>
                                      </p:tavLst>
                                    </p:anim>
                                    <p:anim calcmode="lin" valueType="num">
                                      <p:cBhvr additive="repl">
                                        <p:cTn id="20" dur="500" fill="hold"/>
                                        <p:tgtEl>
                                          <p:spTgt spid="439"/>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40"/>
                                        </p:tgtEl>
                                        <p:attrNameLst>
                                          <p:attrName>style.visibility</p:attrName>
                                        </p:attrNameLst>
                                      </p:cBhvr>
                                      <p:to>
                                        <p:strVal val="visible"/>
                                      </p:to>
                                    </p:set>
                                    <p:anim calcmode="lin" valueType="num">
                                      <p:cBhvr additive="repl">
                                        <p:cTn id="25" dur="500" fill="hold"/>
                                        <p:tgtEl>
                                          <p:spTgt spid="440"/>
                                        </p:tgtEl>
                                        <p:attrNameLst>
                                          <p:attrName>ppt_w</p:attrName>
                                        </p:attrNameLst>
                                      </p:cBhvr>
                                      <p:tavLst>
                                        <p:tav tm="0">
                                          <p:val>
                                            <p:fltVal val="0"/>
                                          </p:val>
                                        </p:tav>
                                        <p:tav tm="100000">
                                          <p:val>
                                            <p:strVal val="#ppt_w"/>
                                          </p:val>
                                        </p:tav>
                                      </p:tavLst>
                                    </p:anim>
                                    <p:anim calcmode="lin" valueType="num">
                                      <p:cBhvr additive="repl">
                                        <p:cTn id="26" dur="500" fill="hold"/>
                                        <p:tgtEl>
                                          <p:spTgt spid="440"/>
                                        </p:tgtEl>
                                        <p:attrNameLst>
                                          <p:attrName>ppt_h</p:attrName>
                                        </p:attrNameLst>
                                      </p:cBhvr>
                                      <p:tavLst>
                                        <p:tav tm="0">
                                          <p:val>
                                            <p:fltVal val="0"/>
                                          </p:val>
                                        </p:tav>
                                        <p:tav tm="100000">
                                          <p:val>
                                            <p:strVal val="#ppt_h"/>
                                          </p:val>
                                        </p:tav>
                                      </p:tavLst>
                                    </p:anim>
                                    <p:animEffect transition="in" filter="fade">
                                      <p:cBhvr additive="repl">
                                        <p:cTn id="27" dur="500"/>
                                        <p:tgtEl>
                                          <p:spTgt spid="440"/>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52"/>
                                        </p:tgtEl>
                                        <p:attrNameLst>
                                          <p:attrName>style.visibility</p:attrName>
                                        </p:attrNameLst>
                                      </p:cBhvr>
                                      <p:to>
                                        <p:strVal val="visible"/>
                                      </p:to>
                                    </p:set>
                                    <p:anim calcmode="lin" valueType="num">
                                      <p:cBhvr additive="repl">
                                        <p:cTn id="30" dur="500" fill="hold"/>
                                        <p:tgtEl>
                                          <p:spTgt spid="452"/>
                                        </p:tgtEl>
                                        <p:attrNameLst>
                                          <p:attrName>ppt_w</p:attrName>
                                        </p:attrNameLst>
                                      </p:cBhvr>
                                      <p:tavLst>
                                        <p:tav tm="0">
                                          <p:val>
                                            <p:fltVal val="0"/>
                                          </p:val>
                                        </p:tav>
                                        <p:tav tm="100000">
                                          <p:val>
                                            <p:strVal val="#ppt_w"/>
                                          </p:val>
                                        </p:tav>
                                      </p:tavLst>
                                    </p:anim>
                                    <p:anim calcmode="lin" valueType="num">
                                      <p:cBhvr additive="repl">
                                        <p:cTn id="31" dur="500" fill="hold"/>
                                        <p:tgtEl>
                                          <p:spTgt spid="452"/>
                                        </p:tgtEl>
                                        <p:attrNameLst>
                                          <p:attrName>ppt_h</p:attrName>
                                        </p:attrNameLst>
                                      </p:cBhvr>
                                      <p:tavLst>
                                        <p:tav tm="0">
                                          <p:val>
                                            <p:fltVal val="0"/>
                                          </p:val>
                                        </p:tav>
                                        <p:tav tm="100000">
                                          <p:val>
                                            <p:strVal val="#ppt_h"/>
                                          </p:val>
                                        </p:tav>
                                      </p:tavLst>
                                    </p:anim>
                                    <p:animEffect transition="in" filter="fade">
                                      <p:cBhvr additive="repl">
                                        <p:cTn id="32" dur="500"/>
                                        <p:tgtEl>
                                          <p:spTgt spid="4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9" name="组合 64"/>
          <p:cNvGrpSpPr/>
          <p:nvPr/>
        </p:nvGrpSpPr>
        <p:grpSpPr>
          <a:xfrm>
            <a:off x="-119880" y="962280"/>
            <a:ext cx="1961640" cy="2948040"/>
            <a:chOff x="-119880" y="962280"/>
            <a:chExt cx="1961640" cy="2948040"/>
          </a:xfrm>
        </p:grpSpPr>
        <p:sp>
          <p:nvSpPr>
            <p:cNvPr id="47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2"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救援方法</a:t>
            </a:r>
            <a:endParaRPr lang="en-US" sz="1800" b="0" strike="noStrike" spc="-1">
              <a:solidFill>
                <a:srgbClr val="000000"/>
              </a:solidFill>
              <a:latin typeface="Arial"/>
            </a:endParaRPr>
          </a:p>
        </p:txBody>
      </p:sp>
      <p:sp>
        <p:nvSpPr>
          <p:cNvPr id="483"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拨打急救电话</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施行心肺复苏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疏散人员</a:t>
            </a:r>
            <a:endParaRPr lang="en-US" sz="1400" b="0" strike="noStrike" spc="-1">
              <a:solidFill>
                <a:srgbClr val="000000"/>
              </a:solidFill>
              <a:latin typeface="Arial"/>
            </a:endParaRPr>
          </a:p>
        </p:txBody>
      </p:sp>
      <p:sp>
        <p:nvSpPr>
          <p:cNvPr id="4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5"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急救知识</a:t>
            </a:r>
            <a:endParaRPr lang="en-US" sz="1800" b="0" strike="noStrike" spc="-1">
              <a:solidFill>
                <a:srgbClr val="000000"/>
              </a:solidFill>
              <a:latin typeface="Arial"/>
            </a:endParaRPr>
          </a:p>
        </p:txBody>
      </p:sp>
      <p:sp>
        <p:nvSpPr>
          <p:cNvPr id="486"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止血包扎</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人工呼吸</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常见药物使用</a:t>
            </a:r>
            <a:endParaRPr lang="en-US" sz="1400" b="0" strike="noStrike" spc="-1">
              <a:solidFill>
                <a:srgbClr val="000000"/>
              </a:solidFill>
              <a:latin typeface="Arial"/>
            </a:endParaRPr>
          </a:p>
        </p:txBody>
      </p:sp>
      <p:sp>
        <p:nvSpPr>
          <p:cNvPr id="4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8"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489"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49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紧急救援知识</a:t>
            </a:r>
            <a:endParaRPr lang="en-US" sz="3600" b="0" strike="noStrike" spc="-1">
              <a:solidFill>
                <a:schemeClr val="dk1"/>
              </a:solidFill>
              <a:latin typeface="Arial"/>
            </a:endParaRPr>
          </a:p>
        </p:txBody>
      </p:sp>
      <p:sp>
        <p:nvSpPr>
          <p:cNvPr id="4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92"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常见事故</a:t>
            </a:r>
            <a:endParaRPr lang="en-US" sz="1800" b="0" strike="noStrike" spc="-1">
              <a:solidFill>
                <a:srgbClr val="000000"/>
              </a:solidFill>
              <a:latin typeface="Arial"/>
            </a:endParaRPr>
          </a:p>
        </p:txBody>
      </p:sp>
      <p:sp>
        <p:nvSpPr>
          <p:cNvPr id="493"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火灾</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中暑</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心脏病发作</a:t>
            </a:r>
            <a:endParaRPr lang="en-US" sz="1400" b="0" strike="noStrike" spc="-1">
              <a:solidFill>
                <a:srgbClr val="000000"/>
              </a:solidFill>
              <a:latin typeface="Arial"/>
            </a:endParaRPr>
          </a:p>
        </p:txBody>
      </p:sp>
      <p:sp>
        <p:nvSpPr>
          <p:cNvPr id="494"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5"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6"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7"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98" name="组合 81"/>
          <p:cNvGrpSpPr/>
          <p:nvPr/>
        </p:nvGrpSpPr>
        <p:grpSpPr>
          <a:xfrm>
            <a:off x="381960" y="5287680"/>
            <a:ext cx="988200" cy="1001880"/>
            <a:chOff x="381960" y="5287680"/>
            <a:chExt cx="988200" cy="1001880"/>
          </a:xfrm>
        </p:grpSpPr>
        <p:sp>
          <p:nvSpPr>
            <p:cNvPr id="499"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0"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1"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2"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3"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5"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6"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7"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8"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9"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0"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1"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2"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3"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4"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69"/>
                                        </p:tgtEl>
                                        <p:attrNameLst>
                                          <p:attrName>style.visibility</p:attrName>
                                        </p:attrNameLst>
                                      </p:cBhvr>
                                      <p:to>
                                        <p:strVal val="visible"/>
                                      </p:to>
                                    </p:set>
                                    <p:anim calcmode="lin" valueType="num">
                                      <p:cBhvr additive="repl">
                                        <p:cTn id="7" dur="3400" fill="hold"/>
                                        <p:tgtEl>
                                          <p:spTgt spid="469"/>
                                        </p:tgtEl>
                                        <p:attrNameLst>
                                          <p:attrName>ppt_x</p:attrName>
                                        </p:attrNameLst>
                                      </p:cBhvr>
                                      <p:tavLst>
                                        <p:tav tm="0">
                                          <p:val>
                                            <p:strVal val="0-#ppt_w/2"/>
                                          </p:val>
                                        </p:tav>
                                        <p:tav tm="100000">
                                          <p:val>
                                            <p:strVal val="#ppt_x"/>
                                          </p:val>
                                        </p:tav>
                                      </p:tavLst>
                                    </p:anim>
                                    <p:anim calcmode="lin" valueType="num">
                                      <p:cBhvr additive="repl">
                                        <p:cTn id="8" dur="3400" fill="hold"/>
                                        <p:tgtEl>
                                          <p:spTgt spid="46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98"/>
                                        </p:tgtEl>
                                        <p:attrNameLst>
                                          <p:attrName>style.visibility</p:attrName>
                                        </p:attrNameLst>
                                      </p:cBhvr>
                                      <p:to>
                                        <p:strVal val="visible"/>
                                      </p:to>
                                    </p:set>
                                    <p:anim calcmode="lin" valueType="num">
                                      <p:cBhvr additive="repl">
                                        <p:cTn id="11" dur="4000" fill="hold"/>
                                        <p:tgtEl>
                                          <p:spTgt spid="498"/>
                                        </p:tgtEl>
                                        <p:attrNameLst>
                                          <p:attrName>ppt_x</p:attrName>
                                        </p:attrNameLst>
                                      </p:cBhvr>
                                      <p:tavLst>
                                        <p:tav tm="0">
                                          <p:val>
                                            <p:strVal val="0-#ppt_w/2"/>
                                          </p:val>
                                        </p:tav>
                                        <p:tav tm="100000">
                                          <p:val>
                                            <p:strVal val="#ppt_x"/>
                                          </p:val>
                                        </p:tav>
                                      </p:tavLst>
                                    </p:anim>
                                    <p:anim calcmode="lin" valueType="num">
                                      <p:cBhvr additive="repl">
                                        <p:cTn id="12" dur="4000" fill="hold"/>
                                        <p:tgtEl>
                                          <p:spTgt spid="49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5"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516"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测绘安全防护培训是保障工作人员安全的重要措施，通过学习和掌握安全知识，我们可以有效预防和避免事故的发生，保障测绘工作的顺利进行。</a:t>
            </a:r>
            <a:endParaRPr lang="en-US" sz="2000" b="0" strike="noStrike" spc="-1">
              <a:solidFill>
                <a:srgbClr val="000000"/>
              </a:solidFill>
              <a:latin typeface="Arial"/>
            </a:endParaRPr>
          </a:p>
        </p:txBody>
      </p:sp>
      <p:sp>
        <p:nvSpPr>
          <p:cNvPr id="51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20" name="组合 1"/>
          <p:cNvGrpSpPr/>
          <p:nvPr/>
        </p:nvGrpSpPr>
        <p:grpSpPr>
          <a:xfrm>
            <a:off x="7341840" y="705600"/>
            <a:ext cx="3449520" cy="3434400"/>
            <a:chOff x="7341840" y="705600"/>
            <a:chExt cx="3449520" cy="3434400"/>
          </a:xfrm>
        </p:grpSpPr>
        <p:sp>
          <p:nvSpPr>
            <p:cNvPr id="52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32" name="组合 28"/>
          <p:cNvGrpSpPr/>
          <p:nvPr/>
        </p:nvGrpSpPr>
        <p:grpSpPr>
          <a:xfrm>
            <a:off x="6229080" y="3172320"/>
            <a:ext cx="3078000" cy="3131280"/>
            <a:chOff x="6229080" y="3172320"/>
            <a:chExt cx="3078000" cy="3131280"/>
          </a:xfrm>
        </p:grpSpPr>
        <p:sp>
          <p:nvSpPr>
            <p:cNvPr id="53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17"/>
                                        </p:tgtEl>
                                        <p:attrNameLst>
                                          <p:attrName>style.visibility</p:attrName>
                                        </p:attrNameLst>
                                      </p:cBhvr>
                                      <p:to>
                                        <p:strVal val="visible"/>
                                      </p:to>
                                    </p:set>
                                    <p:anim calcmode="lin" valueType="num">
                                      <p:cBhvr additive="repl">
                                        <p:cTn id="7" dur="500" fill="hold"/>
                                        <p:tgtEl>
                                          <p:spTgt spid="517"/>
                                        </p:tgtEl>
                                        <p:attrNameLst>
                                          <p:attrName>ppt_w</p:attrName>
                                        </p:attrNameLst>
                                      </p:cBhvr>
                                      <p:tavLst>
                                        <p:tav tm="0">
                                          <p:val>
                                            <p:fltVal val="0"/>
                                          </p:val>
                                        </p:tav>
                                        <p:tav tm="100000">
                                          <p:val>
                                            <p:strVal val="#ppt_w"/>
                                          </p:val>
                                        </p:tav>
                                      </p:tavLst>
                                    </p:anim>
                                    <p:anim calcmode="lin" valueType="num">
                                      <p:cBhvr additive="repl">
                                        <p:cTn id="8" dur="500" fill="hold"/>
                                        <p:tgtEl>
                                          <p:spTgt spid="51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18"/>
                                        </p:tgtEl>
                                        <p:attrNameLst>
                                          <p:attrName>style.visibility</p:attrName>
                                        </p:attrNameLst>
                                      </p:cBhvr>
                                      <p:to>
                                        <p:strVal val="visible"/>
                                      </p:to>
                                    </p:set>
                                    <p:anim calcmode="lin" valueType="num">
                                      <p:cBhvr additive="repl">
                                        <p:cTn id="11" dur="500" fill="hold"/>
                                        <p:tgtEl>
                                          <p:spTgt spid="518"/>
                                        </p:tgtEl>
                                        <p:attrNameLst>
                                          <p:attrName>ppt_w</p:attrName>
                                        </p:attrNameLst>
                                      </p:cBhvr>
                                      <p:tavLst>
                                        <p:tav tm="0">
                                          <p:val>
                                            <p:fltVal val="0"/>
                                          </p:val>
                                        </p:tav>
                                        <p:tav tm="100000">
                                          <p:val>
                                            <p:strVal val="#ppt_w"/>
                                          </p:val>
                                        </p:tav>
                                      </p:tavLst>
                                    </p:anim>
                                    <p:anim calcmode="lin" valueType="num">
                                      <p:cBhvr additive="repl">
                                        <p:cTn id="12" dur="500" fill="hold"/>
                                        <p:tgtEl>
                                          <p:spTgt spid="51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19"/>
                                        </p:tgtEl>
                                        <p:attrNameLst>
                                          <p:attrName>style.visibility</p:attrName>
                                        </p:attrNameLst>
                                      </p:cBhvr>
                                      <p:to>
                                        <p:strVal val="visible"/>
                                      </p:to>
                                    </p:set>
                                    <p:anim calcmode="lin" valueType="num">
                                      <p:cBhvr additive="repl">
                                        <p:cTn id="15" dur="500" fill="hold"/>
                                        <p:tgtEl>
                                          <p:spTgt spid="519"/>
                                        </p:tgtEl>
                                        <p:attrNameLst>
                                          <p:attrName>ppt_w</p:attrName>
                                        </p:attrNameLst>
                                      </p:cBhvr>
                                      <p:tavLst>
                                        <p:tav tm="0">
                                          <p:val>
                                            <p:fltVal val="0"/>
                                          </p:val>
                                        </p:tav>
                                        <p:tav tm="100000">
                                          <p:val>
                                            <p:strVal val="#ppt_w"/>
                                          </p:val>
                                        </p:tav>
                                      </p:tavLst>
                                    </p:anim>
                                    <p:anim calcmode="lin" valueType="num">
                                      <p:cBhvr additive="repl">
                                        <p:cTn id="16" dur="500" fill="hold"/>
                                        <p:tgtEl>
                                          <p:spTgt spid="519"/>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20"/>
                                        </p:tgtEl>
                                        <p:attrNameLst>
                                          <p:attrName>style.visibility</p:attrName>
                                        </p:attrNameLst>
                                      </p:cBhvr>
                                      <p:to>
                                        <p:strVal val="visible"/>
                                      </p:to>
                                    </p:set>
                                    <p:anim calcmode="lin" valueType="num">
                                      <p:cBhvr additive="repl">
                                        <p:cTn id="21" dur="500" fill="hold"/>
                                        <p:tgtEl>
                                          <p:spTgt spid="520"/>
                                        </p:tgtEl>
                                        <p:attrNameLst>
                                          <p:attrName>ppt_w</p:attrName>
                                        </p:attrNameLst>
                                      </p:cBhvr>
                                      <p:tavLst>
                                        <p:tav tm="0">
                                          <p:val>
                                            <p:fltVal val="0"/>
                                          </p:val>
                                        </p:tav>
                                        <p:tav tm="100000">
                                          <p:val>
                                            <p:strVal val="#ppt_w"/>
                                          </p:val>
                                        </p:tav>
                                      </p:tavLst>
                                    </p:anim>
                                    <p:anim calcmode="lin" valueType="num">
                                      <p:cBhvr additive="repl">
                                        <p:cTn id="22" dur="500" fill="hold"/>
                                        <p:tgtEl>
                                          <p:spTgt spid="520"/>
                                        </p:tgtEl>
                                        <p:attrNameLst>
                                          <p:attrName>ppt_h</p:attrName>
                                        </p:attrNameLst>
                                      </p:cBhvr>
                                      <p:tavLst>
                                        <p:tav tm="0">
                                          <p:val>
                                            <p:fltVal val="0"/>
                                          </p:val>
                                        </p:tav>
                                        <p:tav tm="100000">
                                          <p:val>
                                            <p:strVal val="#ppt_h"/>
                                          </p:val>
                                        </p:tav>
                                      </p:tavLst>
                                    </p:anim>
                                    <p:animEffect transition="in" filter="fade">
                                      <p:cBhvr additive="repl">
                                        <p:cTn id="23" dur="500"/>
                                        <p:tgtEl>
                                          <p:spTgt spid="520"/>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32"/>
                                        </p:tgtEl>
                                        <p:attrNameLst>
                                          <p:attrName>style.visibility</p:attrName>
                                        </p:attrNameLst>
                                      </p:cBhvr>
                                      <p:to>
                                        <p:strVal val="visible"/>
                                      </p:to>
                                    </p:set>
                                    <p:anim calcmode="lin" valueType="num">
                                      <p:cBhvr additive="repl">
                                        <p:cTn id="26" dur="500" fill="hold"/>
                                        <p:tgtEl>
                                          <p:spTgt spid="532"/>
                                        </p:tgtEl>
                                        <p:attrNameLst>
                                          <p:attrName>ppt_w</p:attrName>
                                        </p:attrNameLst>
                                      </p:cBhvr>
                                      <p:tavLst>
                                        <p:tav tm="0">
                                          <p:val>
                                            <p:fltVal val="0"/>
                                          </p:val>
                                        </p:tav>
                                        <p:tav tm="100000">
                                          <p:val>
                                            <p:strVal val="#ppt_w"/>
                                          </p:val>
                                        </p:tav>
                                      </p:tavLst>
                                    </p:anim>
                                    <p:anim calcmode="lin" valueType="num">
                                      <p:cBhvr additive="repl">
                                        <p:cTn id="27" dur="500" fill="hold"/>
                                        <p:tgtEl>
                                          <p:spTgt spid="532"/>
                                        </p:tgtEl>
                                        <p:attrNameLst>
                                          <p:attrName>ppt_h</p:attrName>
                                        </p:attrNameLst>
                                      </p:cBhvr>
                                      <p:tavLst>
                                        <p:tav tm="0">
                                          <p:val>
                                            <p:fltVal val="0"/>
                                          </p:val>
                                        </p:tav>
                                        <p:tav tm="100000">
                                          <p:val>
                                            <p:strVal val="#ppt_h"/>
                                          </p:val>
                                        </p:tav>
                                      </p:tavLst>
                                    </p:anim>
                                    <p:animEffect transition="in" filter="fade">
                                      <p:cBhvr additive="repl">
                                        <p:cTn id="28" dur="500"/>
                                        <p:tgtEl>
                                          <p:spTgt spid="5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49" name="组合 4"/>
          <p:cNvGrpSpPr/>
          <p:nvPr/>
        </p:nvGrpSpPr>
        <p:grpSpPr>
          <a:xfrm>
            <a:off x="995040" y="1876680"/>
            <a:ext cx="4299120" cy="3638880"/>
            <a:chOff x="995040" y="1876680"/>
            <a:chExt cx="4299120" cy="3638880"/>
          </a:xfrm>
        </p:grpSpPr>
        <p:grpSp>
          <p:nvGrpSpPr>
            <p:cNvPr id="550" name="组合 5"/>
            <p:cNvGrpSpPr/>
            <p:nvPr/>
          </p:nvGrpSpPr>
          <p:grpSpPr>
            <a:xfrm>
              <a:off x="995040" y="1876680"/>
              <a:ext cx="2624760" cy="2235240"/>
              <a:chOff x="995040" y="1876680"/>
              <a:chExt cx="2624760" cy="2235240"/>
            </a:xfrm>
          </p:grpSpPr>
          <p:grpSp>
            <p:nvGrpSpPr>
              <p:cNvPr id="551" name="组合 17"/>
              <p:cNvGrpSpPr/>
              <p:nvPr/>
            </p:nvGrpSpPr>
            <p:grpSpPr>
              <a:xfrm>
                <a:off x="1088640" y="1987200"/>
                <a:ext cx="2531160" cy="2049120"/>
                <a:chOff x="1088640" y="1987200"/>
                <a:chExt cx="2531160" cy="2049120"/>
              </a:xfrm>
            </p:grpSpPr>
            <p:sp>
              <p:nvSpPr>
                <p:cNvPr id="552"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3"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4"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5"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56"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57" name="组合 6"/>
            <p:cNvGrpSpPr/>
            <p:nvPr/>
          </p:nvGrpSpPr>
          <p:grpSpPr>
            <a:xfrm>
              <a:off x="2216160" y="2158200"/>
              <a:ext cx="3078000" cy="2878200"/>
              <a:chOff x="2216160" y="2158200"/>
              <a:chExt cx="3078000" cy="2878200"/>
            </a:xfrm>
          </p:grpSpPr>
          <p:sp>
            <p:nvSpPr>
              <p:cNvPr id="558"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9"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0"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1"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2"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63" name="组合 7"/>
            <p:cNvGrpSpPr/>
            <p:nvPr/>
          </p:nvGrpSpPr>
          <p:grpSpPr>
            <a:xfrm>
              <a:off x="1456200" y="2001240"/>
              <a:ext cx="3443760" cy="3514320"/>
              <a:chOff x="1456200" y="2001240"/>
              <a:chExt cx="3443760" cy="3514320"/>
            </a:xfrm>
          </p:grpSpPr>
          <p:sp>
            <p:nvSpPr>
              <p:cNvPr id="564"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5"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6"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7"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8"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7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测绘安全防护器材使用</a:t>
            </a:r>
            <a:endParaRPr lang="en-US" sz="3600" b="0" strike="noStrike" spc="-1">
              <a:solidFill>
                <a:schemeClr val="dk1"/>
              </a:solidFill>
              <a:latin typeface="Arial"/>
            </a:endParaRPr>
          </a:p>
        </p:txBody>
      </p:sp>
      <p:sp>
        <p:nvSpPr>
          <p:cNvPr id="5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49"/>
                                        </p:tgtEl>
                                        <p:attrNameLst>
                                          <p:attrName>style.visibility</p:attrName>
                                        </p:attrNameLst>
                                      </p:cBhvr>
                                      <p:to>
                                        <p:strVal val="visible"/>
                                      </p:to>
                                    </p:set>
                                    <p:anim calcmode="lin" valueType="num">
                                      <p:cBhvr additive="repl">
                                        <p:cTn id="7" dur="500" fill="hold"/>
                                        <p:tgtEl>
                                          <p:spTgt spid="549"/>
                                        </p:tgtEl>
                                        <p:attrNameLst>
                                          <p:attrName>ppt_w</p:attrName>
                                        </p:attrNameLst>
                                      </p:cBhvr>
                                      <p:tavLst>
                                        <p:tav tm="0">
                                          <p:val>
                                            <p:fltVal val="0"/>
                                          </p:val>
                                        </p:tav>
                                        <p:tav tm="100000">
                                          <p:val>
                                            <p:strVal val="#ppt_w"/>
                                          </p:val>
                                        </p:tav>
                                      </p:tavLst>
                                    </p:anim>
                                    <p:anim calcmode="lin" valueType="num">
                                      <p:cBhvr additive="repl">
                                        <p:cTn id="8" dur="500" fill="hold"/>
                                        <p:tgtEl>
                                          <p:spTgt spid="549"/>
                                        </p:tgtEl>
                                        <p:attrNameLst>
                                          <p:attrName>ppt_h</p:attrName>
                                        </p:attrNameLst>
                                      </p:cBhvr>
                                      <p:tavLst>
                                        <p:tav tm="0">
                                          <p:val>
                                            <p:fltVal val="0"/>
                                          </p:val>
                                        </p:tav>
                                        <p:tav tm="100000">
                                          <p:val>
                                            <p:strVal val="#ppt_h"/>
                                          </p:val>
                                        </p:tav>
                                      </p:tavLst>
                                    </p:anim>
                                    <p:animEffect transition="in" filter="fade">
                                      <p:cBhvr additive="repl">
                                        <p:cTn id="9" dur="500"/>
                                        <p:tgtEl>
                                          <p:spTgt spid="5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2" name="组合 64"/>
          <p:cNvGrpSpPr/>
          <p:nvPr/>
        </p:nvGrpSpPr>
        <p:grpSpPr>
          <a:xfrm>
            <a:off x="-119880" y="962280"/>
            <a:ext cx="1961640" cy="2948040"/>
            <a:chOff x="-119880" y="962280"/>
            <a:chExt cx="1961640" cy="2948040"/>
          </a:xfrm>
        </p:grpSpPr>
        <p:sp>
          <p:nvSpPr>
            <p:cNvPr id="573"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4"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5"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6"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7"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8"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9"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0"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1"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2"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3"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85"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选择</a:t>
            </a:r>
            <a:endParaRPr lang="en-US" sz="1800" b="0" strike="noStrike" spc="-1">
              <a:solidFill>
                <a:srgbClr val="000000"/>
              </a:solidFill>
              <a:latin typeface="Arial"/>
            </a:endParaRPr>
          </a:p>
        </p:txBody>
      </p:sp>
      <p:sp>
        <p:nvSpPr>
          <p:cNvPr id="586"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根据工作环境选择合适的安全带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确保符合国家标准</a:t>
            </a:r>
            <a:endParaRPr lang="en-US" sz="1400" b="0" strike="noStrike" spc="-1">
              <a:solidFill>
                <a:srgbClr val="000000"/>
              </a:solidFill>
              <a:latin typeface="Arial"/>
            </a:endParaRPr>
          </a:p>
        </p:txBody>
      </p:sp>
      <p:sp>
        <p:nvSpPr>
          <p:cNvPr id="5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88"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佩戴方法</a:t>
            </a:r>
            <a:endParaRPr lang="en-US" sz="1800" b="0" strike="noStrike" spc="-1">
              <a:solidFill>
                <a:srgbClr val="000000"/>
              </a:solidFill>
              <a:latin typeface="Arial"/>
            </a:endParaRPr>
          </a:p>
        </p:txBody>
      </p:sp>
      <p:sp>
        <p:nvSpPr>
          <p:cNvPr id="589"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正确穿戴安全带，固定牢靠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演示如何正确使用安全带</a:t>
            </a:r>
            <a:endParaRPr lang="en-US" sz="1400" b="0" strike="noStrike" spc="-1">
              <a:solidFill>
                <a:srgbClr val="000000"/>
              </a:solidFill>
              <a:latin typeface="Arial"/>
            </a:endParaRPr>
          </a:p>
        </p:txBody>
      </p:sp>
      <p:sp>
        <p:nvSpPr>
          <p:cNvPr id="5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91"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592"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59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安全带的正确使用</a:t>
            </a:r>
            <a:endParaRPr lang="en-US" sz="3600" b="0" strike="noStrike" spc="-1">
              <a:solidFill>
                <a:schemeClr val="dk1"/>
              </a:solidFill>
              <a:latin typeface="Arial"/>
            </a:endParaRPr>
          </a:p>
        </p:txBody>
      </p:sp>
      <p:sp>
        <p:nvSpPr>
          <p:cNvPr id="5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95"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种类</a:t>
            </a:r>
            <a:endParaRPr lang="en-US" sz="1800" b="0" strike="noStrike" spc="-1">
              <a:solidFill>
                <a:srgbClr val="000000"/>
              </a:solidFill>
              <a:latin typeface="Arial"/>
            </a:endParaRPr>
          </a:p>
        </p:txBody>
      </p:sp>
      <p:sp>
        <p:nvSpPr>
          <p:cNvPr id="596"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全身式安全带</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腰部安全带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胸部安全带</a:t>
            </a:r>
            <a:endParaRPr lang="en-US" sz="1400" b="0" strike="noStrike" spc="-1">
              <a:solidFill>
                <a:srgbClr val="000000"/>
              </a:solidFill>
              <a:latin typeface="Arial"/>
            </a:endParaRPr>
          </a:p>
        </p:txBody>
      </p:sp>
      <p:sp>
        <p:nvSpPr>
          <p:cNvPr id="597"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598"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599"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00"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01" name="组合 81"/>
          <p:cNvGrpSpPr/>
          <p:nvPr/>
        </p:nvGrpSpPr>
        <p:grpSpPr>
          <a:xfrm>
            <a:off x="381960" y="5287680"/>
            <a:ext cx="988200" cy="1001880"/>
            <a:chOff x="381960" y="5287680"/>
            <a:chExt cx="988200" cy="1001880"/>
          </a:xfrm>
        </p:grpSpPr>
        <p:sp>
          <p:nvSpPr>
            <p:cNvPr id="602"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3"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4"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5"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6"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7"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8"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9"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0"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1"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2"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3"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4"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5"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6"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7"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72"/>
                                        </p:tgtEl>
                                        <p:attrNameLst>
                                          <p:attrName>style.visibility</p:attrName>
                                        </p:attrNameLst>
                                      </p:cBhvr>
                                      <p:to>
                                        <p:strVal val="visible"/>
                                      </p:to>
                                    </p:set>
                                    <p:anim calcmode="lin" valueType="num">
                                      <p:cBhvr additive="repl">
                                        <p:cTn id="7" dur="3400" fill="hold"/>
                                        <p:tgtEl>
                                          <p:spTgt spid="572"/>
                                        </p:tgtEl>
                                        <p:attrNameLst>
                                          <p:attrName>ppt_x</p:attrName>
                                        </p:attrNameLst>
                                      </p:cBhvr>
                                      <p:tavLst>
                                        <p:tav tm="0">
                                          <p:val>
                                            <p:strVal val="0-#ppt_w/2"/>
                                          </p:val>
                                        </p:tav>
                                        <p:tav tm="100000">
                                          <p:val>
                                            <p:strVal val="#ppt_x"/>
                                          </p:val>
                                        </p:tav>
                                      </p:tavLst>
                                    </p:anim>
                                    <p:anim calcmode="lin" valueType="num">
                                      <p:cBhvr additive="repl">
                                        <p:cTn id="8" dur="3400" fill="hold"/>
                                        <p:tgtEl>
                                          <p:spTgt spid="572"/>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01"/>
                                        </p:tgtEl>
                                        <p:attrNameLst>
                                          <p:attrName>style.visibility</p:attrName>
                                        </p:attrNameLst>
                                      </p:cBhvr>
                                      <p:to>
                                        <p:strVal val="visible"/>
                                      </p:to>
                                    </p:set>
                                    <p:anim calcmode="lin" valueType="num">
                                      <p:cBhvr additive="repl">
                                        <p:cTn id="11" dur="4000" fill="hold"/>
                                        <p:tgtEl>
                                          <p:spTgt spid="601"/>
                                        </p:tgtEl>
                                        <p:attrNameLst>
                                          <p:attrName>ppt_x</p:attrName>
                                        </p:attrNameLst>
                                      </p:cBhvr>
                                      <p:tavLst>
                                        <p:tav tm="0">
                                          <p:val>
                                            <p:strVal val="0-#ppt_w/2"/>
                                          </p:val>
                                        </p:tav>
                                        <p:tav tm="100000">
                                          <p:val>
                                            <p:strVal val="#ppt_x"/>
                                          </p:val>
                                        </p:tav>
                                      </p:tavLst>
                                    </p:anim>
                                    <p:anim calcmode="lin" valueType="num">
                                      <p:cBhvr additive="repl">
                                        <p:cTn id="12" dur="4000" fill="hold"/>
                                        <p:tgtEl>
                                          <p:spTgt spid="60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1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防护眼镜的选择和使用</a:t>
            </a:r>
            <a:endParaRPr lang="en-US" sz="2800" b="0" strike="noStrike" spc="-1">
              <a:solidFill>
                <a:srgbClr val="000000"/>
              </a:solidFill>
              <a:latin typeface="Arial"/>
            </a:endParaRPr>
          </a:p>
        </p:txBody>
      </p:sp>
      <p:sp>
        <p:nvSpPr>
          <p:cNvPr id="62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防护眼镜的选择至关重要。不同工作场景需要不同种类的防护眼镜，确保选择适合自己的眼镜能有效保护眼睛。正确佩戴防护眼镜可以减少眼部受伤的风险。</a:t>
            </a:r>
            <a:endParaRPr lang="en-US" sz="1800" b="0" strike="noStrike" spc="-1">
              <a:solidFill>
                <a:srgbClr val="000000"/>
              </a:solidFill>
              <a:latin typeface="Arial"/>
            </a:endParaRPr>
          </a:p>
        </p:txBody>
      </p:sp>
      <p:sp>
        <p:nvSpPr>
          <p:cNvPr id="6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62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23" name="组合 81"/>
          <p:cNvGrpSpPr/>
          <p:nvPr/>
        </p:nvGrpSpPr>
        <p:grpSpPr>
          <a:xfrm>
            <a:off x="5322960" y="5068080"/>
            <a:ext cx="988200" cy="1001880"/>
            <a:chOff x="5322960" y="5068080"/>
            <a:chExt cx="988200" cy="1001880"/>
          </a:xfrm>
        </p:grpSpPr>
        <p:sp>
          <p:nvSpPr>
            <p:cNvPr id="624"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5"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6"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7"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8"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9"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0"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1"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2"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3"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4"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5"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6"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7"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8"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9"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640" name="组合 64"/>
          <p:cNvGrpSpPr/>
          <p:nvPr/>
        </p:nvGrpSpPr>
        <p:grpSpPr>
          <a:xfrm>
            <a:off x="-119880" y="962280"/>
            <a:ext cx="1961640" cy="2948040"/>
            <a:chOff x="-119880" y="962280"/>
            <a:chExt cx="1961640" cy="2948040"/>
          </a:xfrm>
        </p:grpSpPr>
        <p:sp>
          <p:nvSpPr>
            <p:cNvPr id="64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5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防护手套的重要性</a:t>
            </a:r>
            <a:endParaRPr lang="en-US" sz="3600" b="0" strike="noStrike" spc="-1">
              <a:solidFill>
                <a:schemeClr val="dk1"/>
              </a:solidFill>
              <a:latin typeface="Arial"/>
            </a:endParaRPr>
          </a:p>
        </p:txBody>
      </p:sp>
      <p:sp>
        <p:nvSpPr>
          <p:cNvPr id="65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耐热手套、防化学手套、绝缘手套</a:t>
            </a:r>
            <a:endParaRPr lang="en-US" sz="1600" b="0" strike="noStrike" spc="-1">
              <a:solidFill>
                <a:srgbClr val="000000"/>
              </a:solidFill>
              <a:latin typeface="Arial"/>
            </a:endParaRPr>
          </a:p>
        </p:txBody>
      </p:sp>
      <p:sp>
        <p:nvSpPr>
          <p:cNvPr id="65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种类</a:t>
            </a:r>
            <a:endParaRPr lang="en-US" sz="2000" b="0" strike="noStrike" spc="-1">
              <a:solidFill>
                <a:srgbClr val="000000"/>
              </a:solidFill>
              <a:latin typeface="Arial"/>
            </a:endParaRPr>
          </a:p>
        </p:txBody>
      </p:sp>
      <p:sp>
        <p:nvSpPr>
          <p:cNvPr id="65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根据工作环境和任务选择合适的手套</a:t>
            </a:r>
            <a:endParaRPr lang="en-US" sz="1600" b="0" strike="noStrike" spc="-1">
              <a:solidFill>
                <a:srgbClr val="000000"/>
              </a:solidFill>
              <a:latin typeface="Arial"/>
            </a:endParaRPr>
          </a:p>
        </p:txBody>
      </p:sp>
      <p:sp>
        <p:nvSpPr>
          <p:cNvPr id="65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选择</a:t>
            </a:r>
            <a:endParaRPr lang="en-US" sz="2000" b="0" strike="noStrike" spc="-1">
              <a:solidFill>
                <a:srgbClr val="000000"/>
              </a:solidFill>
              <a:latin typeface="Arial"/>
            </a:endParaRPr>
          </a:p>
        </p:txBody>
      </p:sp>
      <p:sp>
        <p:nvSpPr>
          <p:cNvPr id="65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确保手套大小合适、佩戴正确</a:t>
            </a:r>
            <a:endParaRPr lang="en-US" sz="1600" b="0" strike="noStrike" spc="-1">
              <a:solidFill>
                <a:srgbClr val="000000"/>
              </a:solidFill>
              <a:latin typeface="Arial"/>
            </a:endParaRPr>
          </a:p>
        </p:txBody>
      </p:sp>
      <p:sp>
        <p:nvSpPr>
          <p:cNvPr id="65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佩戴方法</a:t>
            </a:r>
            <a:endParaRPr lang="en-US" sz="2000" b="0" strike="noStrike" spc="-1">
              <a:solidFill>
                <a:srgbClr val="000000"/>
              </a:solidFill>
              <a:latin typeface="Arial"/>
            </a:endParaRPr>
          </a:p>
        </p:txBody>
      </p:sp>
      <p:sp>
        <p:nvSpPr>
          <p:cNvPr id="65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定期清洁、保持手套材质完好</a:t>
            </a:r>
            <a:endParaRPr lang="en-US" sz="1600" b="0" strike="noStrike" spc="-1">
              <a:solidFill>
                <a:srgbClr val="000000"/>
              </a:solidFill>
              <a:latin typeface="Arial"/>
            </a:endParaRPr>
          </a:p>
        </p:txBody>
      </p:sp>
      <p:sp>
        <p:nvSpPr>
          <p:cNvPr id="66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保养</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40"/>
                                        </p:tgtEl>
                                        <p:attrNameLst>
                                          <p:attrName>style.visibility</p:attrName>
                                        </p:attrNameLst>
                                      </p:cBhvr>
                                      <p:to>
                                        <p:strVal val="visible"/>
                                      </p:to>
                                    </p:set>
                                    <p:anim calcmode="lin" valueType="num">
                                      <p:cBhvr additive="repl">
                                        <p:cTn id="7" dur="3400" fill="hold"/>
                                        <p:tgtEl>
                                          <p:spTgt spid="640"/>
                                        </p:tgtEl>
                                        <p:attrNameLst>
                                          <p:attrName>ppt_x</p:attrName>
                                        </p:attrNameLst>
                                      </p:cBhvr>
                                      <p:tavLst>
                                        <p:tav tm="0">
                                          <p:val>
                                            <p:strVal val="0-#ppt_w/2"/>
                                          </p:val>
                                        </p:tav>
                                        <p:tav tm="100000">
                                          <p:val>
                                            <p:strVal val="#ppt_x"/>
                                          </p:val>
                                        </p:tav>
                                      </p:tavLst>
                                    </p:anim>
                                    <p:anim calcmode="lin" valueType="num">
                                      <p:cBhvr additive="repl">
                                        <p:cTn id="8" dur="3400" fill="hold"/>
                                        <p:tgtEl>
                                          <p:spTgt spid="64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23"/>
                                        </p:tgtEl>
                                        <p:attrNameLst>
                                          <p:attrName>style.visibility</p:attrName>
                                        </p:attrNameLst>
                                      </p:cBhvr>
                                      <p:to>
                                        <p:strVal val="visible"/>
                                      </p:to>
                                    </p:set>
                                    <p:anim calcmode="lin" valueType="num">
                                      <p:cBhvr additive="repl">
                                        <p:cTn id="11" dur="4000" fill="hold"/>
                                        <p:tgtEl>
                                          <p:spTgt spid="623"/>
                                        </p:tgtEl>
                                        <p:attrNameLst>
                                          <p:attrName>ppt_x</p:attrName>
                                        </p:attrNameLst>
                                      </p:cBhvr>
                                      <p:tavLst>
                                        <p:tav tm="0">
                                          <p:val>
                                            <p:strVal val="0-#ppt_w/2"/>
                                          </p:val>
                                        </p:tav>
                                        <p:tav tm="100000">
                                          <p:val>
                                            <p:strVal val="#ppt_x"/>
                                          </p:val>
                                        </p:tav>
                                      </p:tavLst>
                                    </p:anim>
                                    <p:anim calcmode="lin" valueType="num">
                                      <p:cBhvr additive="repl">
                                        <p:cTn id="12" dur="4000" fill="hold"/>
                                        <p:tgtEl>
                                          <p:spTgt spid="62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61" name="组合 64"/>
          <p:cNvGrpSpPr/>
          <p:nvPr/>
        </p:nvGrpSpPr>
        <p:grpSpPr>
          <a:xfrm>
            <a:off x="-119880" y="962280"/>
            <a:ext cx="1961640" cy="2948040"/>
            <a:chOff x="-119880" y="962280"/>
            <a:chExt cx="1961640" cy="2948040"/>
          </a:xfrm>
        </p:grpSpPr>
        <p:sp>
          <p:nvSpPr>
            <p:cNvPr id="662"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3"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4"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5"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6"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7"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8"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9"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0"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1"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2"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7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74"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选择指南</a:t>
            </a:r>
            <a:endParaRPr lang="en-US" sz="1800" b="0" strike="noStrike" spc="-1">
              <a:solidFill>
                <a:srgbClr val="000000"/>
              </a:solidFill>
              <a:latin typeface="Arial"/>
            </a:endParaRPr>
          </a:p>
        </p:txBody>
      </p:sp>
      <p:sp>
        <p:nvSpPr>
          <p:cNvPr id="675"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根据作业环境选择合适的安全鞋</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确保符合安全标准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舒适度也很重要</a:t>
            </a:r>
            <a:endParaRPr lang="en-US" sz="1400" b="0" strike="noStrike" spc="-1">
              <a:solidFill>
                <a:srgbClr val="000000"/>
              </a:solidFill>
              <a:latin typeface="Arial"/>
            </a:endParaRPr>
          </a:p>
        </p:txBody>
      </p:sp>
      <p:sp>
        <p:nvSpPr>
          <p:cNvPr id="67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77"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保障脚部安全</a:t>
            </a:r>
            <a:endParaRPr lang="en-US" sz="1800" b="0" strike="noStrike" spc="-1">
              <a:solidFill>
                <a:srgbClr val="000000"/>
              </a:solidFill>
              <a:latin typeface="Arial"/>
            </a:endParaRPr>
          </a:p>
        </p:txBody>
      </p:sp>
      <p:sp>
        <p:nvSpPr>
          <p:cNvPr id="678"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正确选择安全鞋可以有效保护脚部，在工作中更加安全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建议定期更换磨损的安全鞋</a:t>
            </a:r>
            <a:endParaRPr lang="en-US" sz="1400" b="0" strike="noStrike" spc="-1">
              <a:solidFill>
                <a:srgbClr val="000000"/>
              </a:solidFill>
              <a:latin typeface="Arial"/>
            </a:endParaRPr>
          </a:p>
        </p:txBody>
      </p:sp>
      <p:sp>
        <p:nvSpPr>
          <p:cNvPr id="67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80"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81"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8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安全鞋的选购指南</a:t>
            </a:r>
            <a:endParaRPr lang="en-US" sz="3600" b="0" strike="noStrike" spc="-1">
              <a:solidFill>
                <a:schemeClr val="dk1"/>
              </a:solidFill>
              <a:latin typeface="Arial"/>
            </a:endParaRPr>
          </a:p>
        </p:txBody>
      </p:sp>
      <p:sp>
        <p:nvSpPr>
          <p:cNvPr id="68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84"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场景分类</a:t>
            </a:r>
            <a:endParaRPr lang="en-US" sz="1800" b="0" strike="noStrike" spc="-1">
              <a:solidFill>
                <a:srgbClr val="000000"/>
              </a:solidFill>
              <a:latin typeface="Arial"/>
            </a:endParaRPr>
          </a:p>
        </p:txBody>
      </p:sp>
      <p:sp>
        <p:nvSpPr>
          <p:cNvPr id="685"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钢头安全鞋</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防滑安全鞋</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防静电安全鞋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耐油安全鞋</a:t>
            </a:r>
            <a:endParaRPr lang="en-US" sz="1400" b="0" strike="noStrike" spc="-1">
              <a:solidFill>
                <a:srgbClr val="000000"/>
              </a:solidFill>
              <a:latin typeface="Arial"/>
            </a:endParaRPr>
          </a:p>
        </p:txBody>
      </p:sp>
      <p:sp>
        <p:nvSpPr>
          <p:cNvPr id="686"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87"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88"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89"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90" name="组合 81"/>
          <p:cNvGrpSpPr/>
          <p:nvPr/>
        </p:nvGrpSpPr>
        <p:grpSpPr>
          <a:xfrm>
            <a:off x="381960" y="5287680"/>
            <a:ext cx="988200" cy="1001880"/>
            <a:chOff x="381960" y="5287680"/>
            <a:chExt cx="988200" cy="1001880"/>
          </a:xfrm>
        </p:grpSpPr>
        <p:sp>
          <p:nvSpPr>
            <p:cNvPr id="691"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2"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3"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4"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5"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6"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7"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8"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9"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0"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1"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2"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3"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4"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5"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6"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61"/>
                                        </p:tgtEl>
                                        <p:attrNameLst>
                                          <p:attrName>style.visibility</p:attrName>
                                        </p:attrNameLst>
                                      </p:cBhvr>
                                      <p:to>
                                        <p:strVal val="visible"/>
                                      </p:to>
                                    </p:set>
                                    <p:anim calcmode="lin" valueType="num">
                                      <p:cBhvr additive="repl">
                                        <p:cTn id="7" dur="3400" fill="hold"/>
                                        <p:tgtEl>
                                          <p:spTgt spid="661"/>
                                        </p:tgtEl>
                                        <p:attrNameLst>
                                          <p:attrName>ppt_x</p:attrName>
                                        </p:attrNameLst>
                                      </p:cBhvr>
                                      <p:tavLst>
                                        <p:tav tm="0">
                                          <p:val>
                                            <p:strVal val="0-#ppt_w/2"/>
                                          </p:val>
                                        </p:tav>
                                        <p:tav tm="100000">
                                          <p:val>
                                            <p:strVal val="#ppt_x"/>
                                          </p:val>
                                        </p:tav>
                                      </p:tavLst>
                                    </p:anim>
                                    <p:anim calcmode="lin" valueType="num">
                                      <p:cBhvr additive="repl">
                                        <p:cTn id="8" dur="3400" fill="hold"/>
                                        <p:tgtEl>
                                          <p:spTgt spid="661"/>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90"/>
                                        </p:tgtEl>
                                        <p:attrNameLst>
                                          <p:attrName>style.visibility</p:attrName>
                                        </p:attrNameLst>
                                      </p:cBhvr>
                                      <p:to>
                                        <p:strVal val="visible"/>
                                      </p:to>
                                    </p:set>
                                    <p:anim calcmode="lin" valueType="num">
                                      <p:cBhvr additive="repl">
                                        <p:cTn id="11" dur="4000" fill="hold"/>
                                        <p:tgtEl>
                                          <p:spTgt spid="690"/>
                                        </p:tgtEl>
                                        <p:attrNameLst>
                                          <p:attrName>ppt_x</p:attrName>
                                        </p:attrNameLst>
                                      </p:cBhvr>
                                      <p:tavLst>
                                        <p:tav tm="0">
                                          <p:val>
                                            <p:strVal val="0-#ppt_w/2"/>
                                          </p:val>
                                        </p:tav>
                                        <p:tav tm="100000">
                                          <p:val>
                                            <p:strVal val="#ppt_x"/>
                                          </p:val>
                                        </p:tav>
                                      </p:tavLst>
                                    </p:anim>
                                    <p:anim calcmode="lin" valueType="num">
                                      <p:cBhvr additive="repl">
                                        <p:cTn id="12" dur="4000" fill="hold"/>
                                        <p:tgtEl>
                                          <p:spTgt spid="69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https://d.book118.com/068131113010006050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字魂105号-简雅黑</vt:lpstr>
      <vt:lpstr>DejaVu Sans</vt:lpstr>
      <vt:lpstr>Office Theme</vt:lpstr>
      <vt:lpstr>测绘安全防护培训</vt:lpstr>
      <vt:lpstr>目录</vt:lpstr>
      <vt:lpstr>第一章 测绘安全防护培训简介</vt:lpstr>
      <vt:lpstr> </vt:lpstr>
      <vt:lpstr>为什么需要测绘安全防护培训？</vt:lpstr>
      <vt:lpstr>测绘安全防护培训的主要内容</vt:lpstr>
      <vt:lpstr>测绘安全防护培训的好处</vt:lpstr>
      <vt:lpstr>总结</vt:lpstr>
      <vt:lpstr>第2章 测绘安全防护知识普及</vt:lpstr>
      <vt:lpstr> </vt:lpstr>
      <vt:lpstr>电气安全</vt:lpstr>
      <vt:lpstr>化学品安全</vt:lpstr>
      <vt:lpstr>紧急救援知识</vt:lpstr>
      <vt:lpstr>总结</vt:lpstr>
      <vt:lpstr>第3章 测绘安全防护器材使用</vt:lpstr>
      <vt:lpstr>安全带的正确使用</vt:lpstr>
      <vt:lpstr> </vt:lpstr>
      <vt:lpstr>防护手套的重要性</vt:lpstr>
      <vt:lpstr>安全鞋的选购指南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2024-09-29T14:37:00.670</cp:lastPrinted>
  <dcterms:created xsi:type="dcterms:W3CDTF">2024-09-29T06:37:00Z</dcterms:created>
  <dcterms:modified xsi:type="dcterms:W3CDTF">2024-09-29T06:37:03Z</dcterms:modified>
</cp:coreProperties>
</file>