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78.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97F0C8-2930-445E-88B4-3719E5198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104BAC-A1EA-497F-9E0D-78809377D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1B4766-1E99-403F-82C6-780DA3796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DD6CDF-0195-45E4-B7D6-84EF01C955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8D734E-437F-4B03-B48A-A6837EC382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02F2C0-6EC1-4B9A-83A4-65BA93ABB8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593A89-C702-4934-8EE0-014FBA2645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92F79A-B28B-4136-815D-9DEA81633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7FEAD-C505-4081-A97A-3B39A7EFD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64B3D-C1B2-4F66-B6D7-C3EE0504F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1C15B-60F0-49D0-89EF-1A9BF0B55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2.xml" /><Relationship Id="rId17" Type="http://schemas.openxmlformats.org/officeDocument/2006/relationships/tags" Target="../tags/tag20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image" Target="../media/image21.png" /><Relationship Id="rId7" Type="http://schemas.openxmlformats.org/officeDocument/2006/relationships/tags" Target="../tags/tag196.xml" /><Relationship Id="rId8" Type="http://schemas.openxmlformats.org/officeDocument/2006/relationships/image" Target="../media/image22.png" /><Relationship Id="rId9" Type="http://schemas.openxmlformats.org/officeDocument/2006/relationships/tags" Target="../tags/tag1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image" Target="../media/image29.png" /><Relationship Id="rId13" Type="http://schemas.openxmlformats.org/officeDocument/2006/relationships/tags" Target="../tags/tag21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9.xml" /><Relationship Id="rId17" Type="http://schemas.openxmlformats.org/officeDocument/2006/relationships/tags" Target="../tags/tag230.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6.xml" /><Relationship Id="rId17" Type="http://schemas.openxmlformats.org/officeDocument/2006/relationships/tags" Target="../tags/tag247.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image" Target="../media/image29.png" /><Relationship Id="rId13" Type="http://schemas.openxmlformats.org/officeDocument/2006/relationships/tags" Target="../tags/tag25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3.xml" /><Relationship Id="rId17" Type="http://schemas.openxmlformats.org/officeDocument/2006/relationships/tags" Target="../tags/tag264.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9.png" /><Relationship Id="rId13" Type="http://schemas.openxmlformats.org/officeDocument/2006/relationships/tags" Target="../tags/tag29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1.xml" /><Relationship Id="rId17" Type="http://schemas.openxmlformats.org/officeDocument/2006/relationships/tags" Target="../tags/tag302.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9.png" /><Relationship Id="rId13" Type="http://schemas.openxmlformats.org/officeDocument/2006/relationships/tags" Target="../tags/tag309.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image" Target="../media/image29.png" /><Relationship Id="rId13" Type="http://schemas.openxmlformats.org/officeDocument/2006/relationships/tags" Target="../tags/tag316.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image" Target="../media/image29.png" /><Relationship Id="rId13" Type="http://schemas.openxmlformats.org/officeDocument/2006/relationships/tags" Target="../tags/tag323.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tags" Target="../tags/tag330.xml" /><Relationship Id="rId13" Type="http://schemas.openxmlformats.org/officeDocument/2006/relationships/tags" Target="../tags/tag33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2.xml" /><Relationship Id="rId17" Type="http://schemas.openxmlformats.org/officeDocument/2006/relationships/tags" Target="../tags/tag333.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image" Target="../media/image29.png" /><Relationship Id="rId13" Type="http://schemas.openxmlformats.org/officeDocument/2006/relationships/tags" Target="../tags/tag340.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tags" Target="../tags/tag347.xml" /><Relationship Id="rId13" Type="http://schemas.openxmlformats.org/officeDocument/2006/relationships/tags" Target="../tags/tag34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9.xml" /><Relationship Id="rId17" Type="http://schemas.openxmlformats.org/officeDocument/2006/relationships/tags" Target="../tags/tag350.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tags" Target="../tags/tag357.xml" /><Relationship Id="rId13" Type="http://schemas.openxmlformats.org/officeDocument/2006/relationships/tags" Target="../tags/tag35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59.xml" /><Relationship Id="rId17" Type="http://schemas.openxmlformats.org/officeDocument/2006/relationships/tags" Target="../tags/tag360.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21.png" /><Relationship Id="rId7" Type="http://schemas.openxmlformats.org/officeDocument/2006/relationships/tags" Target="../tags/tag353.xml" /><Relationship Id="rId8" Type="http://schemas.openxmlformats.org/officeDocument/2006/relationships/image" Target="../media/image22.png" /><Relationship Id="rId9" Type="http://schemas.openxmlformats.org/officeDocument/2006/relationships/tags" Target="../tags/tag35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5.xml" /><Relationship Id="rId11" Type="http://schemas.openxmlformats.org/officeDocument/2006/relationships/tags" Target="../tags/tag366.xml" /><Relationship Id="rId12" Type="http://schemas.openxmlformats.org/officeDocument/2006/relationships/image" Target="../media/image29.png" /><Relationship Id="rId13" Type="http://schemas.openxmlformats.org/officeDocument/2006/relationships/tags" Target="../tags/tag367.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1.xml" /><Relationship Id="rId5" Type="http://schemas.openxmlformats.org/officeDocument/2006/relationships/tags" Target="../tags/tag362.xml" /><Relationship Id="rId6" Type="http://schemas.openxmlformats.org/officeDocument/2006/relationships/image" Target="../media/image21.png" /><Relationship Id="rId7" Type="http://schemas.openxmlformats.org/officeDocument/2006/relationships/tags" Target="../tags/tag363.xml" /><Relationship Id="rId8" Type="http://schemas.openxmlformats.org/officeDocument/2006/relationships/image" Target="../media/image22.png" /><Relationship Id="rId9" Type="http://schemas.openxmlformats.org/officeDocument/2006/relationships/tags" Target="../tags/tag36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2.xml" /><Relationship Id="rId11" Type="http://schemas.openxmlformats.org/officeDocument/2006/relationships/tags" Target="../tags/tag373.xml" /><Relationship Id="rId12" Type="http://schemas.openxmlformats.org/officeDocument/2006/relationships/tags" Target="../tags/tag374.xml" /><Relationship Id="rId13" Type="http://schemas.openxmlformats.org/officeDocument/2006/relationships/tags" Target="../tags/tag37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76.xml" /><Relationship Id="rId17" Type="http://schemas.openxmlformats.org/officeDocument/2006/relationships/tags" Target="../tags/tag377.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image" Target="../media/image21.png" /><Relationship Id="rId7" Type="http://schemas.openxmlformats.org/officeDocument/2006/relationships/tags" Target="../tags/tag370.xml" /><Relationship Id="rId8" Type="http://schemas.openxmlformats.org/officeDocument/2006/relationships/image" Target="../media/image22.png" /><Relationship Id="rId9" Type="http://schemas.openxmlformats.org/officeDocument/2006/relationships/tags" Target="../tags/tag37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41111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速溶枸杞粉的加工工艺研究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三、结果与讨论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二、材料与方法</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速溶枸杞粉是一种以枸杞为原料，经过特定工艺加工而成的方便食品。其具有营养丰富、保健功能显著的特点，深受广大消费者的喜爱。然而，速溶枸杞粉的加工工艺涉及到多个环节和因素，如何保证产品的质量和稳定性，是生产过程中需要解决的重要问题。因此，本次演示旨在探讨速溶枸杞粉的加工工艺，以期为生产实践提供理论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二、材料与方法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1、材料</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1、材料</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实验所用的枸杞为市售优质枸杞，挑选无病虫害、无破损的枸杞进行实验。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2、设备与仪器</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2、设备与仪器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实验设备包括：粉碎机、搅拌器、烘箱、电子天平等。实验仪器包括：离心机、恒温水浴锅、紫外可见分光光度计等。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3、工艺流程</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3、工艺流程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（1）原料清洗：将挑选好的枸杞进行清洗，去除杂质和污染物。</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（2）干燥：将清洗后的枸杞干燥至恒重，以去除多余的水分。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3、工艺流程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（3）粉碎：将干燥后的枸杞用粉碎机粉碎成粉末。</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（4）提取：将枸杞粉末置于热水中浸泡一段时间，提取有效成分。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3、工艺流程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（5）过滤：将提取液进行过滤，去除杂质。</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（6）浓缩：将滤液进行浓缩，使有效成分浓度提高。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3、工艺流程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（7）干燥：将浓缩液进行干燥，制成速溶枸杞粉。</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（8）包装：将制得的速溶枸杞粉进行包装，以保持产品的卫生和质量。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4、实验方法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4、实验方法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（1）清洗和干燥：参照上述工艺流程进行操作，并记录数据。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（2）粉碎：调整粉碎机的参数，使枸杞粉末达到最佳的粒度和均匀度。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4、实验方法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（3）提取：通过单因素实验和正交实验，确定最佳的提取条件。</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（4）过滤和浓缩：采用不同的滤器和浓缩方法，比较效果。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4、实验方法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（5）干燥：通过实验确定最佳的干燥条件。</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（6）包装：根据实际情况选择合适的包装材料和方式。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5、数据分析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5、数据分析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通过SPSS软件对实验数据进行统计分析，包括平均值、标准差等指标，以表格和图表的形式呈现结果。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1、清洗和干燥结果分析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1、清洗和干燥结果分析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清洗环节，我们发现使用适量的洗涤剂可以有效去除枸杞表面的污垢和农药残留。然而，过多的洗涤剂可能会对后续加工产生负面影响，因此需要控制洗涤剂的用量。在干燥环节，我们发现使用热风干燥可以更有效地去除枸杞中的水分，且干燥后的枸杞粉末更加均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2、粉碎结果分析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https://d.book118.com/068141111035006030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速溶枸杞粉的加工工艺研究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2024-09-06T14:50:40.401</cp:lastPrinted>
  <dcterms:created xsi:type="dcterms:W3CDTF">2024-09-06T06:50:40Z</dcterms:created>
  <dcterms:modified xsi:type="dcterms:W3CDTF">2024-09-06T06:50:47Z</dcterms:modified>
</cp:coreProperties>
</file>