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DDA3F9-0B5D-4485-9C29-9617CD19D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909C8-4A86-4DC6-B43A-6E1E93BF2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48879-E276-44B0-BFCA-1D550DC73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545701-59D6-4F39-A355-6A00205DC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C6AAE7-0BD2-407F-85D1-631DB4508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4DF7F5-5530-4944-947F-A4E67E4AF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D18386-2889-4BA0-A357-502760A6B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FA7F6B-A95E-4733-AD38-5770554CD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0507C3-3828-4591-8B3A-EF7A93640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E835DE-93DC-450C-9F07-A7AC1821A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5E5D9C-A9C9-425C-981B-14C37C2CD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18.pn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png" /><Relationship Id="rId3" Type="http://schemas.openxmlformats.org/officeDocument/2006/relationships/image" Target="../media/image20.png" /><Relationship Id="rId4" Type="http://schemas.openxmlformats.org/officeDocument/2006/relationships/image" Target="../media/image21.png" /><Relationship Id="rId5" Type="http://schemas.openxmlformats.org/officeDocument/2006/relationships/image" Target="../media/image22.pn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1420321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体育中考考试安全应急预案培训案例分析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体育中考考试安全风险分析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应急预案制定与实施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案例分析：成功应对体育中考考试安全事件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案例分析：体育中考考试安全事件应对不足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体育中考考试安全应急预案培训总结与展望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107" b="16107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48" b="17848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保障考生安全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体育中考是一项重要的考试，涉及到学生的升学和未来发展，因此必须确保考试过程中的安全，防止意外事故发生。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在考试过程中，可能会出现各种突发事件，如考生身体不适、设备故障、天气变化等，需要有应急预案来及时应对。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提高应急能力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通过培训和案例分析，提高相关人员的应急意识和能力，确保在紧急情况下能够迅速、有效地采取措施。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减轻事故后果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应急预案可以在事故发生时迅速启动，通过及时、有效的救援和治疗，减轻事故的后果，降低对考生的伤害。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维护考试秩序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在考试过程中，任何突发事件都可能影响考试的秩序和公平性。应急预案可以确保在紧急情况下，考试能够继续进行或及时调整方案，维护考试的公正性和权威性。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提升组织形象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一个完善的应急预案可以体现组织对考生安全的重视和负责态度，提升组织的形象和公信力。同时，也有利于增强考生和家长对组织的信任和支持。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体育中考考试安全风险分析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场地设施风险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考场可能存在场地不平整、设施老化、器材损坏等安全隐患，容易导致考生受伤。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天气变化风险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考试期间可能遇到恶劣天气，如暴雨、大风等，影响考试正常进行和考生安全。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考场秩序风险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考场内可能存在秩序混乱、人员拥挤等问题，增加安全事故发生的概率。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考场安全风险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部分考生可能存在身体不适、突发疾病等状况，需要紧急救治。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身体状况风险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个人物品安全风险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083" r="18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考试压力可能导致部分考生出现紧张、焦虑等心理问题，影响考试表现和安全。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考生个人物品如手机、钱包等可能丢失或被盗，造成财产损失和安全隐患。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考生安全风险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考试流程安排不合理、时间把控不严格等问题可能导致考试混乱和安全事故。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考试流程管理风险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监考人员可能存在疏忽、徇私舞弊等行为，影响考试公正性和安全性。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考试监管风险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缺乏完善的应急预案和救援措施，无法在紧急情况下及时有效地处理安全问题。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应急预案缺失风险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考试组织安全风险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应急预案制定与实施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生命至上，安全第一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将保障考生和工作人员的生命安全放在首位，确保考试过程中的各项安全措施得到有效执行。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预防为主，防治结合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注重预防工作，通过加强安全教育和培训，提高考生和工作人员的安全意识，同时采取必要的防治措施，消除安全隐患。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统一领导，分级负责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建立统一的应急指挥体系，明确各级职责，确保在紧急情况下能够快速、有效地进行处置。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依法依规，科学处置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依据相关法律法规和规章制度，结合实际情况，制定科学合理的应急预案，确保处置措施合法、合规、有效。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应急预案制定原则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50029" y="159340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应急组织机构和职责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1150029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明确应急指挥机构、现场指挥机构、医疗救护机构、安全保卫机构等应急组织机构的设置和职责。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793308" y="159340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预警与报告机制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793308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建立预警机制，及时发现并报告潜在的安全隐患和突发事件，确保信息畅通。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50029" y="379014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应急处置措施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50029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针对可能出现的突发事件，制定相应的应急处置措施，如考生突发疾病、考场设施故障、自然灾害等。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793308" y="3790147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后期处置与恢复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793308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对突发事件造成的影响进行评估，采取必要的措施进行恢复和重建，确保考试工作的正常进行。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4898003" y="3416893"/>
            <a:ext cx="1166724" cy="1297311"/>
          </a:xfrm>
          <a:custGeom>
            <a:rect l="l" t="t" r="r" b="b"/>
            <a:pathLst>
              <a:path w="1521" h="1691">
                <a:moveTo>
                  <a:pt x="1521" y="934"/>
                </a:moveTo>
                <a:cubicBezTo>
                  <a:pt x="1419" y="934"/>
                  <a:pt x="1320" y="912"/>
                  <a:pt x="1226" y="873"/>
                </a:cubicBezTo>
                <a:cubicBezTo>
                  <a:pt x="1135" y="836"/>
                  <a:pt x="1054" y="781"/>
                  <a:pt x="983" y="712"/>
                </a:cubicBezTo>
                <a:cubicBezTo>
                  <a:pt x="915" y="641"/>
                  <a:pt x="859" y="561"/>
                  <a:pt x="820" y="470"/>
                </a:cubicBezTo>
                <a:cubicBezTo>
                  <a:pt x="781" y="376"/>
                  <a:pt x="761" y="276"/>
                  <a:pt x="761" y="174"/>
                </a:cubicBezTo>
                <a:cubicBezTo>
                  <a:pt x="554" y="174"/>
                  <a:pt x="403" y="174"/>
                  <a:pt x="294" y="174"/>
                </a:cubicBezTo>
                <a:cubicBezTo>
                  <a:pt x="193" y="0"/>
                  <a:pt x="193" y="0"/>
                  <a:pt x="193" y="0"/>
                </a:cubicBezTo>
                <a:cubicBezTo>
                  <a:pt x="93" y="174"/>
                  <a:pt x="93" y="174"/>
                  <a:pt x="93" y="174"/>
                </a:cubicBezTo>
                <a:cubicBezTo>
                  <a:pt x="0" y="174"/>
                  <a:pt x="0" y="174"/>
                  <a:pt x="0" y="174"/>
                </a:cubicBezTo>
                <a:cubicBezTo>
                  <a:pt x="0" y="1011"/>
                  <a:pt x="682" y="1692"/>
                  <a:pt x="1521" y="1692"/>
                </a:cubicBezTo>
                <a:cubicBezTo>
                  <a:pt x="1521" y="1661"/>
                  <a:pt x="1521" y="1631"/>
                  <a:pt x="1521" y="1602"/>
                </a:cubicBezTo>
                <a:cubicBezTo>
                  <a:pt x="1350" y="1503"/>
                  <a:pt x="1350" y="1503"/>
                  <a:pt x="1350" y="1503"/>
                </a:cubicBezTo>
                <a:cubicBezTo>
                  <a:pt x="1521" y="1404"/>
                  <a:pt x="1521" y="1404"/>
                  <a:pt x="1521" y="1404"/>
                </a:cubicBezTo>
                <a:cubicBezTo>
                  <a:pt x="1521" y="934"/>
                  <a:pt x="1521" y="934"/>
                  <a:pt x="1521" y="93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22179" y="3554921"/>
            <a:ext cx="1299452" cy="1164582"/>
          </a:xfrm>
          <a:custGeom>
            <a:rect l="l" t="t" r="r" b="b"/>
            <a:pathLst>
              <a:path w="1695" h="1518">
                <a:moveTo>
                  <a:pt x="1602" y="0"/>
                </a:moveTo>
                <a:cubicBezTo>
                  <a:pt x="1502" y="171"/>
                  <a:pt x="1502" y="171"/>
                  <a:pt x="1502" y="171"/>
                </a:cubicBezTo>
                <a:cubicBezTo>
                  <a:pt x="1402" y="0"/>
                  <a:pt x="1402" y="0"/>
                  <a:pt x="1402" y="0"/>
                </a:cubicBezTo>
                <a:cubicBezTo>
                  <a:pt x="934" y="0"/>
                  <a:pt x="934" y="0"/>
                  <a:pt x="934" y="0"/>
                </a:cubicBezTo>
                <a:cubicBezTo>
                  <a:pt x="934" y="102"/>
                  <a:pt x="915" y="202"/>
                  <a:pt x="875" y="296"/>
                </a:cubicBezTo>
                <a:cubicBezTo>
                  <a:pt x="836" y="387"/>
                  <a:pt x="781" y="467"/>
                  <a:pt x="712" y="538"/>
                </a:cubicBezTo>
                <a:cubicBezTo>
                  <a:pt x="643" y="607"/>
                  <a:pt x="560" y="662"/>
                  <a:pt x="469" y="699"/>
                </a:cubicBezTo>
                <a:cubicBezTo>
                  <a:pt x="377" y="738"/>
                  <a:pt x="276" y="760"/>
                  <a:pt x="174" y="760"/>
                </a:cubicBezTo>
                <a:cubicBezTo>
                  <a:pt x="174" y="968"/>
                  <a:pt x="174" y="1119"/>
                  <a:pt x="174" y="1228"/>
                </a:cubicBezTo>
                <a:cubicBezTo>
                  <a:pt x="0" y="1329"/>
                  <a:pt x="0" y="1329"/>
                  <a:pt x="0" y="1329"/>
                </a:cubicBezTo>
                <a:cubicBezTo>
                  <a:pt x="174" y="1430"/>
                  <a:pt x="174" y="1430"/>
                  <a:pt x="174" y="1430"/>
                </a:cubicBezTo>
                <a:cubicBezTo>
                  <a:pt x="174" y="1518"/>
                  <a:pt x="174" y="1518"/>
                  <a:pt x="174" y="1518"/>
                </a:cubicBezTo>
                <a:cubicBezTo>
                  <a:pt x="1013" y="1518"/>
                  <a:pt x="1695" y="837"/>
                  <a:pt x="1695" y="0"/>
                </a:cubicBezTo>
                <a:cubicBezTo>
                  <a:pt x="1662" y="0"/>
                  <a:pt x="1631" y="0"/>
                  <a:pt x="1602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03303" y="2297341"/>
            <a:ext cx="1299452" cy="1164582"/>
          </a:xfrm>
          <a:custGeom>
            <a:rect l="l" t="t" r="r" b="b"/>
            <a:pathLst>
              <a:path w="1695" h="1519">
                <a:moveTo>
                  <a:pt x="1695" y="188"/>
                </a:moveTo>
                <a:cubicBezTo>
                  <a:pt x="1521" y="87"/>
                  <a:pt x="1521" y="87"/>
                  <a:pt x="1521" y="87"/>
                </a:cubicBezTo>
                <a:cubicBezTo>
                  <a:pt x="1521" y="0"/>
                  <a:pt x="1521" y="0"/>
                  <a:pt x="1521" y="0"/>
                </a:cubicBezTo>
                <a:cubicBezTo>
                  <a:pt x="682" y="0"/>
                  <a:pt x="0" y="681"/>
                  <a:pt x="0" y="1519"/>
                </a:cubicBezTo>
                <a:cubicBezTo>
                  <a:pt x="33" y="1519"/>
                  <a:pt x="63" y="1519"/>
                  <a:pt x="93" y="1519"/>
                </a:cubicBezTo>
                <a:cubicBezTo>
                  <a:pt x="193" y="1345"/>
                  <a:pt x="193" y="1345"/>
                  <a:pt x="193" y="1345"/>
                </a:cubicBezTo>
                <a:cubicBezTo>
                  <a:pt x="294" y="1519"/>
                  <a:pt x="294" y="1519"/>
                  <a:pt x="294" y="1519"/>
                </a:cubicBezTo>
                <a:cubicBezTo>
                  <a:pt x="761" y="1519"/>
                  <a:pt x="761" y="1519"/>
                  <a:pt x="761" y="1519"/>
                </a:cubicBezTo>
                <a:cubicBezTo>
                  <a:pt x="761" y="1416"/>
                  <a:pt x="781" y="1316"/>
                  <a:pt x="820" y="1224"/>
                </a:cubicBezTo>
                <a:cubicBezTo>
                  <a:pt x="859" y="1133"/>
                  <a:pt x="915" y="1051"/>
                  <a:pt x="983" y="982"/>
                </a:cubicBezTo>
                <a:cubicBezTo>
                  <a:pt x="1054" y="911"/>
                  <a:pt x="1135" y="856"/>
                  <a:pt x="1226" y="819"/>
                </a:cubicBezTo>
                <a:cubicBezTo>
                  <a:pt x="1320" y="779"/>
                  <a:pt x="1419" y="760"/>
                  <a:pt x="1521" y="760"/>
                </a:cubicBezTo>
                <a:cubicBezTo>
                  <a:pt x="1521" y="551"/>
                  <a:pt x="1521" y="399"/>
                  <a:pt x="1521" y="290"/>
                </a:cubicBezTo>
                <a:lnTo>
                  <a:pt x="1695" y="1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60206" y="2302641"/>
            <a:ext cx="1166724" cy="1297311"/>
          </a:xfrm>
          <a:custGeom>
            <a:rect l="l" t="t" r="r" b="b"/>
            <a:pathLst>
              <a:path w="1521" h="1690">
                <a:moveTo>
                  <a:pt x="1428" y="1519"/>
                </a:moveTo>
                <a:cubicBezTo>
                  <a:pt x="1521" y="1519"/>
                  <a:pt x="1521" y="1519"/>
                  <a:pt x="1521" y="1519"/>
                </a:cubicBezTo>
                <a:cubicBezTo>
                  <a:pt x="1521" y="681"/>
                  <a:pt x="839" y="0"/>
                  <a:pt x="0" y="0"/>
                </a:cubicBezTo>
                <a:cubicBezTo>
                  <a:pt x="0" y="31"/>
                  <a:pt x="0" y="60"/>
                  <a:pt x="0" y="88"/>
                </a:cubicBezTo>
                <a:cubicBezTo>
                  <a:pt x="171" y="188"/>
                  <a:pt x="171" y="188"/>
                  <a:pt x="171" y="188"/>
                </a:cubicBezTo>
                <a:cubicBezTo>
                  <a:pt x="0" y="288"/>
                  <a:pt x="0" y="288"/>
                  <a:pt x="0" y="288"/>
                </a:cubicBezTo>
                <a:cubicBezTo>
                  <a:pt x="0" y="760"/>
                  <a:pt x="0" y="760"/>
                  <a:pt x="0" y="760"/>
                </a:cubicBezTo>
                <a:cubicBezTo>
                  <a:pt x="102" y="760"/>
                  <a:pt x="203" y="779"/>
                  <a:pt x="295" y="819"/>
                </a:cubicBezTo>
                <a:cubicBezTo>
                  <a:pt x="386" y="856"/>
                  <a:pt x="469" y="911"/>
                  <a:pt x="538" y="982"/>
                </a:cubicBezTo>
                <a:cubicBezTo>
                  <a:pt x="607" y="1051"/>
                  <a:pt x="662" y="1133"/>
                  <a:pt x="701" y="1224"/>
                </a:cubicBezTo>
                <a:cubicBezTo>
                  <a:pt x="741" y="1316"/>
                  <a:pt x="760" y="1416"/>
                  <a:pt x="760" y="1519"/>
                </a:cubicBezTo>
                <a:cubicBezTo>
                  <a:pt x="968" y="1519"/>
                  <a:pt x="1118" y="1519"/>
                  <a:pt x="1228" y="1519"/>
                </a:cubicBezTo>
                <a:cubicBezTo>
                  <a:pt x="1328" y="1690"/>
                  <a:pt x="1328" y="1690"/>
                  <a:pt x="1328" y="1690"/>
                </a:cubicBezTo>
                <a:lnTo>
                  <a:pt x="1428" y="1519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9849" y="2677031"/>
            <a:ext cx="345497" cy="338535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7521" y="2713607"/>
            <a:ext cx="321283" cy="31481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3001" y="3983451"/>
            <a:ext cx="353163" cy="346047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8769" y="3983451"/>
            <a:ext cx="353163" cy="346047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启动应急响应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根据突发事件的性质和严重程度，启动相应的应急响应级别，启动应急指挥体系。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现场处置与救援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现场指挥机构组织相关人员赶赴现场，进行紧急处置和救援工作，确保考生和工作人员的生命安全。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信息报告与发布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及时向相关部门报告突发事件情况和处置进展，同时向社会公众发布相关信息，消除恐慌情绪。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总结评估与改进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对应急处置工作进行总结评估，总结经验教训，提出改进措施和建议，不断完善应急预案。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应急预案实施流程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https://d.book118.com/068142032107006036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2024-09-16T03:06:42.508</cp:lastPrinted>
  <dcterms:created xsi:type="dcterms:W3CDTF">2024-09-15T19:06:42Z</dcterms:created>
  <dcterms:modified xsi:type="dcterms:W3CDTF">2024-09-15T19:06:44Z</dcterms:modified>
</cp:coreProperties>
</file>