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46542-9355-4094-8FE1-81B381B0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487BE-69AF-4D04-9316-389839E78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A9050-3B87-4627-9AF3-CBD2CF28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864AA-C4FA-4D5C-9E02-1BAF920D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9B0E7-C973-4C49-AD00-3540CD8B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9C930-960C-473D-87E4-79368EB9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DA39D-DC26-4A29-BB05-DA6B497C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E9ADD-851E-40A7-B7F9-A8C757506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6EE16-9284-4B51-A318-0F506780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481B8-2F19-40A0-BE3A-FC3889E6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EC4B3-F670-4117-B613-FAA88C75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6FBA56-2061-4C2F-9741-9B45A22C880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4771624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34F5D1-3496-4025-9248-FA8A015410B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8644071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04AD73-2646-4CC7-801A-CFD4AD8CB7D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6247258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C83360-7267-4732-BEC5-D4AB5B1BF98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4998479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9B56A0-935B-417B-B0A8-5226B53528D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2432276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8B6D44-EEE4-404A-8BBE-FF28AC3F725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0053814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18968-2308-4B5C-A2B5-C91D346714B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20138993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BB4D5A-D2B0-4023-8FA1-811631C3D93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8724406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6CAD4E-99B7-4AB6-ADD1-5BADDBA6A61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8888599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AFE53-9CD5-48A7-9167-344261779B9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0151675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FD8998-6D4A-4097-BE31-F5ACC19A2A0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5741718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6E8E8D7-8024-41A0-891B-580E93B08ED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58360656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E24E2928-0438-45BF-8710-94840E1E35E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6478998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fld id="{4CDC5EEF-DF37-4DEA-8FD6-F5D6CDF07568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audio121.wav" /><Relationship Id="rId3" Type="http://schemas.openxmlformats.org/officeDocument/2006/relationships/audio" Target="../media/audio232.wav" /><Relationship Id="rId4" Type="http://schemas.openxmlformats.org/officeDocument/2006/relationships/audio" Target="../media/audio313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313.wav" /><Relationship Id="rId3" Type="http://schemas.openxmlformats.org/officeDocument/2006/relationships/audio" Target="../media/audio424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232.wav" /><Relationship Id="rId3" Type="http://schemas.openxmlformats.org/officeDocument/2006/relationships/audio" Target="../media/audio12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515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21.wav" /><Relationship Id="rId3" Type="http://schemas.openxmlformats.org/officeDocument/2006/relationships/audio" Target="../media/audio232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audio616.wav" /><Relationship Id="rId3" Type="http://schemas.openxmlformats.org/officeDocument/2006/relationships/audio" Target="../media/audio121.wav" /><Relationship Id="rId4" Type="http://schemas.openxmlformats.org/officeDocument/2006/relationships/audio" Target="../media/audio232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png" /><Relationship Id="rId4" Type="http://schemas.openxmlformats.org/officeDocument/2006/relationships/vmlDrawing" Target="../drawings/vmlDrawing1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0033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生物圈中的动物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zh-CN" altLang="en-US"/>
              <a:t>了解动物的主要类群</a:t>
            </a:r>
          </a:p>
          <a:p>
            <a:r>
              <a:rPr lang="zh-CN" altLang="en-US"/>
              <a:t>举例说明各类群代表动物与其生活环境相适应的特点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685800"/>
          </a:xfrm>
        </p:spPr>
        <p:txBody>
          <a:bodyPr/>
          <a:lstStyle/>
          <a:p>
            <a:r>
              <a:rPr lang="zh-CN" altLang="en-US" sz="3600"/>
              <a:t>动物的分类简介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52600" y="1981200"/>
            <a:ext cx="2743200" cy="388620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zh-CN" altLang="en-US" sz="2800" b="1"/>
              <a:t>原生动物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800" b="1"/>
              <a:t>腔肠动物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800" b="1"/>
              <a:t>扁形动物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800" b="1"/>
              <a:t>线形动物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800" b="1">
                <a:solidFill>
                  <a:srgbClr val="FF5050"/>
                </a:solidFill>
              </a:rPr>
              <a:t>环节动物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800" b="1"/>
              <a:t>软体动物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800" b="1">
                <a:solidFill>
                  <a:srgbClr val="FF5050"/>
                </a:solidFill>
              </a:rPr>
              <a:t>节肢动物</a:t>
            </a:r>
          </a:p>
          <a:p>
            <a:endParaRPr lang="en-US" altLang="zh-CN"/>
          </a:p>
        </p:txBody>
      </p:sp>
      <p:sp>
        <p:nvSpPr>
          <p:cNvPr id="10244" name="AutoShape 4"/>
          <p:cNvSpPr/>
          <p:nvPr/>
        </p:nvSpPr>
        <p:spPr bwMode="auto">
          <a:xfrm>
            <a:off x="1295400" y="2209800"/>
            <a:ext cx="533400" cy="3124200"/>
          </a:xfrm>
          <a:prstGeom prst="leftBrace">
            <a:avLst>
              <a:gd name="adj1" fmla="val 48810"/>
              <a:gd name="adj2" fmla="val 50000"/>
            </a:avLst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425450" y="2362200"/>
            <a:ext cx="79375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5050"/>
                </a:solidFill>
                <a:ea typeface="黑体" pitchFamily="49" charset="-122"/>
              </a:rPr>
              <a:t>无脊椎动物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6553200" y="2286000"/>
            <a:ext cx="19812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Wingdings" pitchFamily="2" charset="2"/>
              <a:buChar char="q"/>
            </a:pPr>
            <a:r>
              <a:rPr lang="zh-CN" altLang="en-US" sz="3200" b="1">
                <a:solidFill>
                  <a:srgbClr val="FF5050"/>
                </a:solidFill>
              </a:rPr>
              <a:t>鱼类</a:t>
            </a:r>
          </a:p>
          <a:p>
            <a:pPr>
              <a:spcBef>
                <a:spcPct val="20000"/>
              </a:spcBef>
              <a:buFont typeface="Wingdings" pitchFamily="2" charset="2"/>
              <a:buChar char="q"/>
            </a:pPr>
            <a:r>
              <a:rPr lang="zh-CN" altLang="en-US" sz="3200" b="1"/>
              <a:t>两栖类</a:t>
            </a:r>
          </a:p>
          <a:p>
            <a:pPr>
              <a:spcBef>
                <a:spcPct val="20000"/>
              </a:spcBef>
              <a:buFont typeface="Wingdings" pitchFamily="2" charset="2"/>
              <a:buChar char="q"/>
            </a:pPr>
            <a:r>
              <a:rPr lang="zh-CN" altLang="en-US" sz="3200" b="1"/>
              <a:t>爬行类</a:t>
            </a:r>
          </a:p>
          <a:p>
            <a:pPr>
              <a:spcBef>
                <a:spcPct val="20000"/>
              </a:spcBef>
              <a:buFont typeface="Wingdings" pitchFamily="2" charset="2"/>
              <a:buChar char="q"/>
            </a:pPr>
            <a:r>
              <a:rPr lang="zh-CN" altLang="en-US" sz="3200" b="1">
                <a:solidFill>
                  <a:srgbClr val="FF5050"/>
                </a:solidFill>
              </a:rPr>
              <a:t>鸟类</a:t>
            </a:r>
          </a:p>
          <a:p>
            <a:pPr>
              <a:spcBef>
                <a:spcPct val="20000"/>
              </a:spcBef>
              <a:buFont typeface="Wingdings" pitchFamily="2" charset="2"/>
              <a:buChar char="q"/>
            </a:pPr>
            <a:r>
              <a:rPr lang="zh-CN" altLang="en-US" sz="3200" b="1">
                <a:solidFill>
                  <a:srgbClr val="FF5050"/>
                </a:solidFill>
              </a:rPr>
              <a:t>哺乳类</a:t>
            </a:r>
          </a:p>
        </p:txBody>
      </p:sp>
      <p:sp>
        <p:nvSpPr>
          <p:cNvPr id="10247" name="AutoShape 7"/>
          <p:cNvSpPr/>
          <p:nvPr/>
        </p:nvSpPr>
        <p:spPr bwMode="auto">
          <a:xfrm>
            <a:off x="6096000" y="2362200"/>
            <a:ext cx="381000" cy="2743200"/>
          </a:xfrm>
          <a:prstGeom prst="leftBrace">
            <a:avLst>
              <a:gd name="adj1" fmla="val 60000"/>
              <a:gd name="adj2" fmla="val 50000"/>
            </a:avLst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5226050" y="2590800"/>
            <a:ext cx="79375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FF5050"/>
                </a:solidFill>
                <a:ea typeface="黑体" pitchFamily="49" charset="-122"/>
              </a:rPr>
              <a:t>脊椎动物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7772400" cy="762000"/>
          </a:xfrm>
        </p:spPr>
        <p:txBody>
          <a:bodyPr/>
          <a:lstStyle/>
          <a:p>
            <a:r>
              <a:rPr lang="zh-CN" altLang="en-US">
                <a:ea typeface="黑体" pitchFamily="49" charset="-122"/>
              </a:rPr>
              <a:t>动物的主要类群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04800" y="2209800"/>
            <a:ext cx="8382000" cy="27432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zh-CN" altLang="en-US" sz="3200" b="1">
                <a:solidFill>
                  <a:schemeClr val="accent2"/>
                </a:solidFill>
              </a:rPr>
              <a:t>外形结构：</a:t>
            </a:r>
            <a:r>
              <a:rPr lang="zh-CN" altLang="en-US" sz="3200"/>
              <a:t>身体分节，体节相似，</a:t>
            </a:r>
          </a:p>
          <a:p>
            <a:pPr>
              <a:buFont typeface="Wingdings" pitchFamily="2" charset="2"/>
              <a:buNone/>
            </a:pPr>
            <a:r>
              <a:rPr lang="zh-CN" altLang="en-US" sz="3200"/>
              <a:t>                      有环带靠近身体前端</a:t>
            </a:r>
          </a:p>
          <a:p>
            <a:pPr>
              <a:buFont typeface="Wingdings" pitchFamily="2" charset="2"/>
              <a:buChar char="v"/>
            </a:pPr>
            <a:r>
              <a:rPr lang="zh-CN" altLang="en-US" sz="3200" b="1">
                <a:solidFill>
                  <a:schemeClr val="accent2"/>
                </a:solidFill>
              </a:rPr>
              <a:t>运动：</a:t>
            </a:r>
            <a:r>
              <a:rPr lang="zh-CN" altLang="en-US" sz="3200"/>
              <a:t>肌肉和刚毛的配合，产生蠕动</a:t>
            </a:r>
          </a:p>
          <a:p>
            <a:pPr>
              <a:buFont typeface="Wingdings" pitchFamily="2" charset="2"/>
              <a:buChar char="v"/>
            </a:pPr>
            <a:r>
              <a:rPr lang="zh-CN" altLang="en-US" sz="3200" b="1">
                <a:solidFill>
                  <a:schemeClr val="accent2"/>
                </a:solidFill>
              </a:rPr>
              <a:t>呼吸：</a:t>
            </a:r>
            <a:r>
              <a:rPr lang="zh-CN" altLang="en-US" sz="3200"/>
              <a:t>靠体壁完成，表面湿润，溶解氧气</a:t>
            </a:r>
            <a:endParaRPr lang="zh-CN" altLang="en-US" sz="3200" b="1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62000" y="5105400"/>
            <a:ext cx="7848600" cy="14478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600" b="1">
                <a:solidFill>
                  <a:srgbClr val="FF0000"/>
                </a:solidFill>
              </a:rPr>
              <a:t>           </a:t>
            </a:r>
            <a:r>
              <a:rPr lang="zh-CN" altLang="en-US" sz="3600" b="1">
                <a:solidFill>
                  <a:srgbClr val="FF0000"/>
                </a:solidFill>
              </a:rPr>
              <a:t>－－适于在潮湿、疏松、富含有机物的土壤中穴居生活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381000" y="1219200"/>
            <a:ext cx="7467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q"/>
            </a:pPr>
            <a:r>
              <a:rPr lang="zh-CN" altLang="en-US" sz="4000">
                <a:solidFill>
                  <a:srgbClr val="FF0000"/>
                </a:solidFill>
                <a:ea typeface="黑体" pitchFamily="49" charset="-122"/>
              </a:rPr>
              <a:t>一、环节动物（蚯蚓）</a:t>
            </a:r>
            <a:endParaRPr lang="zh-CN" altLang="en-US" sz="4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uiExpand="1" build="p"/>
      <p:bldP spid="3077" grpId="0" build="p"/>
      <p:bldP spid="30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1752600"/>
            <a:ext cx="8686800" cy="41148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形态结构：</a:t>
            </a:r>
            <a:r>
              <a:rPr lang="zh-CN" altLang="en-US"/>
              <a:t>身体分节并</a:t>
            </a:r>
            <a:r>
              <a:rPr lang="zh-CN" altLang="en-US" b="1">
                <a:solidFill>
                  <a:schemeClr val="accent2"/>
                </a:solidFill>
              </a:rPr>
              <a:t>分部。</a:t>
            </a:r>
            <a:r>
              <a:rPr lang="zh-CN" altLang="en-US"/>
              <a:t>触角和足分节。</a:t>
            </a:r>
          </a:p>
          <a:p>
            <a:pPr>
              <a:buFont typeface="Wingdings" pitchFamily="2" charset="2"/>
              <a:buChar char="Ø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体表外骨骼：</a:t>
            </a:r>
            <a:r>
              <a:rPr lang="zh-CN" altLang="en-US"/>
              <a:t>保护和支持，防止水分蒸发。</a:t>
            </a:r>
          </a:p>
          <a:p>
            <a:pPr>
              <a:buFont typeface="Wingdings" pitchFamily="2" charset="2"/>
              <a:buChar char="Ø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运动：</a:t>
            </a:r>
            <a:r>
              <a:rPr lang="zh-CN" altLang="en-US"/>
              <a:t>三对足，两对翅，运动能力强。</a:t>
            </a:r>
          </a:p>
          <a:p>
            <a:pPr>
              <a:buFont typeface="Wingdings" pitchFamily="2" charset="2"/>
              <a:buChar char="Ø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呼吸：</a:t>
            </a:r>
            <a:r>
              <a:rPr lang="zh-CN" altLang="en-US"/>
              <a:t>胸腹部有气门，体内有气管系统。</a:t>
            </a:r>
          </a:p>
          <a:p>
            <a:pPr>
              <a:buFont typeface="Wingdings" pitchFamily="2" charset="2"/>
              <a:buNone/>
            </a:pPr>
            <a:endParaRPr lang="zh-CN" altLang="en-US" b="1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zh-CN" altLang="en-US" b="1">
                <a:solidFill>
                  <a:srgbClr val="FF0000"/>
                </a:solidFill>
              </a:rPr>
              <a:t>                －－－适于生活在干旱的陆地上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7772400" cy="609600"/>
          </a:xfrm>
          <a:noFill/>
        </p:spPr>
        <p:txBody>
          <a:bodyPr/>
          <a:lstStyle/>
          <a:p>
            <a:pPr algn="l">
              <a:buFont typeface="Wingdings" pitchFamily="2" charset="2"/>
              <a:buChar char="q"/>
            </a:pPr>
            <a:r>
              <a:rPr lang="zh-CN" altLang="en-US" sz="3600" b="1">
                <a:solidFill>
                  <a:srgbClr val="FF0000"/>
                </a:solidFill>
                <a:ea typeface="黑体" pitchFamily="49" charset="-122"/>
              </a:rPr>
              <a:t>二、节肢动物（蝗虫）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  <p:bldP spid="41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228600"/>
            <a:ext cx="7772400" cy="685800"/>
          </a:xfrm>
        </p:spPr>
        <p:txBody>
          <a:bodyPr/>
          <a:lstStyle/>
          <a:p>
            <a:pPr algn="l">
              <a:buFont typeface="Wingdings" pitchFamily="2" charset="2"/>
              <a:buChar char="q"/>
            </a:pPr>
            <a:r>
              <a:rPr lang="en-US" altLang="zh-CN" sz="3600" b="1">
                <a:ea typeface="黑体" pitchFamily="49" charset="-122"/>
              </a:rPr>
              <a:t> </a:t>
            </a:r>
            <a:r>
              <a:rPr lang="zh-CN" altLang="en-US" sz="3600" b="1">
                <a:ea typeface="黑体" pitchFamily="49" charset="-122"/>
              </a:rPr>
              <a:t>三、鱼类（鲫鱼）</a:t>
            </a:r>
            <a:r>
              <a:rPr lang="zh-CN" altLang="en-US" sz="3600" b="1">
                <a:solidFill>
                  <a:srgbClr val="FF0000"/>
                </a:solidFill>
                <a:ea typeface="黑体" pitchFamily="49" charset="-122"/>
              </a:rPr>
              <a:t>－－</a:t>
            </a:r>
            <a:r>
              <a:rPr lang="zh-CN" altLang="en-US" sz="3200">
                <a:solidFill>
                  <a:srgbClr val="FF0000"/>
                </a:solidFill>
                <a:ea typeface="黑体" pitchFamily="49" charset="-122"/>
              </a:rPr>
              <a:t>适于水中生活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447800"/>
            <a:ext cx="8305800" cy="4876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zh-CN" altLang="en-US" b="1">
                <a:solidFill>
                  <a:srgbClr val="FF0000"/>
                </a:solidFill>
                <a:ea typeface="黑体" pitchFamily="49" charset="-122"/>
              </a:rPr>
              <a:t>体色：</a:t>
            </a:r>
            <a:r>
              <a:rPr lang="zh-CN" altLang="en-US" b="1"/>
              <a:t>背面深灰黑色，腹面白色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体形：</a:t>
            </a:r>
            <a:r>
              <a:rPr lang="zh-CN" altLang="en-US" b="1"/>
              <a:t>梭形，可以减小阻力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zh-CN" altLang="en-US" b="1">
                <a:solidFill>
                  <a:srgbClr val="FF0000"/>
                </a:solidFill>
                <a:ea typeface="黑体" pitchFamily="49" charset="-122"/>
              </a:rPr>
              <a:t>体表：</a:t>
            </a:r>
            <a:r>
              <a:rPr lang="zh-CN" altLang="en-US" b="1"/>
              <a:t>鳞片，表面有黏液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运动：</a:t>
            </a:r>
            <a:r>
              <a:rPr lang="zh-CN" altLang="en-US" b="1"/>
              <a:t>用鳍游泳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zh-CN" altLang="en-US" b="1">
                <a:solidFill>
                  <a:srgbClr val="FF0000"/>
                </a:solidFill>
                <a:ea typeface="黑体" pitchFamily="49" charset="-122"/>
              </a:rPr>
              <a:t>侧线</a:t>
            </a:r>
            <a:r>
              <a:rPr lang="zh-CN" altLang="en-US" b="1">
                <a:ea typeface="黑体" pitchFamily="49" charset="-122"/>
              </a:rPr>
              <a:t>：</a:t>
            </a:r>
            <a:r>
              <a:rPr lang="zh-CN" altLang="en-US" b="1"/>
              <a:t>感知水流，测定方向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呼吸：</a:t>
            </a:r>
            <a:r>
              <a:rPr lang="zh-CN" altLang="en-US" b="1"/>
              <a:t>鳃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zh-CN" altLang="en-US" b="1"/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另外：</a:t>
            </a:r>
            <a:r>
              <a:rPr lang="zh-CN" altLang="en-US" b="1"/>
              <a:t>体内有脊柱，体温不恒定，随环境温度变化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839200" cy="609600"/>
          </a:xfrm>
        </p:spPr>
        <p:txBody>
          <a:bodyPr/>
          <a:lstStyle/>
          <a:p>
            <a:pPr algn="l">
              <a:buFont typeface="Wingdings" pitchFamily="2" charset="2"/>
              <a:buChar char="q"/>
            </a:pPr>
            <a:r>
              <a:rPr lang="zh-CN" altLang="en-US" sz="4000" b="1">
                <a:solidFill>
                  <a:srgbClr val="FF0000"/>
                </a:solidFill>
              </a:rPr>
              <a:t>四、鸟类（家鸽）</a:t>
            </a:r>
            <a:r>
              <a:rPr lang="zh-CN" altLang="en-US" sz="3600" b="1">
                <a:solidFill>
                  <a:srgbClr val="990099"/>
                </a:solidFill>
              </a:rPr>
              <a:t>－－空中飞行生活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1219200"/>
            <a:ext cx="8915400" cy="44958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altLang="zh-CN" b="1">
                <a:solidFill>
                  <a:srgbClr val="FF0000"/>
                </a:solidFill>
                <a:ea typeface="黑体" pitchFamily="49" charset="-122"/>
              </a:rPr>
              <a:t>  </a:t>
            </a:r>
            <a:r>
              <a:rPr lang="zh-CN" altLang="en-US" b="1">
                <a:solidFill>
                  <a:srgbClr val="FF0000"/>
                </a:solidFill>
                <a:ea typeface="黑体" pitchFamily="49" charset="-122"/>
              </a:rPr>
              <a:t>体形</a:t>
            </a:r>
            <a:r>
              <a:rPr lang="zh-CN" altLang="en-US">
                <a:solidFill>
                  <a:srgbClr val="FF0000"/>
                </a:solidFill>
              </a:rPr>
              <a:t>：</a:t>
            </a:r>
            <a:r>
              <a:rPr lang="zh-CN" altLang="en-US" b="1"/>
              <a:t>流线型</a:t>
            </a:r>
          </a:p>
          <a:p>
            <a:pPr>
              <a:buFont typeface="Wingdings" pitchFamily="2" charset="2"/>
              <a:buChar char="v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  体表：</a:t>
            </a:r>
            <a:r>
              <a:rPr lang="zh-CN" altLang="en-US" b="1"/>
              <a:t>被覆羽毛（保温）</a:t>
            </a:r>
          </a:p>
          <a:p>
            <a:pPr>
              <a:buFont typeface="Wingdings" pitchFamily="2" charset="2"/>
              <a:buChar char="v"/>
            </a:pPr>
            <a:r>
              <a:rPr lang="zh-CN" altLang="en-US" b="1">
                <a:solidFill>
                  <a:srgbClr val="FF0000"/>
                </a:solidFill>
                <a:ea typeface="黑体" pitchFamily="49" charset="-122"/>
              </a:rPr>
              <a:t>  运动：</a:t>
            </a:r>
            <a:r>
              <a:rPr lang="zh-CN" altLang="en-US" b="1"/>
              <a:t>双翼飞行</a:t>
            </a:r>
          </a:p>
          <a:p>
            <a:pPr>
              <a:buFont typeface="Wingdings" pitchFamily="2" charset="2"/>
              <a:buChar char="v"/>
            </a:pPr>
            <a:r>
              <a:rPr lang="zh-CN" altLang="en-US" b="1">
                <a:solidFill>
                  <a:schemeClr val="accent2"/>
                </a:solidFill>
                <a:ea typeface="黑体" pitchFamily="49" charset="-122"/>
              </a:rPr>
              <a:t>  骨骼：</a:t>
            </a:r>
            <a:r>
              <a:rPr lang="zh-CN" altLang="en-US" b="1"/>
              <a:t>薄而愈合，长骨中空－－轻便坚固</a:t>
            </a:r>
          </a:p>
          <a:p>
            <a:pPr>
              <a:buFont typeface="Wingdings" pitchFamily="2" charset="2"/>
              <a:buChar char="v"/>
            </a:pPr>
            <a:r>
              <a:rPr lang="zh-CN" altLang="en-US" b="1">
                <a:solidFill>
                  <a:srgbClr val="FF0000"/>
                </a:solidFill>
                <a:ea typeface="黑体" pitchFamily="49" charset="-122"/>
              </a:rPr>
              <a:t>  呼吸：</a:t>
            </a:r>
            <a:r>
              <a:rPr lang="zh-CN" altLang="en-US" b="1"/>
              <a:t>用肺呼吸，气囊辅助－－双重呼吸</a:t>
            </a:r>
          </a:p>
          <a:p>
            <a:pPr>
              <a:buFont typeface="Wingdings" pitchFamily="2" charset="2"/>
              <a:buChar char="v"/>
            </a:pPr>
            <a:r>
              <a:rPr lang="zh-CN" altLang="en-US" b="1">
                <a:solidFill>
                  <a:schemeClr val="accent2"/>
                </a:solidFill>
                <a:ea typeface="方正姚体" pitchFamily="2" charset="-122"/>
              </a:rPr>
              <a:t>  消化：</a:t>
            </a:r>
            <a:r>
              <a:rPr lang="zh-CN" altLang="en-US" b="1"/>
              <a:t>食量大，消化力强，直肠短</a:t>
            </a:r>
          </a:p>
          <a:p>
            <a:pPr>
              <a:buFont typeface="Wingdings" pitchFamily="2" charset="2"/>
              <a:buChar char="v"/>
            </a:pPr>
            <a:r>
              <a:rPr lang="zh-CN" altLang="en-US" b="1"/>
              <a:t>  －－</a:t>
            </a:r>
            <a:r>
              <a:rPr lang="zh-CN" altLang="en-US" b="1">
                <a:solidFill>
                  <a:srgbClr val="FF0000"/>
                </a:solidFill>
              </a:rPr>
              <a:t>体温：恒温动物，体温较高。</a:t>
            </a:r>
            <a:endParaRPr lang="zh-CN" altLang="en-US" b="1"/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914400" y="5562600"/>
            <a:ext cx="73152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</a:rPr>
              <a:t>       </a:t>
            </a:r>
            <a:r>
              <a:rPr lang="zh-CN" altLang="en-US" sz="3200" b="1">
                <a:solidFill>
                  <a:schemeClr val="accent2"/>
                </a:solidFill>
              </a:rPr>
              <a:t>－－生殖为卵生，体内受精，具有孵卵和育雏现象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8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3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8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3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8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3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uiExpand="1" build="p"/>
      <p:bldP spid="61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04800"/>
            <a:ext cx="8534400" cy="990600"/>
          </a:xfrm>
        </p:spPr>
        <p:txBody>
          <a:bodyPr/>
          <a:lstStyle/>
          <a:p>
            <a:pPr algn="l">
              <a:buFont typeface="Wingdings" pitchFamily="2" charset="2"/>
              <a:buChar char="q"/>
            </a:pPr>
            <a:r>
              <a:rPr lang="zh-CN" altLang="en-US" sz="4000" b="1">
                <a:solidFill>
                  <a:srgbClr val="FF0000"/>
                </a:solidFill>
              </a:rPr>
              <a:t>五、哺乳类（家兔）</a:t>
            </a:r>
            <a:r>
              <a:rPr lang="zh-CN" altLang="en-US" sz="3200" b="1">
                <a:solidFill>
                  <a:schemeClr val="accent2"/>
                </a:solidFill>
              </a:rPr>
              <a:t>－－适于陆上奔跑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153400" cy="49530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US" altLang="zh-CN" sz="3600" b="1">
                <a:solidFill>
                  <a:srgbClr val="FF0000"/>
                </a:solidFill>
              </a:rPr>
              <a:t>  </a:t>
            </a:r>
            <a:r>
              <a:rPr lang="zh-CN" altLang="en-US" sz="3600" b="1">
                <a:solidFill>
                  <a:srgbClr val="FF0000"/>
                </a:solidFill>
              </a:rPr>
              <a:t>体表被毛</a:t>
            </a:r>
            <a:r>
              <a:rPr lang="zh-CN" altLang="en-US" b="1">
                <a:solidFill>
                  <a:srgbClr val="990099"/>
                </a:solidFill>
              </a:rPr>
              <a:t>（能保温）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zh-CN" altLang="en-US" sz="3600" b="1">
                <a:solidFill>
                  <a:schemeClr val="accent2"/>
                </a:solidFill>
              </a:rPr>
              <a:t>  胎生、哺乳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zh-CN" altLang="en-US" sz="3600" b="1">
                <a:solidFill>
                  <a:srgbClr val="FF0000"/>
                </a:solidFill>
              </a:rPr>
              <a:t>  体内有</a:t>
            </a:r>
            <a:r>
              <a:rPr lang="zh-CN" altLang="en-US" sz="4400" b="1">
                <a:ea typeface="幼圆" pitchFamily="49" charset="-122"/>
              </a:rPr>
              <a:t>膈</a:t>
            </a:r>
            <a:r>
              <a:rPr lang="zh-CN" altLang="en-US" sz="3600" b="1">
                <a:solidFill>
                  <a:srgbClr val="FF0000"/>
                </a:solidFill>
              </a:rPr>
              <a:t>、用肺呼吸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zh-CN" altLang="en-US" sz="3600" b="1">
                <a:solidFill>
                  <a:schemeClr val="accent2"/>
                </a:solidFill>
              </a:rPr>
              <a:t>  牙齿分化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zh-CN" altLang="en-US" sz="3600" b="1">
                <a:solidFill>
                  <a:srgbClr val="FF0000"/>
                </a:solidFill>
              </a:rPr>
              <a:t>  大脑发达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zh-CN" altLang="en-US" sz="3600" b="1">
                <a:solidFill>
                  <a:schemeClr val="accent2"/>
                </a:solidFill>
              </a:rPr>
              <a:t>  体温恒定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zh-CN" altLang="en-US" sz="3600" b="1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zh-CN" altLang="en-US" sz="3600" b="1">
                <a:solidFill>
                  <a:schemeClr val="accent2"/>
                </a:solidFill>
              </a:rPr>
              <a:t>         </a:t>
            </a:r>
            <a:r>
              <a:rPr lang="zh-CN" altLang="en-US" sz="3600" b="1">
                <a:solidFill>
                  <a:srgbClr val="FF0000"/>
                </a:solidFill>
              </a:rPr>
              <a:t>－－适应较为复杂的环境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8534400" cy="762000"/>
          </a:xfrm>
        </p:spPr>
        <p:txBody>
          <a:bodyPr/>
          <a:lstStyle/>
          <a:p>
            <a:r>
              <a:rPr lang="zh-CN" altLang="en-US" sz="3600" b="1"/>
              <a:t>能不能列表总结一下各类动物的特征？</a:t>
            </a:r>
          </a:p>
        </p:txBody>
      </p:sp>
      <p:graphicFrame>
        <p:nvGraphicFramePr>
          <p:cNvPr id="8317" name="Group 125"/>
          <p:cNvGraphicFramePr>
            <a:graphicFrameLocks noGrp="1"/>
          </p:cNvGraphicFramePr>
          <p:nvPr/>
        </p:nvGraphicFramePr>
        <p:xfrm>
          <a:off x="152400" y="990600"/>
          <a:ext cx="8915400" cy="4495800"/>
        </p:xfrm>
        <a:graphic>
          <a:graphicData uri="http://schemas.openxmlformats.org/drawingml/2006/table">
            <a:tbl>
              <a:tblPr/>
              <a:tblGrid>
                <a:gridCol w="1524000"/>
                <a:gridCol w="2205038"/>
                <a:gridCol w="1214437"/>
                <a:gridCol w="1054100"/>
                <a:gridCol w="973138"/>
                <a:gridCol w="971550"/>
                <a:gridCol w="973137"/>
              </a:tblGrid>
              <a:tr h="79216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类群代表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外形和结构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环境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运动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呼吸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生殖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体温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660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环节动物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136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节肢动物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136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鱼类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295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鸟类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136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哺乳类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318" name="Text Box 126"/>
          <p:cNvSpPr txBox="1">
            <a:spLocks noChangeArrowheads="1"/>
          </p:cNvSpPr>
          <p:nvPr/>
        </p:nvSpPr>
        <p:spPr bwMode="auto">
          <a:xfrm>
            <a:off x="609600" y="5638800"/>
            <a:ext cx="7924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</a:rPr>
              <a:t>    </a:t>
            </a:r>
            <a:r>
              <a:rPr lang="zh-CN" altLang="en-US" sz="3200" b="1">
                <a:solidFill>
                  <a:srgbClr val="FF0000"/>
                </a:solidFill>
              </a:rPr>
              <a:t>－－注意围绕各类动物如何适应各自的生活环境来思考和总结。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3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3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3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731838"/>
          </a:xfrm>
        </p:spPr>
        <p:txBody>
          <a:bodyPr/>
          <a:lstStyle/>
          <a:p>
            <a:r>
              <a:rPr lang="zh-CN" altLang="en-US" sz="4000" b="1"/>
              <a:t>动物的运动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1189038"/>
            <a:ext cx="7772400" cy="727075"/>
          </a:xfrm>
        </p:spPr>
        <p:txBody>
          <a:bodyPr/>
          <a:lstStyle/>
          <a:p>
            <a:pPr>
              <a:buFont typeface="Wingdings" pitchFamily="2" charset="2"/>
              <a:buChar char="p"/>
            </a:pPr>
            <a:r>
              <a:rPr lang="zh-CN" altLang="en-US" sz="4000" b="1">
                <a:solidFill>
                  <a:schemeClr val="accent2"/>
                </a:solidFill>
              </a:rPr>
              <a:t>一、动物的运动系统组成</a:t>
            </a: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187450" y="2060575"/>
            <a:ext cx="69850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/>
              <a:t>骨＋骨连结＋骨骼肌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611188" y="2781300"/>
            <a:ext cx="770413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（杠杆） （支点）  （  动力）         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468313" y="4581525"/>
            <a:ext cx="20161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/>
              <a:t>骨连结</a:t>
            </a:r>
          </a:p>
        </p:txBody>
      </p:sp>
      <p:sp>
        <p:nvSpPr>
          <p:cNvPr id="12295" name="AutoShape 7"/>
          <p:cNvSpPr/>
          <p:nvPr/>
        </p:nvSpPr>
        <p:spPr bwMode="auto">
          <a:xfrm>
            <a:off x="2051050" y="3860800"/>
            <a:ext cx="503238" cy="2305050"/>
          </a:xfrm>
          <a:prstGeom prst="leftBrace">
            <a:avLst>
              <a:gd name="adj1" fmla="val 38170"/>
              <a:gd name="adj2" fmla="val 50000"/>
            </a:avLst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2555875" y="3732213"/>
            <a:ext cx="633730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</a:rPr>
              <a:t>不活动的连结</a:t>
            </a:r>
            <a:r>
              <a:rPr lang="zh-CN" altLang="en-US" sz="3200" b="1"/>
              <a:t>（例：颅骨之间）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</a:rPr>
              <a:t>半活动的连结</a:t>
            </a:r>
            <a:r>
              <a:rPr lang="zh-CN" altLang="en-US" sz="3200" b="1"/>
              <a:t>（例：椎骨之间）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活动的连结</a:t>
            </a:r>
            <a:r>
              <a:rPr lang="zh-CN" altLang="en-US" sz="3600" b="1"/>
              <a:t>（又叫：关节）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2852738"/>
            <a:ext cx="2085975" cy="1143000"/>
          </a:xfrm>
        </p:spPr>
        <p:txBody>
          <a:bodyPr/>
          <a:lstStyle/>
          <a:p>
            <a:r>
              <a:rPr lang="zh-CN" altLang="en-US" sz="4000" b="1"/>
              <a:t>关节的结构</a:t>
            </a:r>
          </a:p>
        </p:txBody>
      </p:sp>
      <p:sp>
        <p:nvSpPr>
          <p:cNvPr id="13317" name="AutoShape 5"/>
          <p:cNvSpPr/>
          <p:nvPr/>
        </p:nvSpPr>
        <p:spPr bwMode="auto">
          <a:xfrm>
            <a:off x="1763713" y="1484313"/>
            <a:ext cx="720725" cy="3816350"/>
          </a:xfrm>
          <a:prstGeom prst="leftBrace">
            <a:avLst>
              <a:gd name="adj1" fmla="val 44126"/>
              <a:gd name="adj2" fmla="val 50000"/>
            </a:avLst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2339975" y="1412875"/>
            <a:ext cx="5327650" cy="393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/>
              <a:t>关节面</a:t>
            </a:r>
          </a:p>
          <a:p>
            <a:pPr>
              <a:spcBef>
                <a:spcPct val="50000"/>
              </a:spcBef>
            </a:pPr>
            <a:endParaRPr lang="zh-CN" altLang="en-US" sz="3600" b="1"/>
          </a:p>
          <a:p>
            <a:pPr>
              <a:spcBef>
                <a:spcPct val="50000"/>
              </a:spcBef>
            </a:pPr>
            <a:r>
              <a:rPr lang="zh-CN" altLang="en-US" sz="3600" b="1"/>
              <a:t>关节囊</a:t>
            </a:r>
            <a:r>
              <a:rPr lang="zh-CN" altLang="en-US" sz="3600"/>
              <a:t>     </a:t>
            </a:r>
            <a:r>
              <a:rPr lang="zh-CN" altLang="en-US" sz="3200" b="1">
                <a:solidFill>
                  <a:srgbClr val="FF0000"/>
                </a:solidFill>
              </a:rPr>
              <a:t>（内外有韧带）</a:t>
            </a:r>
          </a:p>
          <a:p>
            <a:pPr>
              <a:spcBef>
                <a:spcPct val="50000"/>
              </a:spcBef>
            </a:pPr>
            <a:endParaRPr lang="zh-CN" altLang="en-US" sz="3600"/>
          </a:p>
          <a:p>
            <a:pPr>
              <a:spcBef>
                <a:spcPct val="50000"/>
              </a:spcBef>
            </a:pPr>
            <a:r>
              <a:rPr lang="zh-CN" altLang="en-US" sz="3600" b="1"/>
              <a:t>关节腔</a:t>
            </a:r>
            <a:r>
              <a:rPr lang="zh-CN" altLang="en-US" sz="3600"/>
              <a:t>      </a:t>
            </a:r>
            <a:r>
              <a:rPr lang="zh-CN" altLang="en-US" sz="3200" b="1">
                <a:solidFill>
                  <a:srgbClr val="990099"/>
                </a:solidFill>
              </a:rPr>
              <a:t>（内有滑液）</a:t>
            </a:r>
          </a:p>
        </p:txBody>
      </p:sp>
      <p:sp>
        <p:nvSpPr>
          <p:cNvPr id="13319" name="AutoShape 7"/>
          <p:cNvSpPr>
            <a:spLocks noChangeArrowheads="1"/>
          </p:cNvSpPr>
          <p:nvPr/>
        </p:nvSpPr>
        <p:spPr bwMode="auto">
          <a:xfrm>
            <a:off x="3851275" y="1052513"/>
            <a:ext cx="1584325" cy="1296987"/>
          </a:xfrm>
          <a:prstGeom prst="bracePair">
            <a:avLst>
              <a:gd name="adj" fmla="val 8333"/>
            </a:avLst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3924300" y="1052513"/>
            <a:ext cx="1584325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关节头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关节窝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5651500" y="1412875"/>
            <a:ext cx="26638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990099"/>
                </a:solidFill>
              </a:rPr>
              <a:t>（覆盖软骨）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6866" name="Object 2"/>
          <p:cNvGraphicFramePr>
            <a:graphicFrameLocks noChangeAspect="1"/>
          </p:cNvGraphicFramePr>
          <p:nvPr/>
        </p:nvGraphicFramePr>
        <p:xfrm>
          <a:off x="0" y="968375"/>
          <a:ext cx="2627313" cy="4765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位图图像" r:id="rId2" imgW="2534004" imgH="4409524" progId="Paint.Picture">
                  <p:embed/>
                </p:oleObj>
              </mc:Choice>
              <mc:Fallback>
                <p:oleObj name="位图图像" r:id="rId2" imgW="2534004" imgH="4409524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946" b="-4245"/>
                      <a:stretch>
                        <a:fillRect/>
                      </a:stretch>
                    </p:blipFill>
                    <p:spPr>
                      <a:xfrm>
                        <a:off x="0" y="968375"/>
                        <a:ext cx="2627313" cy="4765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6867" name="Group 3"/>
          <p:cNvGrpSpPr/>
          <p:nvPr/>
        </p:nvGrpSpPr>
        <p:grpSpPr>
          <a:xfrm>
            <a:off x="2052638" y="1863725"/>
            <a:ext cx="2341562" cy="519113"/>
            <a:chOff x="1746" y="663"/>
            <a:chExt cx="1475" cy="327"/>
          </a:xfrm>
        </p:grpSpPr>
        <p:sp>
          <p:nvSpPr>
            <p:cNvPr id="36868" name="Text Box 4"/>
            <p:cNvSpPr txBox="1">
              <a:spLocks noChangeArrowheads="1"/>
            </p:cNvSpPr>
            <p:nvPr/>
          </p:nvSpPr>
          <p:spPr bwMode="auto">
            <a:xfrm>
              <a:off x="2153" y="663"/>
              <a:ext cx="1068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0" lang="zh-CN" altLang="zh-CN" sz="2800" b="1">
                  <a:ea typeface="楷体_GB2312" pitchFamily="49" charset="-122"/>
                </a:rPr>
                <a:t>关节囊</a:t>
              </a:r>
            </a:p>
          </p:txBody>
        </p:sp>
        <p:sp>
          <p:nvSpPr>
            <p:cNvPr id="36869" name="Line 5"/>
            <p:cNvSpPr>
              <a:spLocks noChangeShapeType="1"/>
            </p:cNvSpPr>
            <p:nvPr/>
          </p:nvSpPr>
          <p:spPr bwMode="auto">
            <a:xfrm flipV="1">
              <a:off x="1746" y="844"/>
              <a:ext cx="407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6870" name="Group 6"/>
          <p:cNvGrpSpPr/>
          <p:nvPr/>
        </p:nvGrpSpPr>
        <p:grpSpPr>
          <a:xfrm>
            <a:off x="1765300" y="2439988"/>
            <a:ext cx="2592388" cy="519112"/>
            <a:chOff x="1565" y="1026"/>
            <a:chExt cx="1633" cy="327"/>
          </a:xfrm>
        </p:grpSpPr>
        <p:sp>
          <p:nvSpPr>
            <p:cNvPr id="36871" name="Text Box 7"/>
            <p:cNvSpPr txBox="1">
              <a:spLocks noChangeArrowheads="1"/>
            </p:cNvSpPr>
            <p:nvPr/>
          </p:nvSpPr>
          <p:spPr bwMode="auto">
            <a:xfrm>
              <a:off x="2154" y="1026"/>
              <a:ext cx="1044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0" lang="zh-CN" altLang="zh-CN" sz="2800" b="1">
                  <a:ea typeface="楷体_GB2312" pitchFamily="49" charset="-122"/>
                </a:rPr>
                <a:t>关节腔</a:t>
              </a:r>
            </a:p>
          </p:txBody>
        </p:sp>
        <p:sp>
          <p:nvSpPr>
            <p:cNvPr id="36872" name="Line 8"/>
            <p:cNvSpPr>
              <a:spLocks noChangeShapeType="1"/>
            </p:cNvSpPr>
            <p:nvPr/>
          </p:nvSpPr>
          <p:spPr bwMode="auto">
            <a:xfrm flipV="1">
              <a:off x="1565" y="1207"/>
              <a:ext cx="59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6873" name="Group 9"/>
          <p:cNvGrpSpPr/>
          <p:nvPr/>
        </p:nvGrpSpPr>
        <p:grpSpPr>
          <a:xfrm>
            <a:off x="1331913" y="3016250"/>
            <a:ext cx="3887787" cy="519113"/>
            <a:chOff x="839" y="1900"/>
            <a:chExt cx="2449" cy="327"/>
          </a:xfrm>
        </p:grpSpPr>
        <p:sp>
          <p:nvSpPr>
            <p:cNvPr id="36874" name="Text Box 10"/>
            <p:cNvSpPr txBox="1">
              <a:spLocks noChangeArrowheads="1"/>
            </p:cNvSpPr>
            <p:nvPr/>
          </p:nvSpPr>
          <p:spPr bwMode="auto">
            <a:xfrm>
              <a:off x="1710" y="1900"/>
              <a:ext cx="1578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0" lang="zh-CN" altLang="zh-CN" sz="2800" b="1">
                  <a:ea typeface="楷体_GB2312" pitchFamily="49" charset="-122"/>
                </a:rPr>
                <a:t>关节窝</a:t>
              </a:r>
            </a:p>
          </p:txBody>
        </p:sp>
        <p:sp>
          <p:nvSpPr>
            <p:cNvPr id="36875" name="Line 11"/>
            <p:cNvSpPr>
              <a:spLocks noChangeShapeType="1"/>
            </p:cNvSpPr>
            <p:nvPr/>
          </p:nvSpPr>
          <p:spPr bwMode="auto">
            <a:xfrm>
              <a:off x="839" y="2093"/>
              <a:ext cx="860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6876" name="Group 12"/>
          <p:cNvGrpSpPr/>
          <p:nvPr/>
        </p:nvGrpSpPr>
        <p:grpSpPr>
          <a:xfrm>
            <a:off x="1260475" y="1287463"/>
            <a:ext cx="3598863" cy="519112"/>
            <a:chOff x="794" y="811"/>
            <a:chExt cx="2267" cy="327"/>
          </a:xfrm>
        </p:grpSpPr>
        <p:sp>
          <p:nvSpPr>
            <p:cNvPr id="36877" name="Text Box 13"/>
            <p:cNvSpPr txBox="1">
              <a:spLocks noChangeArrowheads="1"/>
            </p:cNvSpPr>
            <p:nvPr/>
          </p:nvSpPr>
          <p:spPr bwMode="auto">
            <a:xfrm>
              <a:off x="1705" y="811"/>
              <a:ext cx="1356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0" lang="zh-CN" altLang="zh-CN" sz="2800" b="1">
                  <a:ea typeface="楷体_GB2312" pitchFamily="49" charset="-122"/>
                </a:rPr>
                <a:t>关节头</a:t>
              </a:r>
            </a:p>
          </p:txBody>
        </p:sp>
        <p:sp>
          <p:nvSpPr>
            <p:cNvPr id="36878" name="Line 14"/>
            <p:cNvSpPr>
              <a:spLocks noChangeShapeType="1"/>
            </p:cNvSpPr>
            <p:nvPr/>
          </p:nvSpPr>
          <p:spPr bwMode="auto">
            <a:xfrm>
              <a:off x="794" y="1024"/>
              <a:ext cx="919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6879" name="Rectangle 15"/>
          <p:cNvSpPr>
            <a:spLocks noChangeArrowheads="1"/>
          </p:cNvSpPr>
          <p:nvPr/>
        </p:nvSpPr>
        <p:spPr bwMode="auto">
          <a:xfrm>
            <a:off x="1403350" y="5589588"/>
            <a:ext cx="6551613" cy="669925"/>
          </a:xfrm>
          <a:prstGeom prst="rect">
            <a:avLst/>
          </a:prstGeom>
          <a:solidFill>
            <a:srgbClr val="C8FEF2"/>
          </a:solidFill>
          <a:ln w="28575">
            <a:solidFill>
              <a:schemeClr val="accent2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zh-CN" altLang="en-US" sz="3600" b="1">
                <a:solidFill>
                  <a:srgbClr val="FF0000"/>
                </a:solidFill>
                <a:latin typeface="Tahoma" pitchFamily="34" charset="0"/>
                <a:ea typeface="楷体_GB2312" pitchFamily="49" charset="-122"/>
              </a:rPr>
              <a:t>关节的特点：既牢固又灵活。</a:t>
            </a:r>
          </a:p>
        </p:txBody>
      </p:sp>
      <p:grpSp>
        <p:nvGrpSpPr>
          <p:cNvPr id="36880" name="Group 16"/>
          <p:cNvGrpSpPr/>
          <p:nvPr/>
        </p:nvGrpSpPr>
        <p:grpSpPr>
          <a:xfrm>
            <a:off x="539750" y="2597150"/>
            <a:ext cx="4592638" cy="1468438"/>
            <a:chOff x="793" y="1162"/>
            <a:chExt cx="2893" cy="925"/>
          </a:xfrm>
        </p:grpSpPr>
        <p:sp>
          <p:nvSpPr>
            <p:cNvPr id="36881" name="Text Box 17"/>
            <p:cNvSpPr txBox="1">
              <a:spLocks noChangeArrowheads="1"/>
            </p:cNvSpPr>
            <p:nvPr/>
          </p:nvSpPr>
          <p:spPr bwMode="auto">
            <a:xfrm>
              <a:off x="1548" y="1760"/>
              <a:ext cx="2138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kumimoji="0" lang="en-US" altLang="zh-CN" sz="2800" b="1">
                  <a:latin typeface="Tahoma" pitchFamily="34" charset="0"/>
                  <a:ea typeface="楷体_GB2312" pitchFamily="49" charset="-122"/>
                </a:rPr>
                <a:t>         </a:t>
              </a:r>
              <a:r>
                <a:rPr kumimoji="0" lang="zh-CN" altLang="en-US" sz="2800" b="1">
                  <a:latin typeface="Tahoma" pitchFamily="34" charset="0"/>
                  <a:ea typeface="楷体_GB2312" pitchFamily="49" charset="-122"/>
                </a:rPr>
                <a:t>关节软骨        </a:t>
              </a:r>
            </a:p>
          </p:txBody>
        </p:sp>
        <p:sp>
          <p:nvSpPr>
            <p:cNvPr id="36882" name="Line 18"/>
            <p:cNvSpPr>
              <a:spLocks noChangeShapeType="1"/>
            </p:cNvSpPr>
            <p:nvPr/>
          </p:nvSpPr>
          <p:spPr bwMode="auto">
            <a:xfrm flipH="1" flipV="1">
              <a:off x="974" y="1162"/>
              <a:ext cx="455" cy="77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883" name="Line 19"/>
            <p:cNvSpPr>
              <a:spLocks noChangeShapeType="1"/>
            </p:cNvSpPr>
            <p:nvPr/>
          </p:nvSpPr>
          <p:spPr bwMode="auto">
            <a:xfrm flipH="1" flipV="1">
              <a:off x="793" y="1389"/>
              <a:ext cx="636" cy="54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884" name="Line 20"/>
            <p:cNvSpPr>
              <a:spLocks noChangeShapeType="1"/>
            </p:cNvSpPr>
            <p:nvPr/>
          </p:nvSpPr>
          <p:spPr bwMode="auto">
            <a:xfrm flipV="1">
              <a:off x="1429" y="1933"/>
              <a:ext cx="726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6885" name="Rectangle 21"/>
          <p:cNvSpPr>
            <a:spLocks noChangeArrowheads="1"/>
          </p:cNvSpPr>
          <p:nvPr/>
        </p:nvSpPr>
        <p:spPr bwMode="auto">
          <a:xfrm>
            <a:off x="3924300" y="1900238"/>
            <a:ext cx="46799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zh-CN" altLang="en-US" sz="2800" b="1">
                <a:solidFill>
                  <a:srgbClr val="FF0000"/>
                </a:solidFill>
                <a:latin typeface="Tahoma" pitchFamily="34" charset="0"/>
                <a:ea typeface="楷体_GB2312" pitchFamily="49" charset="-122"/>
              </a:rPr>
              <a:t>使关节牢固，并分泌滑液；</a:t>
            </a:r>
          </a:p>
        </p:txBody>
      </p:sp>
      <p:sp>
        <p:nvSpPr>
          <p:cNvPr id="36886" name="Rectangle 22"/>
          <p:cNvSpPr>
            <a:spLocks noChangeArrowheads="1"/>
          </p:cNvSpPr>
          <p:nvPr/>
        </p:nvSpPr>
        <p:spPr bwMode="auto">
          <a:xfrm>
            <a:off x="3851275" y="2492375"/>
            <a:ext cx="55451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zh-CN" altLang="en-US" sz="2800" b="1">
                <a:solidFill>
                  <a:srgbClr val="FF0000"/>
                </a:solidFill>
                <a:latin typeface="Tahoma" pitchFamily="34" charset="0"/>
                <a:ea typeface="楷体_GB2312" pitchFamily="49" charset="-122"/>
              </a:rPr>
              <a:t>充满滑液，减小骨与骨的摩擦；</a:t>
            </a:r>
          </a:p>
        </p:txBody>
      </p:sp>
      <p:sp>
        <p:nvSpPr>
          <p:cNvPr id="36887" name="Rectangle 23"/>
          <p:cNvSpPr>
            <a:spLocks noChangeArrowheads="1"/>
          </p:cNvSpPr>
          <p:nvPr/>
        </p:nvSpPr>
        <p:spPr bwMode="auto">
          <a:xfrm>
            <a:off x="4211638" y="3557588"/>
            <a:ext cx="55451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zh-CN" altLang="en-US" sz="2800" b="1">
                <a:solidFill>
                  <a:srgbClr val="FF0000"/>
                </a:solidFill>
                <a:latin typeface="Tahoma" pitchFamily="34" charset="0"/>
                <a:ea typeface="楷体_GB2312" pitchFamily="49" charset="-122"/>
              </a:rPr>
              <a:t>减小骨与骨的摩擦；</a:t>
            </a:r>
          </a:p>
        </p:txBody>
      </p:sp>
      <p:sp>
        <p:nvSpPr>
          <p:cNvPr id="36888" name="Text Box 24"/>
          <p:cNvSpPr txBox="1">
            <a:spLocks noChangeArrowheads="1"/>
          </p:cNvSpPr>
          <p:nvPr/>
        </p:nvSpPr>
        <p:spPr bwMode="auto">
          <a:xfrm>
            <a:off x="107950" y="115888"/>
            <a:ext cx="2232025" cy="660400"/>
          </a:xfrm>
          <a:prstGeom prst="rect">
            <a:avLst/>
          </a:prstGeom>
          <a:solidFill>
            <a:srgbClr val="C8FEF2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0" lang="en-US" altLang="zh-CN" sz="3600" b="1">
                <a:solidFill>
                  <a:srgbClr val="007859"/>
                </a:solidFill>
                <a:latin typeface="隶书" pitchFamily="49" charset="-122"/>
                <a:ea typeface="隶书" pitchFamily="49" charset="-122"/>
              </a:rPr>
              <a:t>  </a:t>
            </a:r>
            <a:r>
              <a:rPr kumimoji="0" lang="zh-CN" altLang="en-US" sz="3600" b="1">
                <a:solidFill>
                  <a:srgbClr val="007859"/>
                </a:solidFill>
                <a:latin typeface="隶书" pitchFamily="49" charset="-122"/>
                <a:ea typeface="隶书" pitchFamily="49" charset="-122"/>
              </a:rPr>
              <a:t>关节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8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8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68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68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68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6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6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6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9" grpId="0"/>
      <p:bldP spid="36885" grpId="0"/>
      <p:bldP spid="36886" grpId="0"/>
      <p:bldP spid="368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350"/>
            <a:ext cx="7772400" cy="587375"/>
          </a:xfrm>
        </p:spPr>
        <p:txBody>
          <a:bodyPr/>
          <a:lstStyle/>
          <a:p>
            <a:r>
              <a:rPr lang="zh-CN" altLang="en-US" sz="4000"/>
              <a:t>据图认识骨骼肌的结构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468313" y="1916113"/>
            <a:ext cx="7920037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/>
              <a:t>骨骼肌：</a:t>
            </a:r>
          </a:p>
          <a:p>
            <a:pPr>
              <a:spcBef>
                <a:spcPct val="50000"/>
              </a:spcBef>
            </a:pPr>
            <a:r>
              <a:rPr lang="zh-CN" altLang="en-US" sz="3600"/>
              <a:t>       －－</a:t>
            </a:r>
            <a:r>
              <a:rPr lang="zh-CN" altLang="en-US" sz="3200" b="1">
                <a:solidFill>
                  <a:srgbClr val="990099"/>
                </a:solidFill>
              </a:rPr>
              <a:t>是动力器管，受到刺激，产生收缩，其活动一般受神经的支配。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900113" y="4941888"/>
            <a:ext cx="15843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/>
              <a:t>骨骼肌</a:t>
            </a:r>
          </a:p>
        </p:txBody>
      </p:sp>
      <p:sp>
        <p:nvSpPr>
          <p:cNvPr id="15368" name="Text Box 8"/>
          <p:cNvSpPr txBox="1">
            <a:spLocks noChangeArrowheads="1"/>
          </p:cNvSpPr>
          <p:nvPr/>
        </p:nvSpPr>
        <p:spPr bwMode="auto">
          <a:xfrm>
            <a:off x="2484438" y="4508500"/>
            <a:ext cx="2160587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肌腹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肌腱</a:t>
            </a:r>
          </a:p>
        </p:txBody>
      </p:sp>
      <p:sp>
        <p:nvSpPr>
          <p:cNvPr id="15369" name="AutoShape 9"/>
          <p:cNvSpPr>
            <a:spLocks noChangeArrowheads="1"/>
          </p:cNvSpPr>
          <p:nvPr/>
        </p:nvSpPr>
        <p:spPr bwMode="auto">
          <a:xfrm>
            <a:off x="2268538" y="4652963"/>
            <a:ext cx="1439862" cy="1079500"/>
          </a:xfrm>
          <a:prstGeom prst="bracePair">
            <a:avLst>
              <a:gd name="adj" fmla="val 8333"/>
            </a:avLst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3924300" y="4930775"/>
            <a:ext cx="475138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990099"/>
                </a:solidFill>
              </a:rPr>
              <a:t>一块骨骼肌中有神经、血管等多种组织结构，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890" name="Group 2"/>
          <p:cNvGrpSpPr/>
          <p:nvPr/>
        </p:nvGrpSpPr>
        <p:grpSpPr>
          <a:xfrm>
            <a:off x="503238" y="1468438"/>
            <a:ext cx="8532812" cy="4624387"/>
            <a:chOff x="612" y="744"/>
            <a:chExt cx="5012" cy="2051"/>
          </a:xfrm>
        </p:grpSpPr>
        <p:pic>
          <p:nvPicPr>
            <p:cNvPr id="37891" name="Picture 3" descr="20058321202544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9646" b="9189"/>
            <a:stretch>
              <a:fillRect/>
            </a:stretch>
          </p:blipFill>
          <p:spPr bwMode="auto">
            <a:xfrm>
              <a:off x="612" y="744"/>
              <a:ext cx="1371" cy="20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7892" name="Group 4"/>
            <p:cNvGrpSpPr/>
            <p:nvPr/>
          </p:nvGrpSpPr>
          <p:grpSpPr>
            <a:xfrm>
              <a:off x="682" y="915"/>
              <a:ext cx="884" cy="1692"/>
              <a:chOff x="818" y="870"/>
              <a:chExt cx="884" cy="1692"/>
            </a:xfrm>
          </p:grpSpPr>
          <p:grpSp>
            <p:nvGrpSpPr>
              <p:cNvPr id="37893" name="Group 5"/>
              <p:cNvGrpSpPr/>
              <p:nvPr/>
            </p:nvGrpSpPr>
            <p:grpSpPr>
              <a:xfrm>
                <a:off x="1068" y="870"/>
                <a:ext cx="634" cy="1692"/>
                <a:chExt cx="726" cy="2132"/>
              </a:xfrm>
            </p:grpSpPr>
            <p:sp>
              <p:nvSpPr>
                <p:cNvPr id="37894" name="Line 6"/>
                <p:cNvSpPr>
                  <a:spLocks noChangeShapeType="1"/>
                </p:cNvSpPr>
                <p:nvPr/>
              </p:nvSpPr>
              <p:spPr bwMode="auto">
                <a:xfrm>
                  <a:off x="0" y="1043"/>
                  <a:ext cx="590" cy="1089"/>
                </a:xfrm>
                <a:prstGeom prst="line">
                  <a:avLst/>
                </a:prstGeom>
                <a:noFill/>
                <a:ln w="38100">
                  <a:solidFill>
                    <a:schemeClr val="accent2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7895" name="Line 7"/>
                <p:cNvSpPr>
                  <a:spLocks noChangeShapeType="1"/>
                </p:cNvSpPr>
                <p:nvPr/>
              </p:nvSpPr>
              <p:spPr bwMode="auto">
                <a:xfrm flipH="1">
                  <a:off x="0" y="0"/>
                  <a:ext cx="499" cy="1043"/>
                </a:xfrm>
                <a:prstGeom prst="line">
                  <a:avLst/>
                </a:prstGeom>
                <a:noFill/>
                <a:ln w="38100">
                  <a:solidFill>
                    <a:schemeClr val="accent2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7896" name="Line 8"/>
                <p:cNvSpPr>
                  <a:spLocks noChangeShapeType="1"/>
                </p:cNvSpPr>
                <p:nvPr/>
              </p:nvSpPr>
              <p:spPr bwMode="auto">
                <a:xfrm flipH="1">
                  <a:off x="7" y="136"/>
                  <a:ext cx="719" cy="889"/>
                </a:xfrm>
                <a:prstGeom prst="line">
                  <a:avLst/>
                </a:prstGeom>
                <a:noFill/>
                <a:ln w="38100">
                  <a:solidFill>
                    <a:schemeClr val="accent2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umimoji="1" sz="2400" kern="120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7897" name="Text Box 9"/>
              <p:cNvSpPr txBox="1">
                <a:spLocks noChangeArrowheads="1"/>
              </p:cNvSpPr>
              <p:nvPr/>
            </p:nvSpPr>
            <p:spPr bwMode="auto">
              <a:xfrm>
                <a:off x="818" y="1434"/>
                <a:ext cx="359" cy="9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eaVer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kumimoji="0" lang="zh-CN" altLang="zh-CN" sz="2800" b="1">
                    <a:effectLst>
                      <a:outerShdw blurRad="38100" dist="38100" dir="2700000" algn="tl">
                        <a:srgbClr val="C0C0C0"/>
                      </a:outerShdw>
                    </a:effectLst>
                    <a:ea typeface="楷体_GB2312" pitchFamily="49" charset="-122"/>
                  </a:rPr>
                  <a:t>肌腱</a:t>
                </a:r>
              </a:p>
            </p:txBody>
          </p:sp>
        </p:grpSp>
        <p:grpSp>
          <p:nvGrpSpPr>
            <p:cNvPr id="37898" name="Group 10"/>
            <p:cNvGrpSpPr/>
            <p:nvPr/>
          </p:nvGrpSpPr>
          <p:grpSpPr>
            <a:xfrm>
              <a:off x="1526" y="1697"/>
              <a:ext cx="1898" cy="230"/>
              <a:chOff x="1662" y="1470"/>
              <a:chExt cx="1898" cy="230"/>
            </a:xfrm>
          </p:grpSpPr>
          <p:sp>
            <p:nvSpPr>
              <p:cNvPr id="37899" name="Line 11"/>
              <p:cNvSpPr>
                <a:spLocks noChangeShapeType="1"/>
              </p:cNvSpPr>
              <p:nvPr/>
            </p:nvSpPr>
            <p:spPr bwMode="auto">
              <a:xfrm>
                <a:off x="1662" y="1626"/>
                <a:ext cx="872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00" name="Text Box 12"/>
              <p:cNvSpPr txBox="1">
                <a:spLocks noChangeArrowheads="1"/>
              </p:cNvSpPr>
              <p:nvPr/>
            </p:nvSpPr>
            <p:spPr bwMode="auto">
              <a:xfrm>
                <a:off x="2472" y="1470"/>
                <a:ext cx="1088" cy="23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91240B29-F687-4F45-9708-019B960494DF}">
                  <a14:hiddenLine xmlns:a14="http://schemas.microsoft.com/office/drawing/2010/main" w="1905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kumimoji="0" lang="zh-CN" altLang="en-US" sz="2800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ea typeface="楷体_GB2312" pitchFamily="49" charset="-122"/>
                  </a:rPr>
                  <a:t>肌腹</a:t>
                </a:r>
              </a:p>
            </p:txBody>
          </p:sp>
        </p:grpSp>
        <p:grpSp>
          <p:nvGrpSpPr>
            <p:cNvPr id="37901" name="Group 13"/>
            <p:cNvGrpSpPr/>
            <p:nvPr/>
          </p:nvGrpSpPr>
          <p:grpSpPr>
            <a:xfrm>
              <a:off x="2835" y="839"/>
              <a:ext cx="2789" cy="1865"/>
              <a:chOff x="2835" y="839"/>
              <a:chExt cx="2789" cy="1865"/>
            </a:xfrm>
          </p:grpSpPr>
          <p:pic>
            <p:nvPicPr>
              <p:cNvPr id="37902" name="Picture 14" descr="１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20" r="28223" b="5084"/>
              <a:stretch>
                <a:fillRect/>
              </a:stretch>
            </p:blipFill>
            <p:spPr bwMode="auto">
              <a:xfrm>
                <a:off x="2835" y="839"/>
                <a:ext cx="1769" cy="186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7903" name="Text Box 15"/>
              <p:cNvSpPr txBox="1">
                <a:spLocks noChangeArrowheads="1"/>
              </p:cNvSpPr>
              <p:nvPr/>
            </p:nvSpPr>
            <p:spPr bwMode="auto">
              <a:xfrm>
                <a:off x="4580" y="1697"/>
                <a:ext cx="1044" cy="23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91240B29-F687-4F45-9708-019B960494DF}">
                  <a14:hiddenLine xmlns:a14="http://schemas.microsoft.com/office/drawing/2010/main" w="1905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umimoji="1" sz="2400" kern="120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kumimoji="0" lang="zh-CN" altLang="en-US" sz="2800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pitchFamily="34" charset="0"/>
                    <a:ea typeface="楷体_GB2312" pitchFamily="49" charset="-122"/>
                  </a:rPr>
                  <a:t>神经</a:t>
                </a:r>
              </a:p>
            </p:txBody>
          </p:sp>
        </p:grpSp>
      </p:grpSp>
      <p:sp>
        <p:nvSpPr>
          <p:cNvPr id="37904" name="Text Box 16"/>
          <p:cNvSpPr txBox="1">
            <a:spLocks noChangeArrowheads="1"/>
          </p:cNvSpPr>
          <p:nvPr/>
        </p:nvSpPr>
        <p:spPr bwMode="auto">
          <a:xfrm>
            <a:off x="2555875" y="476250"/>
            <a:ext cx="40925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zh-CN" altLang="zh-CN" sz="3600" b="1">
                <a:solidFill>
                  <a:srgbClr val="0000CC"/>
                </a:solidFill>
              </a:rPr>
              <a:t>一块骨骼肌</a:t>
            </a:r>
            <a:r>
              <a:rPr kumimoji="0" lang="zh-CN" altLang="en-US" sz="3600" b="1">
                <a:solidFill>
                  <a:srgbClr val="0000CC"/>
                </a:solidFill>
              </a:rPr>
              <a:t>示意图</a:t>
            </a:r>
            <a:endParaRPr kumimoji="0" lang="zh-CN" altLang="zh-CN" sz="3600" b="1">
              <a:solidFill>
                <a:srgbClr val="0000CC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8458200" cy="1143000"/>
          </a:xfrm>
        </p:spPr>
        <p:txBody>
          <a:bodyPr/>
          <a:lstStyle/>
          <a:p>
            <a:pPr algn="l">
              <a:buFont typeface="Wingdings" pitchFamily="2" charset="2"/>
              <a:buChar char="p"/>
            </a:pPr>
            <a:r>
              <a:rPr lang="zh-CN" altLang="en-US" sz="4000" b="1"/>
              <a:t>二、运动的实现</a:t>
            </a:r>
            <a:br>
              <a:rPr lang="zh-CN" altLang="en-US" sz="4000" b="1"/>
            </a:br>
            <a:r>
              <a:rPr lang="zh-CN" altLang="en-US" sz="4000" b="1"/>
              <a:t>                －－</a:t>
            </a:r>
            <a:r>
              <a:rPr lang="zh-CN" altLang="en-US" sz="3200" b="1">
                <a:solidFill>
                  <a:srgbClr val="990099"/>
                </a:solidFill>
              </a:rPr>
              <a:t>（以屈肘和伸肘动作为例）</a:t>
            </a:r>
          </a:p>
        </p:txBody>
      </p:sp>
      <p:graphicFrame>
        <p:nvGraphicFramePr>
          <p:cNvPr id="19459" name="Group 3"/>
          <p:cNvGraphicFramePr>
            <a:graphicFrameLocks noGrp="1"/>
          </p:cNvGraphicFramePr>
          <p:nvPr>
            <p:ph idx="1"/>
          </p:nvPr>
        </p:nvGraphicFramePr>
        <p:xfrm>
          <a:off x="685800" y="1981200"/>
          <a:ext cx="7696200" cy="2349500"/>
        </p:xfrm>
        <a:graphic>
          <a:graphicData uri="http://schemas.openxmlformats.org/drawingml/2006/table">
            <a:tbl>
              <a:tblPr/>
              <a:tblGrid>
                <a:gridCol w="2565400"/>
                <a:gridCol w="2565400"/>
                <a:gridCol w="2565400"/>
              </a:tblGrid>
              <a:tr h="65246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3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99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肱二头肌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肱三头肌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153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屈肘动作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99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收缩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舒张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550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伸肘动作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99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舒张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28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24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收缩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9477" name="Text Box 21"/>
          <p:cNvSpPr txBox="1">
            <a:spLocks noChangeArrowheads="1"/>
          </p:cNvSpPr>
          <p:nvPr/>
        </p:nvSpPr>
        <p:spPr bwMode="auto">
          <a:xfrm>
            <a:off x="304800" y="4660900"/>
            <a:ext cx="86106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chemeClr val="accent2"/>
                </a:solidFill>
              </a:rPr>
              <a:t>  </a:t>
            </a:r>
            <a:r>
              <a:rPr lang="zh-CN" altLang="en-US" sz="3600" b="1">
                <a:solidFill>
                  <a:schemeClr val="accent2"/>
                </a:solidFill>
              </a:rPr>
              <a:t>－－任何一个动作，都需要参与该动作的</a:t>
            </a:r>
            <a:r>
              <a:rPr lang="zh-CN" altLang="en-US" sz="3600" b="1">
                <a:solidFill>
                  <a:srgbClr val="FF0000"/>
                </a:solidFill>
              </a:rPr>
              <a:t>各部分肌肉相互协作</a:t>
            </a:r>
            <a:r>
              <a:rPr lang="zh-CN" altLang="en-US" sz="3600" b="1">
                <a:solidFill>
                  <a:schemeClr val="accent2"/>
                </a:solidFill>
              </a:rPr>
              <a:t>才能完成，还需要关节和骨的配合，神经系统支配等等。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914" name="Group 2"/>
          <p:cNvGrpSpPr/>
          <p:nvPr/>
        </p:nvGrpSpPr>
        <p:grpSpPr>
          <a:xfrm>
            <a:off x="323850" y="1844675"/>
            <a:ext cx="4818063" cy="3255963"/>
            <a:chOff x="249" y="572"/>
            <a:chExt cx="3035" cy="2051"/>
          </a:xfrm>
        </p:grpSpPr>
        <p:pic>
          <p:nvPicPr>
            <p:cNvPr id="38915" name="Picture 3" descr="pic_3814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49" y="572"/>
              <a:ext cx="2086" cy="1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8916" name="Line 4"/>
            <p:cNvSpPr>
              <a:spLocks noChangeShapeType="1"/>
            </p:cNvSpPr>
            <p:nvPr/>
          </p:nvSpPr>
          <p:spPr bwMode="auto">
            <a:xfrm flipV="1">
              <a:off x="975" y="1117"/>
              <a:ext cx="454" cy="40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917" name="Line 5"/>
            <p:cNvSpPr>
              <a:spLocks noChangeShapeType="1"/>
            </p:cNvSpPr>
            <p:nvPr/>
          </p:nvSpPr>
          <p:spPr bwMode="auto">
            <a:xfrm flipH="1">
              <a:off x="839" y="1752"/>
              <a:ext cx="24" cy="635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918" name="Text Box 6"/>
            <p:cNvSpPr txBox="1">
              <a:spLocks noChangeArrowheads="1"/>
            </p:cNvSpPr>
            <p:nvPr/>
          </p:nvSpPr>
          <p:spPr bwMode="auto">
            <a:xfrm>
              <a:off x="1156" y="799"/>
              <a:ext cx="1316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0" lang="zh-CN" altLang="zh-CN" sz="2800" b="1">
                  <a:effectLst>
                    <a:outerShdw blurRad="38100" dist="38100" dir="2700000" algn="tl">
                      <a:srgbClr val="C0C0C0"/>
                    </a:outerShdw>
                  </a:effectLst>
                  <a:ea typeface="楷体_GB2312" pitchFamily="49" charset="-122"/>
                </a:rPr>
                <a:t>肱二头肌</a:t>
              </a:r>
            </a:p>
          </p:txBody>
        </p:sp>
        <p:sp>
          <p:nvSpPr>
            <p:cNvPr id="38919" name="Text Box 7"/>
            <p:cNvSpPr txBox="1">
              <a:spLocks noChangeArrowheads="1"/>
            </p:cNvSpPr>
            <p:nvPr/>
          </p:nvSpPr>
          <p:spPr bwMode="auto">
            <a:xfrm>
              <a:off x="521" y="2296"/>
              <a:ext cx="2763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0" lang="zh-CN" altLang="zh-CN" sz="2800" b="1">
                  <a:effectLst>
                    <a:outerShdw blurRad="38100" dist="38100" dir="2700000" algn="tl">
                      <a:srgbClr val="C0C0C0"/>
                    </a:outerShdw>
                  </a:effectLst>
                  <a:ea typeface="楷体_GB2312" pitchFamily="49" charset="-122"/>
                </a:rPr>
                <a:t>肱三头肌</a:t>
              </a:r>
            </a:p>
          </p:txBody>
        </p:sp>
      </p:grpSp>
      <p:grpSp>
        <p:nvGrpSpPr>
          <p:cNvPr id="38920" name="Group 8"/>
          <p:cNvGrpSpPr/>
          <p:nvPr/>
        </p:nvGrpSpPr>
        <p:grpSpPr>
          <a:xfrm>
            <a:off x="5229225" y="2205038"/>
            <a:ext cx="4167188" cy="3195637"/>
            <a:chOff x="2880" y="1389"/>
            <a:chExt cx="2625" cy="2013"/>
          </a:xfrm>
        </p:grpSpPr>
        <p:pic>
          <p:nvPicPr>
            <p:cNvPr id="38921" name="Picture 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880" y="1389"/>
              <a:ext cx="2200" cy="20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922" name="Text Box 10"/>
            <p:cNvSpPr txBox="1">
              <a:spLocks noChangeArrowheads="1"/>
            </p:cNvSpPr>
            <p:nvPr/>
          </p:nvSpPr>
          <p:spPr bwMode="auto">
            <a:xfrm>
              <a:off x="4150" y="1706"/>
              <a:ext cx="1349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0" lang="zh-CN" altLang="zh-CN" sz="2800" b="1">
                  <a:effectLst>
                    <a:outerShdw blurRad="38100" dist="38100" dir="2700000" algn="tl">
                      <a:srgbClr val="C0C0C0"/>
                    </a:outerShdw>
                  </a:effectLst>
                  <a:ea typeface="楷体_GB2312" pitchFamily="49" charset="-122"/>
                </a:rPr>
                <a:t>肱二头肌</a:t>
              </a:r>
            </a:p>
          </p:txBody>
        </p:sp>
        <p:sp>
          <p:nvSpPr>
            <p:cNvPr id="38923" name="Text Box 11"/>
            <p:cNvSpPr txBox="1">
              <a:spLocks noChangeArrowheads="1"/>
            </p:cNvSpPr>
            <p:nvPr/>
          </p:nvSpPr>
          <p:spPr bwMode="auto">
            <a:xfrm>
              <a:off x="4150" y="2115"/>
              <a:ext cx="135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0" lang="zh-CN" altLang="zh-CN" sz="2800" b="1">
                  <a:effectLst>
                    <a:outerShdw blurRad="38100" dist="38100" dir="2700000" algn="tl">
                      <a:srgbClr val="C0C0C0"/>
                    </a:outerShdw>
                  </a:effectLst>
                  <a:ea typeface="楷体_GB2312" pitchFamily="49" charset="-122"/>
                </a:rPr>
                <a:t>肱三头肌</a:t>
              </a:r>
            </a:p>
          </p:txBody>
        </p:sp>
      </p:grpSp>
      <p:sp>
        <p:nvSpPr>
          <p:cNvPr id="38924" name="Rectangle 12"/>
          <p:cNvSpPr>
            <a:spLocks noChangeArrowheads="1"/>
          </p:cNvSpPr>
          <p:nvPr/>
        </p:nvSpPr>
        <p:spPr bwMode="auto">
          <a:xfrm>
            <a:off x="250825" y="5675313"/>
            <a:ext cx="460851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屈肘</a:t>
            </a:r>
            <a:r>
              <a:rPr kumimoji="0" lang="zh-CN" altLang="en-US" sz="3200" b="1">
                <a:solidFill>
                  <a:srgbClr val="FF0000"/>
                </a:solidFill>
                <a:latin typeface="Tahoma" pitchFamily="34" charset="0"/>
              </a:rPr>
              <a:t>：</a:t>
            </a:r>
            <a:r>
              <a:rPr kumimoji="0" lang="zh-CN" alt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肱二头肌</a:t>
            </a:r>
            <a:r>
              <a:rPr kumimoji="0"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收缩，</a:t>
            </a:r>
          </a:p>
          <a:p>
            <a:r>
              <a:rPr kumimoji="0"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</a:t>
            </a:r>
            <a:r>
              <a:rPr kumimoji="0" lang="zh-CN" alt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肱三头肌</a:t>
            </a:r>
            <a:r>
              <a:rPr kumimoji="0"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舒张；</a:t>
            </a:r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787900" y="5746750"/>
            <a:ext cx="460851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zh-CN" altLang="en-US"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伸肘</a:t>
            </a:r>
            <a:r>
              <a:rPr kumimoji="0" lang="zh-CN" altLang="en-US" sz="3200" b="1">
                <a:solidFill>
                  <a:srgbClr val="0000CC"/>
                </a:solidFill>
                <a:latin typeface="Tahoma" pitchFamily="34" charset="0"/>
              </a:rPr>
              <a:t>：</a:t>
            </a:r>
            <a:r>
              <a:rPr kumimoji="0" lang="zh-CN" altLang="zh-CN"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肱二头肌</a:t>
            </a:r>
            <a:r>
              <a:rPr kumimoji="0" lang="zh-CN" altLang="en-US"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舒张；</a:t>
            </a:r>
          </a:p>
          <a:p>
            <a:r>
              <a:rPr kumimoji="0" lang="zh-CN" altLang="en-US"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</a:t>
            </a:r>
            <a:r>
              <a:rPr kumimoji="0" lang="zh-CN" altLang="zh-CN"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肱三头肌</a:t>
            </a:r>
            <a:r>
              <a:rPr kumimoji="0" lang="zh-CN" altLang="en-US" sz="32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收缩，</a:t>
            </a:r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 bwMode="auto">
          <a:xfrm>
            <a:off x="1258888" y="981075"/>
            <a:ext cx="47529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FEF2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00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Wingdings" pitchFamily="2" charset="2"/>
              <a:buChar char="p"/>
            </a:pPr>
            <a:r>
              <a:rPr kumimoji="0" lang="en-US" altLang="zh-CN" sz="4000" b="1">
                <a:solidFill>
                  <a:srgbClr val="00785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itchFamily="49" charset="-122"/>
                <a:ea typeface="隶书" pitchFamily="49" charset="-122"/>
              </a:rPr>
              <a:t> </a:t>
            </a:r>
            <a:r>
              <a:rPr kumimoji="0" lang="zh-CN" altLang="en-US" sz="4000" b="1">
                <a:solidFill>
                  <a:srgbClr val="00785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itchFamily="49" charset="-122"/>
                <a:ea typeface="隶书" pitchFamily="49" charset="-122"/>
              </a:rPr>
              <a:t>动作的产生</a:t>
            </a:r>
            <a:r>
              <a:rPr kumimoji="0" lang="en-US" altLang="zh-CN" sz="4000" b="1">
                <a:solidFill>
                  <a:srgbClr val="00785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itchFamily="49" charset="-122"/>
                <a:ea typeface="隶书" pitchFamily="49" charset="-122"/>
              </a:rPr>
              <a:t>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4" grpId="0"/>
      <p:bldP spid="389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6324600" cy="838200"/>
          </a:xfrm>
        </p:spPr>
        <p:txBody>
          <a:bodyPr/>
          <a:lstStyle/>
          <a:p>
            <a:r>
              <a:rPr lang="zh-CN" altLang="en-US"/>
              <a:t>动物的行为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371600"/>
            <a:ext cx="3505200" cy="373380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zh-CN" altLang="en-US" sz="4000">
                <a:solidFill>
                  <a:srgbClr val="FF0000"/>
                </a:solidFill>
                <a:ea typeface="黑体" pitchFamily="49" charset="-122"/>
              </a:rPr>
              <a:t>先天性行为</a:t>
            </a:r>
          </a:p>
          <a:p>
            <a:pPr>
              <a:buFont typeface="Wingdings" pitchFamily="2" charset="2"/>
              <a:buChar char="q"/>
            </a:pPr>
            <a:endParaRPr lang="zh-CN" altLang="en-US" sz="4000">
              <a:solidFill>
                <a:srgbClr val="FF0000"/>
              </a:solidFill>
              <a:ea typeface="黑体" pitchFamily="49" charset="-122"/>
            </a:endParaRPr>
          </a:p>
          <a:p>
            <a:pPr>
              <a:buFont typeface="Wingdings" pitchFamily="2" charset="2"/>
              <a:buChar char="q"/>
            </a:pPr>
            <a:endParaRPr lang="zh-CN" altLang="en-US" sz="4000">
              <a:solidFill>
                <a:srgbClr val="FF0000"/>
              </a:solidFill>
              <a:ea typeface="黑体" pitchFamily="49" charset="-122"/>
            </a:endParaRPr>
          </a:p>
          <a:p>
            <a:pPr>
              <a:buFont typeface="Wingdings" pitchFamily="2" charset="2"/>
              <a:buChar char="q"/>
            </a:pPr>
            <a:r>
              <a:rPr lang="zh-CN" altLang="en-US" sz="4000">
                <a:solidFill>
                  <a:srgbClr val="FF0000"/>
                </a:solidFill>
                <a:ea typeface="黑体" pitchFamily="49" charset="-122"/>
              </a:rPr>
              <a:t>后天性行为</a:t>
            </a:r>
          </a:p>
          <a:p>
            <a:pPr>
              <a:buFont typeface="Wingdings" pitchFamily="2" charset="2"/>
              <a:buNone/>
            </a:pPr>
            <a:r>
              <a:rPr lang="zh-CN" altLang="en-US" sz="3200">
                <a:solidFill>
                  <a:srgbClr val="990099"/>
                </a:solidFill>
                <a:ea typeface="黑体" pitchFamily="49" charset="-122"/>
              </a:rPr>
              <a:t>   （学习行为）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76600" y="1447800"/>
            <a:ext cx="5410200" cy="19812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600" b="1">
                <a:solidFill>
                  <a:schemeClr val="accent2"/>
                </a:solidFill>
              </a:rPr>
              <a:t>    </a:t>
            </a:r>
            <a:r>
              <a:rPr lang="zh-CN" altLang="en-US" sz="3600" b="1">
                <a:solidFill>
                  <a:schemeClr val="accent2"/>
                </a:solidFill>
              </a:rPr>
              <a:t>－－是动物生来就有的，由动物的遗传物质决定的行为。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3124200" y="3730625"/>
            <a:ext cx="594360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990099"/>
                </a:solidFill>
              </a:rPr>
              <a:t>－－是后天建立起来的，在</a:t>
            </a:r>
            <a:r>
              <a:rPr lang="zh-CN" altLang="en-US" sz="3600" b="1">
                <a:solidFill>
                  <a:srgbClr val="FF0000"/>
                </a:solidFill>
              </a:rPr>
              <a:t>遗传因素</a:t>
            </a:r>
            <a:r>
              <a:rPr lang="zh-CN" altLang="en-US" sz="3600" b="1">
                <a:solidFill>
                  <a:srgbClr val="990099"/>
                </a:solidFill>
              </a:rPr>
              <a:t>的基础上，通过环境因素的作用，由</a:t>
            </a:r>
            <a:r>
              <a:rPr lang="zh-CN" altLang="en-US" sz="3600" b="1">
                <a:solidFill>
                  <a:schemeClr val="accent2"/>
                </a:solidFill>
              </a:rPr>
              <a:t>生活经验和学习</a:t>
            </a:r>
            <a:r>
              <a:rPr lang="zh-CN" altLang="en-US" sz="3600" b="1">
                <a:solidFill>
                  <a:srgbClr val="990099"/>
                </a:solidFill>
              </a:rPr>
              <a:t>得到的。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https://d.book118.com/075030033122011034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Times New Roman</vt:lpstr>
      <vt:lpstr>宋体</vt:lpstr>
      <vt:lpstr>Wingdings</vt:lpstr>
      <vt:lpstr>黑体</vt:lpstr>
      <vt:lpstr>方正姚体</vt:lpstr>
      <vt:lpstr>幼圆</vt:lpstr>
      <vt:lpstr>楷体_GB2312</vt:lpstr>
      <vt:lpstr>Tahoma</vt:lpstr>
      <vt:lpstr>隶书</vt:lpstr>
      <vt:lpstr>Office Theme</vt:lpstr>
      <vt:lpstr>生物圈中的动物</vt:lpstr>
      <vt:lpstr>动物的分类简介</vt:lpstr>
      <vt:lpstr>动物的主要类群</vt:lpstr>
      <vt:lpstr>二、节肢动物（蝗虫）</vt:lpstr>
      <vt:lpstr> 三、鱼类（鲫鱼）－－适于水中生活</vt:lpstr>
      <vt:lpstr>四、鸟类（家鸽）－－空中飞行生活</vt:lpstr>
      <vt:lpstr>五、哺乳类（家兔）－－适于陆上奔跑</vt:lpstr>
      <vt:lpstr>能不能列表总结一下各类动物的特征？</vt:lpstr>
      <vt:lpstr>动物的运动</vt:lpstr>
      <vt:lpstr>关节的结构</vt:lpstr>
      <vt:lpstr>PowerPoint Presentation</vt:lpstr>
      <vt:lpstr>据图认识骨骼肌的结构</vt:lpstr>
      <vt:lpstr>PowerPoint Presentation</vt:lpstr>
      <vt:lpstr>二、运动的实现                －－（以屈肘和伸肘动作为例）</vt:lpstr>
      <vt:lpstr>PowerPoint Presentation</vt:lpstr>
      <vt:lpstr>动物的行为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2024-08-29T20:11:51.838</cp:lastPrinted>
  <dcterms:created xsi:type="dcterms:W3CDTF">2024-08-29T12:11:51Z</dcterms:created>
  <dcterms:modified xsi:type="dcterms:W3CDTF">2024-08-29T12:11:53Z</dcterms:modified>
</cp:coreProperties>
</file>