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7970638-C3F9-47F3-BEF5-4923945342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68811C7-0D57-41E5-8DBB-FC13B04E10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06BB053-4720-4188-B593-F63F75C084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0F047DB-3E81-4FA4-85AE-0A940CBD52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D4EA104-673F-4A55-AD32-E83544A0E9C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CE19588-9A01-41A6-BDFC-80F5BADF255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AE893CB-8F14-4777-B871-3BF579203A8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F66C738-5B64-4F83-B81A-A57C8F14B1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A96A2C6-11F8-428B-8DF7-0B44EBF3120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674BAED-E79F-49E5-8D3E-2BE2FD3390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08F1953-C01B-487A-8400-A5EEC2D3E8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50442211000111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阜南财税服务流程</a:t>
            </a:r>
          </a:p>
        </p:txBody>
      </p:sp>
      <p:grpSp>
        <p:nvGrpSpPr>
          <p:cNvPr id="5" name="Group 5"/>
          <p:cNvGrpSpPr/>
          <p:nvPr/>
        </p:nvGrpSpPr>
        <p:grpSpPr>
          <a:xfrm>
            <a:off x="5059558" y="1161765"/>
            <a:ext cx="2072884" cy="2072884"/>
            <a:chOff x="5059558" y="1161765"/>
            <a:chExt cx="2072884" cy="2072884"/>
          </a:xfrm>
        </p:grpSpPr>
        <p:sp>
          <p:nvSpPr>
            <p:cNvPr id="6" name="AutoShape 6"/>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116739" y="1218945"/>
            <a:ext cx="1958523" cy="1958523"/>
            <a:chOff x="5116739" y="1218945"/>
            <a:chExt cx="1958523" cy="1958523"/>
          </a:xfrm>
        </p:grpSpPr>
        <p:sp>
          <p:nvSpPr>
            <p:cNvPr id="8" name="Freeform 8"/>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5441229" y="1902429"/>
            <a:ext cx="1309543" cy="896478"/>
            <a:chOff x="5441229" y="1902429"/>
            <a:chExt cx="1309543" cy="896478"/>
          </a:xfrm>
        </p:grpSpPr>
        <p:sp>
          <p:nvSpPr>
            <p:cNvPr id="12" name="Freeform 12"/>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AutoShape 13"/>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51200" y="495117"/>
            <a:ext cx="757489" cy="757489"/>
            <a:chOff x="551200" y="495117"/>
            <a:chExt cx="757489" cy="757489"/>
          </a:xfrm>
        </p:grpSpPr>
        <p:sp>
          <p:nvSpPr>
            <p:cNvPr id="3" name="AutoShape 3"/>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572171" y="516087"/>
            <a:ext cx="715670" cy="715670"/>
            <a:chOff x="572171" y="516087"/>
            <a:chExt cx="715670" cy="715670"/>
          </a:xfrm>
        </p:grpSpPr>
        <p:sp>
          <p:nvSpPr>
            <p:cNvPr id="5" name="Freeform 5"/>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9" name="Connector 9"/>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10" name="TextBox 10"/>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财税服务流程概述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阜南财税服务具体流程</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服务流程优化建议</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未来展望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引言</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随着经济的发展，企业对财税服务的需求日益增长，财税服务市场潜力巨大。</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财税服务市场需求</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财税政策不断调整，企业需要专业的财税服务以应对政策变化，降低风险。</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财税政策变化</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企业需要专业、高效的财税服务，以降低运营成本，提高经济效益。</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专业化服务需求</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5435" b="5435"/>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148" b="714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4969" b="496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服务目标</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提供专业财税咨询服务</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为企业提供专业的财税咨询服务，帮助企业解决财税问题。</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降低企业财税风险</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通过专业的财税服务，降低企业在税务、财务等方面的风险。</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提高企业运营效率</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优化企业财税管理流程，提高企业的运营效率。</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财税服务流程概述</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609290" y="1560576"/>
            <a:ext cx="6827520" cy="19507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defRPr/>
            </a:pPr>
            <a:r>
              <a:rPr lang="en-US" sz="1500">
                <a:solidFill>
                  <a:schemeClr val="dk1">
                    <a:alpha val="100000"/>
                  </a:schemeClr>
                </a:solidFill>
                <a:latin typeface="Microsoft Yahei"/>
                <a:ea typeface="Microsoft Yahei"/>
                <a:cs typeface="Microsoft Yahei"/>
              </a:rPr>
              <a:t>财税服务流程是指企业或个人在财务管理和税务申报过程中所遵循的一系列步骤和程序。</a:t>
            </a:r>
            <a:endParaRPr lang="en-US" sz="1100"/>
          </a:p>
        </p:txBody>
      </p:sp>
      <p:grpSp>
        <p:nvGrpSpPr>
          <p:cNvPr id="3" name="Group 3"/>
          <p:cNvGrpSpPr/>
          <p:nvPr/>
        </p:nvGrpSpPr>
        <p:grpSpPr>
          <a:xfrm>
            <a:off x="1595201" y="2001561"/>
            <a:ext cx="1224808" cy="1062655"/>
            <a:chOff x="1595201" y="2001561"/>
            <a:chExt cx="1224808" cy="1062655"/>
          </a:xfrm>
        </p:grpSpPr>
        <p:sp>
          <p:nvSpPr>
            <p:cNvPr id="4" name="AutoShape 4"/>
            <p:cNvSpPr/>
            <p:nvPr/>
          </p:nvSpPr>
          <p:spPr>
            <a:xfrm rot="1800000">
              <a:off x="1595201" y="2001561"/>
              <a:ext cx="1224808" cy="1062655"/>
            </a:xfrm>
            <a:prstGeom prst="hexagon">
              <a:avLst>
                <a:gd name="adj" fmla="val 28663"/>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595201" y="4305483"/>
            <a:ext cx="1224808" cy="1062655"/>
            <a:chOff x="1595201" y="4305483"/>
            <a:chExt cx="1224808" cy="1062655"/>
          </a:xfrm>
        </p:grpSpPr>
        <p:sp>
          <p:nvSpPr>
            <p:cNvPr id="6" name="AutoShape 6"/>
            <p:cNvSpPr/>
            <p:nvPr/>
          </p:nvSpPr>
          <p:spPr>
            <a:xfrm rot="1800000">
              <a:off x="1595201" y="4305483"/>
              <a:ext cx="1224808" cy="1062655"/>
            </a:xfrm>
            <a:prstGeom prst="hexagon">
              <a:avLst>
                <a:gd name="adj" fmla="val 28663"/>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1657324" y="2214971"/>
            <a:ext cx="1059059" cy="661505"/>
          </a:xfrm>
          <a:prstGeom prst="rect">
            <a:avLst/>
          </a:prstGeom>
          <a:noFill/>
        </p:spPr>
        <p:txBody>
          <a:bodyPr vert="horz" wrap="square" lIns="95250" tIns="47625" rIns="95250" bIns="476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3600">
                <a:solidFill>
                  <a:srgbClr val="FFFFFF">
                    <a:alpha val="100000"/>
                  </a:srgbClr>
                </a:solidFill>
                <a:latin typeface="Microsoft Yahei"/>
                <a:ea typeface="Microsoft Yahei"/>
                <a:cs typeface="Microsoft Yahei"/>
              </a:rPr>
              <a:t>01</a:t>
            </a:r>
            <a:endParaRPr lang="en-US" sz="1100"/>
          </a:p>
        </p:txBody>
      </p:sp>
      <p:sp>
        <p:nvSpPr>
          <p:cNvPr id="8" name="AutoShape 8"/>
          <p:cNvSpPr/>
          <p:nvPr/>
        </p:nvSpPr>
        <p:spPr>
          <a:xfrm>
            <a:off x="1678135" y="4506051"/>
            <a:ext cx="1059059" cy="661505"/>
          </a:xfrm>
          <a:prstGeom prst="rect">
            <a:avLst/>
          </a:prstGeom>
          <a:noFill/>
        </p:spPr>
        <p:txBody>
          <a:bodyPr vert="horz" wrap="square" lIns="95250" tIns="47625" rIns="95250" bIns="476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3600">
                <a:solidFill>
                  <a:srgbClr val="FFFFFF">
                    <a:alpha val="100000"/>
                  </a:srgbClr>
                </a:solidFill>
                <a:latin typeface="Microsoft Yahei"/>
                <a:ea typeface="Microsoft Yahei"/>
                <a:cs typeface="Microsoft Yahei"/>
              </a:rPr>
              <a:t>02</a:t>
            </a:r>
            <a:endParaRPr lang="en-US" sz="1100"/>
          </a:p>
        </p:txBody>
      </p:sp>
      <p:sp>
        <p:nvSpPr>
          <p:cNvPr id="9" name="AutoShape 9"/>
          <p:cNvSpPr/>
          <p:nvPr/>
        </p:nvSpPr>
        <p:spPr>
          <a:xfrm>
            <a:off x="3609290" y="3861450"/>
            <a:ext cx="6827520" cy="19507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defRPr/>
            </a:pPr>
            <a:r>
              <a:rPr lang="en-US" sz="1500">
                <a:solidFill>
                  <a:schemeClr val="dk1">
                    <a:alpha val="100000"/>
                  </a:schemeClr>
                </a:solidFill>
                <a:latin typeface="Microsoft Yahei"/>
                <a:ea typeface="Microsoft Yahei"/>
                <a:cs typeface="Microsoft Yahei"/>
              </a:rPr>
              <a:t>它包括但不限于企业注册、税务登记、日常账务处理、税务申报、审计和财税咨询等环节。</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流程定义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8" r="338"/>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流程重要性</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财税服务流程是企业运营的基础，它确保企业合法合规经营，及时准确地进行税务申报，降低税务风险。</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良好的财税服务流程还能帮助企业优化财务管理，提高经济效益，增强市场竞争力。</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96324" y="1798767"/>
            <a:ext cx="2754316" cy="64698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642414" y="1798767"/>
            <a:ext cx="2708226" cy="646984"/>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rgbClr val="FFFFFF">
                    <a:alpha val="100000"/>
                  </a:srgbClr>
                </a:solidFill>
                <a:latin typeface="Microsoft Yahei"/>
                <a:ea typeface="Microsoft Yahei"/>
                <a:cs typeface="Microsoft Yahei"/>
              </a:rPr>
              <a:t>01</a:t>
            </a:r>
            <a:endParaRPr lang="en-US" sz="1100"/>
          </a:p>
        </p:txBody>
      </p:sp>
      <p:sp>
        <p:nvSpPr>
          <p:cNvPr id="4" name="Freeform 4"/>
          <p:cNvSpPr/>
          <p:nvPr/>
        </p:nvSpPr>
        <p:spPr>
          <a:xfrm>
            <a:off x="1810403" y="1798767"/>
            <a:ext cx="559947" cy="562395"/>
          </a:xfrm>
          <a:custGeom>
            <a:rect l="l" t="t"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642414" y="2932252"/>
            <a:ext cx="2753936" cy="645148"/>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2654004" y="4055207"/>
            <a:ext cx="2752792" cy="64469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781996" y="4110075"/>
            <a:ext cx="644511" cy="521244"/>
          </a:xfrm>
          <a:custGeom>
            <a:rect l="l" t="t"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619378" y="5177711"/>
            <a:ext cx="2754121" cy="647099"/>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776120" y="5179997"/>
            <a:ext cx="628513" cy="649269"/>
          </a:xfrm>
          <a:custGeom>
            <a:rect l="l" t="t"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590556" y="2936787"/>
            <a:ext cx="5364583"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在过去，财税服务流程主要依靠手工操作和纸质文档管理。</a:t>
            </a:r>
            <a:endParaRPr lang="en-US" sz="1100"/>
          </a:p>
        </p:txBody>
      </p:sp>
      <p:sp>
        <p:nvSpPr>
          <p:cNvPr id="11" name="AutoShape 11"/>
          <p:cNvSpPr/>
          <p:nvPr/>
        </p:nvSpPr>
        <p:spPr>
          <a:xfrm>
            <a:off x="5590556" y="4059741"/>
            <a:ext cx="5364583"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现在，随着信息技术的发展，财税服务流程逐渐实现数字化、自动化和智能化，大大提高了效率和准确性。</a:t>
            </a:r>
            <a:endParaRPr lang="en-US" sz="1100"/>
          </a:p>
        </p:txBody>
      </p:sp>
      <p:sp>
        <p:nvSpPr>
          <p:cNvPr id="12" name="AutoShape 12"/>
          <p:cNvSpPr/>
          <p:nvPr/>
        </p:nvSpPr>
        <p:spPr>
          <a:xfrm>
            <a:off x="5590556" y="5182247"/>
            <a:ext cx="5364583"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未来，随着人工智能、大数据等新技术的应用，财税服务流程将进一步优化，实现更加高效、智能的管理和服务。</a:t>
            </a:r>
            <a:endParaRPr lang="en-US" sz="1100"/>
          </a:p>
        </p:txBody>
      </p:sp>
      <p:sp>
        <p:nvSpPr>
          <p:cNvPr id="13" name="AutoShape 13"/>
          <p:cNvSpPr/>
          <p:nvPr/>
        </p:nvSpPr>
        <p:spPr>
          <a:xfrm>
            <a:off x="5590556" y="1803301"/>
            <a:ext cx="5364583"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财税服务流程随着社会经济的发展和税收法规的完善而不断演变。</a:t>
            </a:r>
            <a:endParaRPr lang="en-US" sz="1100"/>
          </a:p>
        </p:txBody>
      </p:sp>
      <p:sp>
        <p:nvSpPr>
          <p:cNvPr id="14" name="AutoShape 14"/>
          <p:cNvSpPr/>
          <p:nvPr/>
        </p:nvSpPr>
        <p:spPr>
          <a:xfrm>
            <a:off x="2642414" y="2923559"/>
            <a:ext cx="2708226" cy="646984"/>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rgbClr val="FFFFFF">
                    <a:alpha val="100000"/>
                  </a:srgbClr>
                </a:solidFill>
                <a:latin typeface="Microsoft Yahei"/>
                <a:ea typeface="Microsoft Yahei"/>
                <a:cs typeface="Microsoft Yahei"/>
              </a:rPr>
              <a:t>02</a:t>
            </a:r>
            <a:endParaRPr lang="en-US" sz="1100"/>
          </a:p>
        </p:txBody>
      </p:sp>
      <p:sp>
        <p:nvSpPr>
          <p:cNvPr id="15" name="AutoShape 15"/>
          <p:cNvSpPr/>
          <p:nvPr/>
        </p:nvSpPr>
        <p:spPr>
          <a:xfrm>
            <a:off x="2642414" y="4055207"/>
            <a:ext cx="2708226" cy="646984"/>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rgbClr val="FFFFFF">
                    <a:alpha val="100000"/>
                  </a:srgbClr>
                </a:solidFill>
                <a:latin typeface="Microsoft Yahei"/>
                <a:ea typeface="Microsoft Yahei"/>
                <a:cs typeface="Microsoft Yahei"/>
              </a:rPr>
              <a:t>03</a:t>
            </a:r>
            <a:endParaRPr lang="en-US" sz="1100"/>
          </a:p>
        </p:txBody>
      </p:sp>
      <p:sp>
        <p:nvSpPr>
          <p:cNvPr id="16" name="AutoShape 16"/>
          <p:cNvSpPr/>
          <p:nvPr/>
        </p:nvSpPr>
        <p:spPr>
          <a:xfrm>
            <a:off x="2642414" y="5177711"/>
            <a:ext cx="2708226" cy="646984"/>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rgbClr val="FFFFFF">
                    <a:alpha val="100000"/>
                  </a:srgbClr>
                </a:solidFill>
                <a:latin typeface="Microsoft Yahei"/>
                <a:ea typeface="Microsoft Yahei"/>
                <a:cs typeface="Microsoft Yahei"/>
              </a:rPr>
              <a:t>04</a:t>
            </a:r>
            <a:endParaRPr lang="en-US" sz="1100"/>
          </a:p>
        </p:txBody>
      </p:sp>
      <p:sp>
        <p:nvSpPr>
          <p:cNvPr id="17" name="Freeform 17"/>
          <p:cNvSpPr/>
          <p:nvPr/>
        </p:nvSpPr>
        <p:spPr>
          <a:xfrm>
            <a:off x="1810403" y="2932252"/>
            <a:ext cx="568288" cy="568288"/>
          </a:xfrm>
          <a:custGeom>
            <a:rect l="l" t="t" r="r" b="b"/>
            <a:pathLst>
              <a:path w="304800" h="304800">
                <a:moveTo>
                  <a:pt x="247650" y="38100"/>
                </a:moveTo>
                <a:lnTo>
                  <a:pt x="247650" y="57598"/>
                </a:lnTo>
                <a:cubicBezTo>
                  <a:pt x="247650" y="78657"/>
                  <a:pt x="230610" y="95698"/>
                  <a:pt x="209550" y="95698"/>
                </a:cubicBezTo>
                <a:cubicBezTo>
                  <a:pt x="188490" y="95698"/>
                  <a:pt x="171450" y="78657"/>
                  <a:pt x="171450" y="57598"/>
                </a:cubicBezTo>
                <a:lnTo>
                  <a:pt x="171450" y="38100"/>
                </a:lnTo>
                <a:lnTo>
                  <a:pt x="133350" y="38100"/>
                </a:lnTo>
                <a:lnTo>
                  <a:pt x="133350" y="57598"/>
                </a:lnTo>
                <a:cubicBezTo>
                  <a:pt x="133350" y="78657"/>
                  <a:pt x="116310" y="95698"/>
                  <a:pt x="95250" y="95698"/>
                </a:cubicBezTo>
                <a:cubicBezTo>
                  <a:pt x="74190" y="95698"/>
                  <a:pt x="57150" y="78657"/>
                  <a:pt x="57150" y="57598"/>
                </a:cubicBezTo>
                <a:lnTo>
                  <a:pt x="57150" y="38100"/>
                </a:lnTo>
                <a:lnTo>
                  <a:pt x="0" y="38100"/>
                </a:lnTo>
                <a:lnTo>
                  <a:pt x="0" y="304800"/>
                </a:lnTo>
                <a:lnTo>
                  <a:pt x="304800" y="304800"/>
                </a:lnTo>
                <a:lnTo>
                  <a:pt x="304800" y="38100"/>
                </a:lnTo>
                <a:lnTo>
                  <a:pt x="247650" y="38100"/>
                </a:lnTo>
                <a:close/>
                <a:moveTo>
                  <a:pt x="95250" y="266700"/>
                </a:moveTo>
                <a:lnTo>
                  <a:pt x="57150" y="266700"/>
                </a:lnTo>
                <a:lnTo>
                  <a:pt x="57150" y="228600"/>
                </a:lnTo>
                <a:lnTo>
                  <a:pt x="95250" y="228600"/>
                </a:lnTo>
                <a:lnTo>
                  <a:pt x="95250" y="266700"/>
                </a:lnTo>
                <a:close/>
                <a:moveTo>
                  <a:pt x="95250" y="190500"/>
                </a:moveTo>
                <a:lnTo>
                  <a:pt x="57150" y="190500"/>
                </a:lnTo>
                <a:lnTo>
                  <a:pt x="57150" y="152400"/>
                </a:lnTo>
                <a:lnTo>
                  <a:pt x="95250" y="152400"/>
                </a:lnTo>
                <a:lnTo>
                  <a:pt x="95250" y="190500"/>
                </a:lnTo>
                <a:close/>
                <a:moveTo>
                  <a:pt x="171450" y="266700"/>
                </a:moveTo>
                <a:lnTo>
                  <a:pt x="133350" y="266700"/>
                </a:lnTo>
                <a:lnTo>
                  <a:pt x="133350" y="228600"/>
                </a:lnTo>
                <a:lnTo>
                  <a:pt x="171450" y="228600"/>
                </a:lnTo>
                <a:lnTo>
                  <a:pt x="171450" y="266700"/>
                </a:lnTo>
                <a:close/>
                <a:moveTo>
                  <a:pt x="171450" y="190500"/>
                </a:moveTo>
                <a:lnTo>
                  <a:pt x="133350" y="190500"/>
                </a:lnTo>
                <a:lnTo>
                  <a:pt x="133350" y="152400"/>
                </a:lnTo>
                <a:lnTo>
                  <a:pt x="171450" y="152400"/>
                </a:lnTo>
                <a:lnTo>
                  <a:pt x="171450" y="190500"/>
                </a:lnTo>
                <a:close/>
                <a:moveTo>
                  <a:pt x="209550" y="266700"/>
                </a:moveTo>
                <a:lnTo>
                  <a:pt x="209550" y="228600"/>
                </a:lnTo>
                <a:lnTo>
                  <a:pt x="247650" y="228600"/>
                </a:lnTo>
                <a:lnTo>
                  <a:pt x="209550" y="266700"/>
                </a:lnTo>
                <a:close/>
                <a:moveTo>
                  <a:pt x="247650" y="190500"/>
                </a:moveTo>
                <a:lnTo>
                  <a:pt x="209550" y="190500"/>
                </a:lnTo>
                <a:lnTo>
                  <a:pt x="209550" y="152400"/>
                </a:lnTo>
                <a:lnTo>
                  <a:pt x="247650" y="152400"/>
                </a:lnTo>
                <a:lnTo>
                  <a:pt x="247650" y="190500"/>
                </a:lnTo>
                <a:close/>
                <a:moveTo>
                  <a:pt x="76200" y="57150"/>
                </a:moveTo>
                <a:lnTo>
                  <a:pt x="76200" y="19050"/>
                </a:lnTo>
                <a:cubicBezTo>
                  <a:pt x="76200" y="8525"/>
                  <a:pt x="84725" y="0"/>
                  <a:pt x="95250" y="0"/>
                </a:cubicBezTo>
                <a:cubicBezTo>
                  <a:pt x="105775" y="0"/>
                  <a:pt x="114300" y="8525"/>
                  <a:pt x="114300" y="19050"/>
                </a:cubicBezTo>
                <a:lnTo>
                  <a:pt x="114300" y="57150"/>
                </a:lnTo>
                <a:cubicBezTo>
                  <a:pt x="114300" y="67675"/>
                  <a:pt x="105775" y="76200"/>
                  <a:pt x="95250" y="76200"/>
                </a:cubicBezTo>
                <a:cubicBezTo>
                  <a:pt x="84725" y="76200"/>
                  <a:pt x="76200" y="67675"/>
                  <a:pt x="76200" y="57150"/>
                </a:cubicBezTo>
                <a:close/>
                <a:moveTo>
                  <a:pt x="190500" y="57150"/>
                </a:moveTo>
                <a:lnTo>
                  <a:pt x="190500" y="19050"/>
                </a:lnTo>
                <a:cubicBezTo>
                  <a:pt x="190500" y="8525"/>
                  <a:pt x="199025" y="0"/>
                  <a:pt x="209550" y="0"/>
                </a:cubicBezTo>
                <a:cubicBezTo>
                  <a:pt x="220075" y="0"/>
                  <a:pt x="228600" y="8525"/>
                  <a:pt x="228600" y="19050"/>
                </a:cubicBezTo>
                <a:lnTo>
                  <a:pt x="228600" y="57150"/>
                </a:lnTo>
                <a:cubicBezTo>
                  <a:pt x="228600" y="67675"/>
                  <a:pt x="220075" y="76200"/>
                  <a:pt x="209550" y="76200"/>
                </a:cubicBezTo>
                <a:cubicBezTo>
                  <a:pt x="199025" y="76200"/>
                  <a:pt x="190500" y="67675"/>
                  <a:pt x="190500" y="5715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流程历史与发展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阜南财税服务具体流程</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046" r="18046"/>
          <a:stretch>
            <a:fillRect/>
          </a:stretch>
        </p:blipFill>
        <p:spPr>
          <a:xfrm>
            <a:off x="6511619" y="1535300"/>
            <a:ext cx="4371748" cy="4560406"/>
          </a:xfrm>
          <a:prstGeom prst="rect">
            <a:avLst/>
          </a:prstGeom>
        </p:spPr>
      </p:pic>
      <p:sp>
        <p:nvSpPr>
          <p:cNvPr id="3" name="AutoShape 3"/>
          <p:cNvSpPr/>
          <p:nvPr/>
        </p:nvSpPr>
        <p:spPr>
          <a:xfrm>
            <a:off x="623610" y="1939341"/>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税务登记是财税服务流程的起始环节，是纳税人向税务机关申报纳税的法定手续。</a:t>
            </a:r>
            <a:endParaRPr lang="en-US" sz="1100"/>
          </a:p>
        </p:txBody>
      </p:sp>
      <p:sp>
        <p:nvSpPr>
          <p:cNvPr id="4" name="AutoShape 4"/>
          <p:cNvSpPr/>
          <p:nvPr/>
        </p:nvSpPr>
        <p:spPr>
          <a:xfrm>
            <a:off x="623610" y="3270075"/>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纳税人需提供相关证照、资料，并填写税务登记表，经税务机关审核后，完成税务登记手续。</a:t>
            </a:r>
            <a:endParaRPr lang="en-US" sz="1100"/>
          </a:p>
        </p:txBody>
      </p:sp>
      <p:sp>
        <p:nvSpPr>
          <p:cNvPr id="5" name="AutoShape 5"/>
          <p:cNvSpPr/>
          <p:nvPr/>
        </p:nvSpPr>
        <p:spPr>
          <a:xfrm>
            <a:off x="623610" y="4650890"/>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税务登记的主要目的是确认纳税人的纳税身份，建立与维护税收征收管理的档案和信息。</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税务登记</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292" r="14292"/>
          <a:stretch>
            <a:fillRect/>
          </a:stretch>
        </p:blipFill>
        <p:spPr>
          <a:xfrm>
            <a:off x="539110" y="1500306"/>
            <a:ext cx="4453160" cy="4453160"/>
          </a:xfrm>
          <a:prstGeom prst="rect">
            <a:avLst/>
          </a:prstGeom>
        </p:spPr>
      </p:pic>
      <p:sp>
        <p:nvSpPr>
          <p:cNvPr id="3" name="TextBox 3"/>
          <p:cNvSpPr txBox="1"/>
          <p:nvPr/>
        </p:nvSpPr>
        <p:spPr>
          <a:xfrm>
            <a:off x="6827317" y="1652939"/>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发票管理是财税服务中的重要环节，是规范企业财务管理和保障税收的重要手段。</a:t>
            </a:r>
          </a:p>
        </p:txBody>
      </p:sp>
      <p:sp>
        <p:nvSpPr>
          <p:cNvPr id="4" name="AutoShape 4"/>
          <p:cNvSpPr/>
          <p:nvPr/>
        </p:nvSpPr>
        <p:spPr>
          <a:xfrm>
            <a:off x="5303897" y="1500306"/>
            <a:ext cx="1289643" cy="4453160"/>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827317" y="3205107"/>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企业应按照国家规定使用合法发票，并建立健全的发票管理制度，确保发票的保管、领用、开具、作废等环节得到有效控制。</a:t>
            </a:r>
          </a:p>
        </p:txBody>
      </p:sp>
      <p:sp>
        <p:nvSpPr>
          <p:cNvPr id="6" name="TextBox 6"/>
          <p:cNvSpPr txBox="1"/>
          <p:nvPr/>
        </p:nvSpPr>
        <p:spPr>
          <a:xfrm>
            <a:off x="6827317" y="4795486"/>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税务机关会对企业的发票管理情况进行监督检查，以确保税收征管的规范化和合法化。</a:t>
            </a:r>
          </a:p>
        </p:txBody>
      </p:sp>
      <p:sp>
        <p:nvSpPr>
          <p:cNvPr id="7" name="Freeform 7"/>
          <p:cNvSpPr/>
          <p:nvPr/>
        </p:nvSpPr>
        <p:spPr>
          <a:xfrm>
            <a:off x="5682324" y="1976969"/>
            <a:ext cx="532790" cy="435254"/>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751818" y="3549091"/>
            <a:ext cx="381610" cy="381610"/>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738407" y="5059127"/>
            <a:ext cx="396240" cy="384048"/>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发票管理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https://d.book118.com/075044221100011122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57</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2024-09-25T15:35:26.354</cp:lastPrinted>
  <dcterms:created xsi:type="dcterms:W3CDTF">2024-09-25T07:35:26Z</dcterms:created>
  <dcterms:modified xsi:type="dcterms:W3CDTF">2024-09-25T07:35:28Z</dcterms:modified>
</cp:coreProperties>
</file>