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8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E5621-F47F-49F6-94E4-BEED44560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580B3-D870-4A6C-9C96-EDBA61961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6C984-C08E-4A97-A0A8-97F66C433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859DD8-8047-4709-BAA2-DC2E4FDCB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170304-033D-4536-8F75-15C011317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3B158E-57A9-4AE2-8216-C46118AA1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3539DC-12F3-439D-83EC-4EF6F5EA2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67328F-3F58-462A-8B24-2E29F7C32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B3BF8-FAD5-4E44-80D9-FA176F7AF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3D999-DDD0-4064-BA72-467A5DF98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9A697-AB86-40A4-BBCC-E11E9031E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862" r:id="rId2"/>
    <p:sldLayoutId id="2147493863" r:id="rId3"/>
    <p:sldLayoutId id="2147493864" r:id="rId4"/>
    <p:sldLayoutId id="2147493865" r:id="rId5"/>
    <p:sldLayoutId id="2147493866" r:id="rId6"/>
    <p:sldLayoutId id="2147493867" r:id="rId7"/>
    <p:sldLayoutId id="2147493868" r:id="rId8"/>
    <p:sldLayoutId id="2147493869" r:id="rId9"/>
    <p:sldLayoutId id="2147493870" r:id="rId10"/>
    <p:sldLayoutId id="21474938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12414214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年度运营计划方案，持续改进客户体验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年度运营目标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客户体验优化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运营流程优化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品牌推广策略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可持续发展规划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年度运营目标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提高客户满意度</a:t>
            </a:r>
            <a:endParaRPr lang="zh-CN" altLang="en-US"/>
          </a:p>
        </p:txBody>
      </p:sp>
      <p:sp>
        <p:nvSpPr>
          <p:cNvPr id="1048958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提升服务质量：加强员工培训，提高服务水平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优化产品体验：收集客户反馈，不断改进产品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加强客户沟通：定期与客户沟通，了解客户需求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提高客户忠诚度：提供优惠活动，鼓励客户重复购买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提升品牌影响力</a:t>
            </a:r>
            <a:endParaRPr lang="zh-CN" altLang="en-US"/>
          </a:p>
        </p:txBody>
      </p:sp>
      <p:sp>
        <p:nvSpPr>
          <p:cNvPr id="1049016" name="矩形 15"/>
          <p:cNvSpPr/>
          <p:nvPr>
            <p:custDataLst>
              <p:tags r:id="rId2"/>
            </p:custDataLst>
          </p:nvPr>
        </p:nvSpPr>
        <p:spPr>
          <a:xfrm>
            <a:off x="2409922" y="153397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提高产品质量：确保产品性能稳定，满足客户需求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任意多边形 17"/>
          <p:cNvSpPr/>
          <p:nvPr>
            <p:custDataLst>
              <p:tags r:id="rId3"/>
            </p:custDataLst>
          </p:nvPr>
        </p:nvSpPr>
        <p:spPr>
          <a:xfrm flipV="1">
            <a:off x="2331283" y="145288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任意多边形 18"/>
          <p:cNvSpPr/>
          <p:nvPr>
            <p:custDataLst>
              <p:tags r:id="rId4"/>
            </p:custDataLst>
          </p:nvPr>
        </p:nvSpPr>
        <p:spPr>
          <a:xfrm flipH="1">
            <a:off x="8537172" y="201563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27"/>
          <p:cNvSpPr/>
          <p:nvPr>
            <p:custDataLst>
              <p:tags r:id="rId5"/>
            </p:custDataLst>
          </p:nvPr>
        </p:nvSpPr>
        <p:spPr>
          <a:xfrm>
            <a:off x="2409922" y="285608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加强客户服务：提供优质的售前、售中和售后服务，提升客户满意度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任意多边形 29"/>
          <p:cNvSpPr/>
          <p:nvPr>
            <p:custDataLst>
              <p:tags r:id="rId6"/>
            </p:custDataLst>
          </p:nvPr>
        </p:nvSpPr>
        <p:spPr>
          <a:xfrm flipV="1">
            <a:off x="2331283" y="277499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任意多边形 30"/>
          <p:cNvSpPr/>
          <p:nvPr>
            <p:custDataLst>
              <p:tags r:id="rId7"/>
            </p:custDataLst>
          </p:nvPr>
        </p:nvSpPr>
        <p:spPr>
          <a:xfrm flipH="1">
            <a:off x="8537172" y="333774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5"/>
          <p:cNvSpPr/>
          <p:nvPr>
            <p:custDataLst>
              <p:tags r:id="rId8"/>
            </p:custDataLst>
          </p:nvPr>
        </p:nvSpPr>
        <p:spPr>
          <a:xfrm>
            <a:off x="2409922" y="417819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增加品牌曝光：通过广告、公关活动等方式，提高品牌知名度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任意多边形 7"/>
          <p:cNvSpPr/>
          <p:nvPr>
            <p:custDataLst>
              <p:tags r:id="rId9"/>
            </p:custDataLst>
          </p:nvPr>
        </p:nvSpPr>
        <p:spPr>
          <a:xfrm flipV="1">
            <a:off x="2331283" y="409710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任意多边形 8"/>
          <p:cNvSpPr/>
          <p:nvPr>
            <p:custDataLst>
              <p:tags r:id="rId10"/>
            </p:custDataLst>
          </p:nvPr>
        </p:nvSpPr>
        <p:spPr>
          <a:xfrm flipH="1">
            <a:off x="8537172" y="465985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10"/>
          <p:cNvSpPr/>
          <p:nvPr>
            <p:custDataLst>
              <p:tags r:id="rId11"/>
            </p:custDataLst>
          </p:nvPr>
        </p:nvSpPr>
        <p:spPr>
          <a:xfrm>
            <a:off x="2409922" y="550030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建立良好的品牌形象：注重企业文化建设，塑造良好的企业形象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任意多边形 12"/>
          <p:cNvSpPr/>
          <p:nvPr>
            <p:custDataLst>
              <p:tags r:id="rId12"/>
            </p:custDataLst>
          </p:nvPr>
        </p:nvSpPr>
        <p:spPr>
          <a:xfrm flipV="1">
            <a:off x="2331283" y="541921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任意多边形 13"/>
          <p:cNvSpPr/>
          <p:nvPr>
            <p:custDataLst>
              <p:tags r:id="rId13"/>
            </p:custDataLst>
          </p:nvPr>
        </p:nvSpPr>
        <p:spPr>
          <a:xfrm flipH="1">
            <a:off x="8537172" y="5981966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优化运营流程</a:t>
            </a:r>
            <a:endParaRPr lang="zh-CN" altLang="en-US"/>
          </a:p>
        </p:txBody>
      </p:sp>
      <p:sp>
        <p:nvSpPr>
          <p:cNvPr id="10490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提高运营效率：通过优化流程，提高运营效率，降低成本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提高服务质量：通过优化流程，提高服务质量，增强客户信任度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加强风险管理：通过优化流程，加强风险管理，降低运营风险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提升客户满意度：通过优化流程，提升客户满意度，增强客户忠诚度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实现可持续发展</a:t>
            </a:r>
            <a:endParaRPr lang="zh-CN" altLang="en-US"/>
          </a:p>
        </p:txBody>
      </p:sp>
      <p:sp>
        <p:nvSpPr>
          <p:cNvPr id="1049148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提高效率：通过提高工作效率，缩短产品交付周期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提高客户满意度：通过提供优质的产品和服务，提高客户满意度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降低成本：通过优化运营流程，降低运营成本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保护环境：通过采用环保技术和材料，减少对环境的影响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客户体验优化</a:t>
            </a:r>
            <a:endParaRPr lang="zh-CN" altLang="en-US"/>
          </a:p>
        </p:txBody>
      </p:sp>
      <p:sp>
        <p:nvSpPr>
          <p:cNvPr id="104921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了解客户需求</a:t>
            </a:r>
            <a:endParaRPr lang="zh-CN" altLang="en-US"/>
          </a:p>
        </p:txBody>
      </p:sp>
      <p:sp>
        <p:nvSpPr>
          <p:cNvPr id="1049278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0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客户调研：通过问卷调查、访谈等方式了解客户需求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84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客户反馈：收集客户对产品和服务的反馈意见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90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客户行为分析：分析客户购买行为、使用习惯等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96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8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0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客户满意度调查：定期进行客户满意度调查，了解客户满意度情况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提升服务水平</a:t>
            </a:r>
            <a:endParaRPr lang="zh-CN" altLang="en-US"/>
          </a:p>
        </p:txBody>
      </p:sp>
      <p:sp>
        <p:nvSpPr>
          <p:cNvPr id="104933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8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提供个性化服务：根据客户需求提供定制化服务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4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提高响应速度：快速响应客户需求，提高客户满意度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4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0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加强培训：提高员工服务技能和素质，提升服务质量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52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建立反馈机制：收集客户反馈，持续改进服务质量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优化产品功能</a:t>
            </a:r>
            <a:endParaRPr lang="zh-CN" altLang="en-US"/>
          </a:p>
        </p:txBody>
      </p:sp>
      <p:sp>
        <p:nvSpPr>
          <p:cNvPr id="1049394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6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8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增加个性化推荐功能，提高用户满意度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00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2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4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优化搜索功能，提高搜索效率和准确性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06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8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0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增加用户反馈功能，及时了解用户需求和问题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12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4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6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优化界面设计，提高用户体验和易用性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创新服务模式</a:t>
            </a:r>
            <a:endParaRPr lang="zh-CN" altLang="en-US"/>
          </a:p>
        </p:txBody>
      </p:sp>
      <p:sp>
        <p:nvSpPr>
          <p:cNvPr id="1049452" name="弧形 58"/>
          <p:cNvSpPr/>
          <p:nvPr>
            <p:custDataLst>
              <p:tags r:id="rId2"/>
            </p:custDataLst>
          </p:nvPr>
        </p:nvSpPr>
        <p:spPr>
          <a:xfrm>
            <a:off x="8107509" y="2106209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弧形 57"/>
          <p:cNvSpPr/>
          <p:nvPr>
            <p:custDataLst>
              <p:tags r:id="rId3"/>
            </p:custDataLst>
          </p:nvPr>
        </p:nvSpPr>
        <p:spPr>
          <a:xfrm>
            <a:off x="608330" y="2106209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椭圆 22"/>
          <p:cNvSpPr/>
          <p:nvPr>
            <p:custDataLst>
              <p:tags r:id="rId4"/>
            </p:custDataLst>
          </p:nvPr>
        </p:nvSpPr>
        <p:spPr>
          <a:xfrm>
            <a:off x="8448679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椭圆 23"/>
          <p:cNvSpPr/>
          <p:nvPr>
            <p:custDataLst>
              <p:tags r:id="rId5"/>
            </p:custDataLst>
          </p:nvPr>
        </p:nvSpPr>
        <p:spPr>
          <a:xfrm>
            <a:off x="8834838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正文"/>
          <p:cNvSpPr txBox="1"/>
          <p:nvPr>
            <p:custDataLst>
              <p:tags r:id="rId6"/>
            </p:custDataLst>
          </p:nvPr>
        </p:nvSpPr>
        <p:spPr>
          <a:xfrm>
            <a:off x="8901385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开展客户满意度调查，持续改进服务质量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62" name="椭圆 24"/>
          <p:cNvSpPr/>
          <p:nvPr>
            <p:custDataLst>
              <p:tags r:id="rId7"/>
            </p:custDataLst>
          </p:nvPr>
        </p:nvSpPr>
        <p:spPr>
          <a:xfrm>
            <a:off x="6016437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椭圆 25"/>
          <p:cNvSpPr/>
          <p:nvPr>
            <p:custDataLst>
              <p:tags r:id="rId8"/>
            </p:custDataLst>
          </p:nvPr>
        </p:nvSpPr>
        <p:spPr>
          <a:xfrm>
            <a:off x="6401659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正文"/>
          <p:cNvSpPr txBox="1"/>
          <p:nvPr>
            <p:custDataLst>
              <p:tags r:id="rId9"/>
            </p:custDataLst>
          </p:nvPr>
        </p:nvSpPr>
        <p:spPr>
          <a:xfrm>
            <a:off x="6469143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提供一站式服务，简化客户操作流程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椭圆 7"/>
          <p:cNvSpPr/>
          <p:nvPr>
            <p:custDataLst>
              <p:tags r:id="rId10"/>
            </p:custDataLst>
          </p:nvPr>
        </p:nvSpPr>
        <p:spPr>
          <a:xfrm>
            <a:off x="3584195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椭圆 9"/>
          <p:cNvSpPr/>
          <p:nvPr>
            <p:custDataLst>
              <p:tags r:id="rId11"/>
            </p:custDataLst>
          </p:nvPr>
        </p:nvSpPr>
        <p:spPr>
          <a:xfrm>
            <a:off x="396941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正文"/>
          <p:cNvSpPr txBox="1"/>
          <p:nvPr>
            <p:custDataLst>
              <p:tags r:id="rId12"/>
            </p:custDataLst>
          </p:nvPr>
        </p:nvSpPr>
        <p:spPr>
          <a:xfrm>
            <a:off x="403690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建立客户反馈系统，及时解决问题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74" name="椭圆 5"/>
          <p:cNvSpPr/>
          <p:nvPr>
            <p:custDataLst>
              <p:tags r:id="rId13"/>
            </p:custDataLst>
          </p:nvPr>
        </p:nvSpPr>
        <p:spPr>
          <a:xfrm>
            <a:off x="875455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椭圆 4"/>
          <p:cNvSpPr/>
          <p:nvPr>
            <p:custDataLst>
              <p:tags r:id="rId14"/>
            </p:custDataLst>
          </p:nvPr>
        </p:nvSpPr>
        <p:spPr>
          <a:xfrm>
            <a:off x="126067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正文"/>
          <p:cNvSpPr txBox="1"/>
          <p:nvPr>
            <p:custDataLst>
              <p:tags r:id="rId15"/>
            </p:custDataLst>
          </p:nvPr>
        </p:nvSpPr>
        <p:spPr>
          <a:xfrm>
            <a:off x="132816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引入AI技术，提供个性化服务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运营流程优化</a:t>
            </a:r>
            <a:endParaRPr lang="zh-CN" altLang="en-US"/>
          </a:p>
        </p:txBody>
      </p:sp>
      <p:sp>
        <p:nvSpPr>
          <p:cNvPr id="104951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https://d.book118.com/075124142144011041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76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29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年度运营计划方案，持续改进客户体验</vt:lpstr>
      <vt:lpstr>目录</vt:lpstr>
      <vt:lpstr>添加章节标题</vt:lpstr>
      <vt:lpstr>年度运营目标</vt:lpstr>
      <vt:lpstr>提高客户满意度</vt:lpstr>
      <vt:lpstr>提升品牌影响力</vt:lpstr>
      <vt:lpstr>优化运营流程</vt:lpstr>
      <vt:lpstr>实现可持续发展</vt:lpstr>
      <vt:lpstr>客户体验优化</vt:lpstr>
      <vt:lpstr>了解客户需求</vt:lpstr>
      <vt:lpstr>提升服务水平</vt:lpstr>
      <vt:lpstr>优化产品功能</vt:lpstr>
      <vt:lpstr>创新服务模式</vt:lpstr>
      <vt:lpstr>运营流程优化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2024-09-02T03:07:10.330</cp:lastPrinted>
  <dcterms:created xsi:type="dcterms:W3CDTF">2024-09-01T19:07:10Z</dcterms:created>
  <dcterms:modified xsi:type="dcterms:W3CDTF">2024-09-01T19:07:12Z</dcterms:modified>
</cp:coreProperties>
</file>