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B96F2-5B4C-45AE-A405-9607E0FCD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9EABC-C4FF-4E9F-A11D-2488E4061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3FD7A-642C-4CB7-9F03-A15B96B8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BDC01-37A1-4C7F-8A04-C0824789A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5A10DC-73F6-4AA0-9710-A310FB1BE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494090-FDDE-4DDD-8B61-AA110E204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DCBE72-ABC4-423E-9261-773447673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59B55-8CB5-48FA-A3E0-6536FD3A5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8441C-9CDC-4471-8DEF-FC30DE66F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711C7-EB76-4275-9197-74E31AB30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D8688-9A8B-4344-9C9C-9305F74F6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2687577332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30AD174-B7C0-4566-8AAF-66E0E7F3AFD2}" type="slidenum"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583929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>
  <p:cSld name="标题，一项大型内容和两项小型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51375" y="1981200"/>
            <a:ext cx="4194175" cy="18669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51375" y="4000500"/>
            <a:ext cx="4194175" cy="18669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30AD174-B7C0-4566-8AAF-66E0E7F3AFD2}" type="slidenum"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895680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30AD174-B7C0-4566-8AAF-66E0E7F3AFD2}" type="slidenum"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0334842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30AD174-B7C0-4566-8AAF-66E0E7F3AFD2}" type="slidenum"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353446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04800" y="1981200"/>
            <a:ext cx="4194175" cy="18669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51375" y="1981200"/>
            <a:ext cx="4194175" cy="18669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304800" y="4000500"/>
            <a:ext cx="4194175" cy="18669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51375" y="4000500"/>
            <a:ext cx="4194175" cy="18669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30AD174-B7C0-4566-8AAF-66E0E7F3AFD2}" type="slidenum"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787234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../media/image1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C62B4A9B-3224-4726-89EE-DA4DE754D01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04CE8ECD-FB17-4C3E-AC42-168E7B70923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131565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3" r:id="rId2"/>
    <p:sldLayoutId id="2147483684" r:id="rId3"/>
    <p:sldLayoutId id="2147483685" r:id="rId4"/>
    <p:sldLayoutId id="2147483686" r:id="rId5"/>
    <p:sldLayoutId id="2147483687" r:id="rId6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audio" Target="NULL" /><Relationship Id="rId4" Type="http://schemas.microsoft.com/office/2007/relationships/media" Target="file:///F:\My%20Music\&#26032;&#30086;&#22937;&#38901;(2)\07%20&#26354;&#30446;%207.wma" TargetMode="External" /><Relationship Id="rId5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323222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8"/>
          <p:cNvSpPr>
            <a:spLocks noGrp="1" noRot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endParaRPr lang="zh-CN" altLang="zh-CN"/>
          </a:p>
        </p:txBody>
      </p:sp>
      <p:pic>
        <p:nvPicPr>
          <p:cNvPr id="8196" name="07 曲目 7.wma">
            <a:hlinkClick action="ppaction://media"/>
          </p:cNvPr>
          <p:cNvPicPr>
            <a:picLocks noGrp="1" noRot="1" noChangeAspect="1"/>
          </p:cNvPicPr>
          <p:nvPr>
            <p:ph sz="half" idx="1"/>
            <a:audioFile r:link="rId3"/>
            <p:extLst>
              <p:ext uri="{DAA4B4D4-6D71-4841-9C94-3DE7FCFB9230}">
                <p14:media xmlns:p14="http://schemas.microsoft.com/office/powerpoint/2010/main" r:link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2241550" y="3792538"/>
            <a:ext cx="317500" cy="261937"/>
          </a:xfrm>
          <a:prstGeom prst="rect">
            <a:avLst/>
          </a:prstGeom>
        </p:spPr>
      </p:pic>
      <p:pic>
        <p:nvPicPr>
          <p:cNvPr id="4100" name="Picture 7" descr="国画三峡3"/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4101" name="Text Box 10"/>
          <p:cNvSpPr txBox="1"/>
          <p:nvPr/>
        </p:nvSpPr>
        <p:spPr>
          <a:xfrm>
            <a:off x="2268538" y="2133600"/>
            <a:ext cx="4392612" cy="1106805"/>
          </a:xfrm>
          <a:prstGeom prst="rect">
            <a:avLst/>
          </a:prstGeom>
          <a:solidFill>
            <a:srgbClr val="00FF00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6600" b="1">
                <a:solidFill>
                  <a:srgbClr val="FF0000"/>
                </a:solidFill>
              </a:rPr>
              <a:t>《</a:t>
            </a:r>
            <a:r>
              <a:rPr lang="zh-CN" altLang="en-US" sz="6600" b="1">
                <a:solidFill>
                  <a:srgbClr val="FF0000"/>
                </a:solidFill>
              </a:rPr>
              <a:t>三峡</a:t>
            </a:r>
            <a:r>
              <a:rPr lang="en-US" altLang="zh-CN" sz="6600" b="1">
                <a:solidFill>
                  <a:srgbClr val="FF0000"/>
                </a:solidFill>
              </a:rPr>
              <a:t>》</a:t>
            </a:r>
            <a:endParaRPr lang="en-US" altLang="zh-CN" sz="6600" b="1"/>
          </a:p>
        </p:txBody>
      </p:sp>
      <p:sp>
        <p:nvSpPr>
          <p:cNvPr id="2" name="文本框 1"/>
          <p:cNvSpPr txBox="1"/>
          <p:nvPr/>
        </p:nvSpPr>
        <p:spPr>
          <a:xfrm>
            <a:off x="3562350" y="3946525"/>
            <a:ext cx="201930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800" b="1"/>
              <a:t>郦道元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19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2" showWhenStopped="0">
                <p:cTn id="9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19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Text Box 2"/>
          <p:cNvSpPr txBox="1"/>
          <p:nvPr/>
        </p:nvSpPr>
        <p:spPr>
          <a:xfrm>
            <a:off x="250825" y="157163"/>
            <a:ext cx="6553200" cy="823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4800" b="1"/>
              <a:t>文常填空：</a:t>
            </a:r>
          </a:p>
        </p:txBody>
      </p:sp>
      <p:sp>
        <p:nvSpPr>
          <p:cNvPr id="5123" name="Text Box 3"/>
          <p:cNvSpPr txBox="1"/>
          <p:nvPr/>
        </p:nvSpPr>
        <p:spPr>
          <a:xfrm>
            <a:off x="179388" y="2060575"/>
            <a:ext cx="9144000" cy="3937000"/>
          </a:xfrm>
          <a:prstGeom prst="rect">
            <a:avLst/>
          </a:prstGeom>
          <a:solidFill>
            <a:schemeClr val="bg1">
              <a:alpha val="58823"/>
            </a:scheme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3600" b="1"/>
              <a:t>1</a:t>
            </a:r>
            <a:r>
              <a:rPr lang="zh-CN" altLang="en-US" sz="3600" b="1"/>
              <a:t>、</a:t>
            </a:r>
            <a:r>
              <a:rPr lang="en-US" altLang="zh-CN" sz="3600" b="1"/>
              <a:t>《</a:t>
            </a:r>
            <a:r>
              <a:rPr lang="zh-CN" altLang="en-US" sz="3600" b="1"/>
              <a:t>三峡</a:t>
            </a:r>
            <a:r>
              <a:rPr lang="en-US" altLang="zh-CN" sz="3600" b="1"/>
              <a:t>》</a:t>
            </a:r>
            <a:r>
              <a:rPr lang="zh-CN" altLang="en-US" sz="3600" b="1"/>
              <a:t>选自于</a:t>
            </a:r>
            <a:r>
              <a:rPr lang="en-US" altLang="zh-CN" sz="3600" b="1"/>
              <a:t>_______</a:t>
            </a:r>
            <a:r>
              <a:rPr lang="zh-CN" altLang="en-US" sz="3600" b="1"/>
              <a:t>，作者</a:t>
            </a:r>
            <a:r>
              <a:rPr lang="en-US" altLang="zh-CN" sz="3600" b="1"/>
              <a:t>_____</a:t>
            </a:r>
            <a:r>
              <a:rPr lang="zh-CN" altLang="en-US" sz="3600" b="1"/>
              <a:t>，是我国</a:t>
            </a:r>
            <a:r>
              <a:rPr lang="en-US" altLang="zh-CN" sz="3600" b="1"/>
              <a:t>____</a:t>
            </a:r>
            <a:r>
              <a:rPr lang="zh-CN" altLang="en-US" sz="3600" b="1"/>
              <a:t>时期著名的</a:t>
            </a:r>
            <a:r>
              <a:rPr lang="en-US" altLang="zh-CN" sz="3600" b="1"/>
              <a:t>______</a:t>
            </a:r>
            <a:r>
              <a:rPr lang="zh-CN" altLang="en-US" sz="3600" b="1"/>
              <a:t>家。</a:t>
            </a:r>
          </a:p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3600" b="1"/>
              <a:t>2</a:t>
            </a:r>
            <a:r>
              <a:rPr lang="zh-CN" altLang="en-US" sz="3600" b="1"/>
              <a:t>、我国古代最全面、最系统的综合性地理著作是 </a:t>
            </a:r>
            <a:r>
              <a:rPr lang="en-US" altLang="zh-CN" sz="3600" b="1"/>
              <a:t>________</a:t>
            </a:r>
            <a:r>
              <a:rPr lang="zh-CN" altLang="en-US" sz="3600" b="1"/>
              <a:t>具有较高的文学价值。</a:t>
            </a:r>
          </a:p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en-US" sz="3600" b="1"/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zh-CN" sz="3600" b="1"/>
          </a:p>
        </p:txBody>
      </p:sp>
      <p:sp>
        <p:nvSpPr>
          <p:cNvPr id="68612" name="Rectangle 4"/>
          <p:cNvSpPr/>
          <p:nvPr/>
        </p:nvSpPr>
        <p:spPr>
          <a:xfrm>
            <a:off x="3851275" y="2060575"/>
            <a:ext cx="5580063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3600" b="1">
                <a:solidFill>
                  <a:srgbClr val="FF3300"/>
                </a:solidFill>
              </a:rPr>
              <a:t>《</a:t>
            </a:r>
            <a:r>
              <a:rPr lang="zh-CN" altLang="en-US" sz="3600" b="1">
                <a:solidFill>
                  <a:srgbClr val="FF3300"/>
                </a:solidFill>
              </a:rPr>
              <a:t>水经注疏</a:t>
            </a:r>
            <a:r>
              <a:rPr lang="en-US" altLang="zh-CN" sz="3600" b="1">
                <a:solidFill>
                  <a:srgbClr val="FF3300"/>
                </a:solidFill>
              </a:rPr>
              <a:t>》      </a:t>
            </a:r>
            <a:r>
              <a:rPr lang="zh-CN" altLang="en-US" sz="3600" b="1">
                <a:solidFill>
                  <a:srgbClr val="FF3300"/>
                </a:solidFill>
              </a:rPr>
              <a:t>郦道元</a:t>
            </a:r>
          </a:p>
        </p:txBody>
      </p:sp>
      <p:sp>
        <p:nvSpPr>
          <p:cNvPr id="68613" name="Text Box 5"/>
          <p:cNvSpPr txBox="1"/>
          <p:nvPr/>
        </p:nvSpPr>
        <p:spPr>
          <a:xfrm>
            <a:off x="1692275" y="2636838"/>
            <a:ext cx="575945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3600" b="1">
                <a:solidFill>
                  <a:srgbClr val="FF3300"/>
                </a:solidFill>
              </a:rPr>
              <a:t>北魏                   地理学</a:t>
            </a:r>
          </a:p>
        </p:txBody>
      </p:sp>
      <p:sp>
        <p:nvSpPr>
          <p:cNvPr id="68614" name="Rectangle 6"/>
          <p:cNvSpPr/>
          <p:nvPr/>
        </p:nvSpPr>
        <p:spPr>
          <a:xfrm>
            <a:off x="1403350" y="3933825"/>
            <a:ext cx="2478088" cy="6413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b="1">
                <a:solidFill>
                  <a:srgbClr val="FF3300"/>
                </a:solidFill>
              </a:rPr>
              <a:t>《</a:t>
            </a:r>
            <a:r>
              <a:rPr lang="zh-CN" altLang="en-US" sz="3600" b="1">
                <a:solidFill>
                  <a:srgbClr val="FF3300"/>
                </a:solidFill>
              </a:rPr>
              <a:t>水经注</a:t>
            </a:r>
            <a:r>
              <a:rPr lang="en-US" altLang="zh-CN" sz="3600" b="1">
                <a:solidFill>
                  <a:srgbClr val="FF3300"/>
                </a:solidFill>
              </a:rPr>
              <a:t>》</a:t>
            </a:r>
          </a:p>
        </p:txBody>
      </p:sp>
      <p:sp>
        <p:nvSpPr>
          <p:cNvPr id="5127" name="Text Box 8"/>
          <p:cNvSpPr txBox="1"/>
          <p:nvPr/>
        </p:nvSpPr>
        <p:spPr>
          <a:xfrm>
            <a:off x="6011863" y="4437063"/>
            <a:ext cx="252095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3600" b="1">
              <a:solidFill>
                <a:srgbClr val="FF3300"/>
              </a:solidFill>
            </a:endParaRPr>
          </a:p>
        </p:txBody>
      </p:sp>
      <p:sp>
        <p:nvSpPr>
          <p:cNvPr id="5128" name="Text Box 9"/>
          <p:cNvSpPr txBox="1"/>
          <p:nvPr/>
        </p:nvSpPr>
        <p:spPr>
          <a:xfrm>
            <a:off x="2339975" y="4941888"/>
            <a:ext cx="2808288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3600" b="1">
              <a:solidFill>
                <a:srgbClr val="FF3300"/>
              </a:solidFill>
            </a:endParaRPr>
          </a:p>
        </p:txBody>
      </p:sp>
      <p:grpSp>
        <p:nvGrpSpPr>
          <p:cNvPr id="5129" name="Group 10"/>
          <p:cNvGrpSpPr/>
          <p:nvPr/>
        </p:nvGrpSpPr>
        <p:grpSpPr>
          <a:xfrm>
            <a:off x="0" y="0"/>
            <a:ext cx="8796338" cy="1347788"/>
            <a:chOff x="113" y="119"/>
            <a:chExt cx="5541" cy="849"/>
          </a:xfrm>
        </p:grpSpPr>
        <p:grpSp>
          <p:nvGrpSpPr>
            <p:cNvPr id="5130" name="Group 11"/>
            <p:cNvGrpSpPr/>
            <p:nvPr/>
          </p:nvGrpSpPr>
          <p:grpSpPr>
            <a:xfrm>
              <a:off x="113" y="119"/>
              <a:ext cx="5541" cy="816"/>
              <a:chOff x="113" y="119"/>
              <a:chExt cx="5541" cy="816"/>
            </a:xfrm>
          </p:grpSpPr>
          <p:pic>
            <p:nvPicPr>
              <p:cNvPr id="5134" name="Picture 12" descr="国画三峡3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13" y="119"/>
                <a:ext cx="4854" cy="590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chemeClr val="bg2">
                    <a:alpha val="50000"/>
                  </a:schemeClr>
                </a:outerShdw>
              </a:effectLst>
            </p:spPr>
          </p:pic>
          <p:pic>
            <p:nvPicPr>
              <p:cNvPr id="5135" name="Picture 13" descr="国画三峡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47" y="119"/>
                <a:ext cx="507" cy="771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chemeClr val="bg2">
                    <a:alpha val="50000"/>
                  </a:schemeClr>
                </a:outerShdw>
              </a:effectLst>
            </p:spPr>
          </p:pic>
          <p:pic>
            <p:nvPicPr>
              <p:cNvPr id="5136" name="Picture 14" descr="国画三峡2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056" y="210"/>
                <a:ext cx="471" cy="725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chemeClr val="bg2">
                    <a:alpha val="50000"/>
                  </a:schemeClr>
                </a:outerShdw>
              </a:effectLst>
            </p:spPr>
          </p:pic>
        </p:grpSp>
        <p:grpSp>
          <p:nvGrpSpPr>
            <p:cNvPr id="5131" name="Group 15"/>
            <p:cNvGrpSpPr/>
            <p:nvPr/>
          </p:nvGrpSpPr>
          <p:grpSpPr>
            <a:xfrm>
              <a:off x="1133" y="391"/>
              <a:ext cx="3471" cy="577"/>
              <a:chOff x="1042" y="1344"/>
              <a:chExt cx="3471" cy="577"/>
            </a:xfrm>
          </p:grpSpPr>
          <p:sp>
            <p:nvSpPr>
              <p:cNvPr id="5132" name="Rectangle 16"/>
              <p:cNvSpPr/>
              <p:nvPr/>
            </p:nvSpPr>
            <p:spPr>
              <a:xfrm>
                <a:off x="1247" y="1344"/>
                <a:ext cx="3266" cy="272"/>
              </a:xfrm>
              <a:prstGeom prst="rect">
                <a:avLst/>
              </a:prstGeom>
              <a:solidFill>
                <a:srgbClr val="9DD2E5"/>
              </a:solidFill>
              <a:ln w="9525">
                <a:noFill/>
              </a:ln>
              <a:effectLst>
                <a:outerShdw dist="107763" dir="189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70000"/>
                  <a:buFont typeface="Wingdings" panose="05000000000000000000" pitchFamily="2" charset="2"/>
                  <a:buChar char="v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85000"/>
                  <a:buFont typeface="Wingdings" panose="05000000000000000000" pitchFamily="2" charset="2"/>
                  <a:buChar char="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0000"/>
                  <a:buFont typeface="Wingdings" panose="05000000000000000000" pitchFamily="2" charset="2"/>
                  <a:buChar char="v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90000"/>
                  <a:buFont typeface="Wingdings" panose="05000000000000000000" pitchFamily="2" charset="2"/>
                  <a:buChar char="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5000"/>
                  <a:buFont typeface="Wingdings" panose="05000000000000000000" pitchFamily="2" charset="2"/>
                  <a:buChar char="v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lvl="0" indent="0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zh-CN" altLang="en-US" sz="1800"/>
              </a:p>
            </p:txBody>
          </p:sp>
          <p:sp>
            <p:nvSpPr>
              <p:cNvPr id="5133" name="WordArt 17"/>
              <p:cNvSpPr>
                <a:spLocks noTextEdit="1"/>
              </p:cNvSpPr>
              <p:nvPr/>
            </p:nvSpPr>
            <p:spPr>
              <a:xfrm>
                <a:off x="1042" y="1344"/>
                <a:ext cx="3471" cy="577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ln w="9525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>
                    <a:solidFill>
                      <a:srgbClr val="3728FC"/>
                    </a:solidFill>
                    <a:latin typeface="方正舒体" charset="0"/>
                    <a:ea typeface="方正舒体" charset="0"/>
                  </a:rPr>
                  <a:t>文学常识</a:t>
                </a: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8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500"/>
                                        <p:tgtEl>
                                          <p:spTgt spid="68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  <p:bldP spid="68613" grpId="0"/>
      <p:bldP spid="686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 Box 18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1800"/>
          </a:p>
        </p:txBody>
      </p:sp>
      <p:sp>
        <p:nvSpPr>
          <p:cNvPr id="6147" name="Text Box 19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1800"/>
          </a:p>
        </p:txBody>
      </p:sp>
      <p:grpSp>
        <p:nvGrpSpPr>
          <p:cNvPr id="6148" name="Group 56"/>
          <p:cNvGrpSpPr/>
          <p:nvPr/>
        </p:nvGrpSpPr>
        <p:grpSpPr>
          <a:xfrm>
            <a:off x="179388" y="188913"/>
            <a:ext cx="8796337" cy="1295400"/>
            <a:chOff x="113" y="119"/>
            <a:chExt cx="5541" cy="816"/>
          </a:xfrm>
        </p:grpSpPr>
        <p:grpSp>
          <p:nvGrpSpPr>
            <p:cNvPr id="6175" name="Group 57"/>
            <p:cNvGrpSpPr/>
            <p:nvPr/>
          </p:nvGrpSpPr>
          <p:grpSpPr>
            <a:xfrm>
              <a:off x="113" y="119"/>
              <a:ext cx="5541" cy="816"/>
              <a:chOff x="113" y="119"/>
              <a:chExt cx="5541" cy="816"/>
            </a:xfrm>
          </p:grpSpPr>
          <p:pic>
            <p:nvPicPr>
              <p:cNvPr id="6179" name="Picture 58" descr="国画三峡3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13" y="119"/>
                <a:ext cx="4854" cy="590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chemeClr val="bg2">
                    <a:alpha val="50000"/>
                  </a:schemeClr>
                </a:outerShdw>
              </a:effectLst>
            </p:spPr>
          </p:pic>
          <p:pic>
            <p:nvPicPr>
              <p:cNvPr id="6180" name="Picture 59" descr="国画三峡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47" y="119"/>
                <a:ext cx="507" cy="771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chemeClr val="bg2">
                    <a:alpha val="50000"/>
                  </a:schemeClr>
                </a:outerShdw>
              </a:effectLst>
            </p:spPr>
          </p:pic>
          <p:pic>
            <p:nvPicPr>
              <p:cNvPr id="6181" name="Picture 60" descr="国画三峡2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056" y="210"/>
                <a:ext cx="471" cy="725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chemeClr val="bg2">
                    <a:alpha val="50000"/>
                  </a:schemeClr>
                </a:outerShdw>
              </a:effectLst>
            </p:spPr>
          </p:pic>
        </p:grpSp>
        <p:grpSp>
          <p:nvGrpSpPr>
            <p:cNvPr id="6176" name="Group 61"/>
            <p:cNvGrpSpPr/>
            <p:nvPr/>
          </p:nvGrpSpPr>
          <p:grpSpPr>
            <a:xfrm>
              <a:off x="1338" y="391"/>
              <a:ext cx="3266" cy="288"/>
              <a:chOff x="1247" y="1344"/>
              <a:chExt cx="3266" cy="288"/>
            </a:xfrm>
          </p:grpSpPr>
          <p:sp>
            <p:nvSpPr>
              <p:cNvPr id="6177" name="Rectangle 62"/>
              <p:cNvSpPr/>
              <p:nvPr/>
            </p:nvSpPr>
            <p:spPr>
              <a:xfrm>
                <a:off x="1247" y="1344"/>
                <a:ext cx="3266" cy="272"/>
              </a:xfrm>
              <a:prstGeom prst="rect">
                <a:avLst/>
              </a:prstGeom>
              <a:solidFill>
                <a:srgbClr val="9DD2E5"/>
              </a:solidFill>
              <a:ln w="9525">
                <a:noFill/>
              </a:ln>
              <a:effectLst>
                <a:outerShdw dist="107763" dir="189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70000"/>
                  <a:buFont typeface="Wingdings" panose="05000000000000000000" pitchFamily="2" charset="2"/>
                  <a:buChar char="v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85000"/>
                  <a:buFont typeface="Wingdings" panose="05000000000000000000" pitchFamily="2" charset="2"/>
                  <a:buChar char="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0000"/>
                  <a:buFont typeface="Wingdings" panose="05000000000000000000" pitchFamily="2" charset="2"/>
                  <a:buChar char="v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90000"/>
                  <a:buFont typeface="Wingdings" panose="05000000000000000000" pitchFamily="2" charset="2"/>
                  <a:buChar char="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5000"/>
                  <a:buFont typeface="Wingdings" panose="05000000000000000000" pitchFamily="2" charset="2"/>
                  <a:buChar char="v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lvl="0" indent="0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zh-CN" altLang="en-US" sz="1800"/>
              </a:p>
            </p:txBody>
          </p:sp>
          <p:sp>
            <p:nvSpPr>
              <p:cNvPr id="13375" name="WordArt 63"/>
              <p:cNvSpPr>
                <a:spLocks noChangeArrowheads="1" noChangeShapeType="1" noTextEdit="1"/>
              </p:cNvSpPr>
              <p:nvPr/>
            </p:nvSpPr>
            <p:spPr bwMode="auto">
              <a:xfrm>
                <a:off x="1247" y="1344"/>
                <a:ext cx="3243" cy="288"/>
              </a:xfrm>
              <a:prstGeom prst="rect">
                <a:avLst/>
              </a:prstGeom>
              <a:extLst>
                <a:ext uri="{AF507438-7753-43E0-B8FC-AC1667EBCBE1}">
                  <a14:hiddenEffects xmlns:a14="http://schemas.microsoft.com/office/drawing/2010/main">
                    <a:effectLst/>
                  </a14:hiddenEffects>
                </a:ext>
              </a:extLst>
            </p:spPr>
            <p:txBody>
              <a:bodyPr wrap="none" numCol="1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3600" b="1" i="0" u="none" strike="noStrike" kern="10" cap="none" spc="0" normalizeH="0" baseline="0" noProof="0">
                    <a:ln w="9525">
                      <a:solidFill>
                        <a:schemeClr val="accent2"/>
                      </a:solidFill>
                      <a:round/>
                    </a:ln>
                    <a:solidFill>
                      <a:srgbClr val="3728FC"/>
                    </a:solidFill>
                    <a:effectLst/>
                    <a:uLnTx/>
                    <a:uFillTx/>
                    <a:latin typeface="方正舒体" panose="02010601030101010101" pitchFamily="2" charset="-122"/>
                    <a:ea typeface="方正舒体" panose="02010601030101010101" pitchFamily="2" charset="-122"/>
                    <a:cs typeface="+mn-cs"/>
                  </a:rPr>
                  <a:t>《</a:t>
                </a:r>
                <a:r>
                  <a:rPr kumimoji="0" lang="zh-CN" altLang="en-US" sz="3600" b="1" i="0" u="none" strike="noStrike" kern="10" cap="none" spc="0" normalizeH="0" baseline="0" noProof="0">
                    <a:ln w="9525">
                      <a:solidFill>
                        <a:schemeClr val="accent2"/>
                      </a:solidFill>
                      <a:round/>
                    </a:ln>
                    <a:solidFill>
                      <a:srgbClr val="3728FC"/>
                    </a:solidFill>
                    <a:effectLst/>
                    <a:uLnTx/>
                    <a:uFillTx/>
                    <a:latin typeface="方正舒体" panose="02010601030101010101" pitchFamily="2" charset="-122"/>
                    <a:ea typeface="方正舒体" panose="02010601030101010101" pitchFamily="2" charset="-122"/>
                    <a:cs typeface="+mn-cs"/>
                  </a:rPr>
                  <a:t>三峡</a:t>
                </a:r>
                <a:r>
                  <a:rPr kumimoji="0" lang="en-US" altLang="zh-CN" sz="3600" b="1" i="0" u="none" strike="noStrike" kern="10" cap="none" spc="0" normalizeH="0" baseline="0" noProof="0">
                    <a:ln w="9525">
                      <a:solidFill>
                        <a:schemeClr val="accent2"/>
                      </a:solidFill>
                      <a:round/>
                    </a:ln>
                    <a:solidFill>
                      <a:srgbClr val="3728FC"/>
                    </a:solidFill>
                    <a:effectLst/>
                    <a:uLnTx/>
                    <a:uFillTx/>
                    <a:latin typeface="方正舒体" panose="02010601030101010101" pitchFamily="2" charset="-122"/>
                    <a:ea typeface="方正舒体" panose="02010601030101010101" pitchFamily="2" charset="-122"/>
                    <a:cs typeface="+mn-cs"/>
                  </a:rPr>
                  <a:t>》</a:t>
                </a:r>
                <a:r>
                  <a:rPr kumimoji="0" lang="zh-CN" altLang="en-US" sz="3600" b="1" i="0" u="none" strike="noStrike" kern="10" cap="none" spc="0" normalizeH="0" baseline="0" noProof="0">
                    <a:ln w="9525">
                      <a:solidFill>
                        <a:schemeClr val="accent2"/>
                      </a:solidFill>
                      <a:round/>
                    </a:ln>
                    <a:solidFill>
                      <a:srgbClr val="3728FC"/>
                    </a:solidFill>
                    <a:effectLst/>
                    <a:uLnTx/>
                    <a:uFillTx/>
                    <a:latin typeface="方正舒体" panose="02010601030101010101" pitchFamily="2" charset="-122"/>
                    <a:ea typeface="方正舒体" panose="02010601030101010101" pitchFamily="2" charset="-122"/>
                    <a:cs typeface="+mn-cs"/>
                  </a:rPr>
                  <a:t>复习课练习题</a:t>
                </a:r>
              </a:p>
            </p:txBody>
          </p:sp>
        </p:grpSp>
      </p:grpSp>
      <p:grpSp>
        <p:nvGrpSpPr>
          <p:cNvPr id="6149" name="Group 64"/>
          <p:cNvGrpSpPr/>
          <p:nvPr/>
        </p:nvGrpSpPr>
        <p:grpSpPr>
          <a:xfrm>
            <a:off x="179388" y="1989138"/>
            <a:ext cx="8785225" cy="4105275"/>
            <a:chOff x="113" y="1253"/>
            <a:chExt cx="5534" cy="2586"/>
          </a:xfrm>
        </p:grpSpPr>
        <p:sp>
          <p:nvSpPr>
            <p:cNvPr id="6161" name="Text Box 65"/>
            <p:cNvSpPr txBox="1"/>
            <p:nvPr/>
          </p:nvSpPr>
          <p:spPr>
            <a:xfrm>
              <a:off x="113" y="1253"/>
              <a:ext cx="5534" cy="251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70000"/>
                <a:buFont typeface="Wingdings" panose="05000000000000000000" pitchFamily="2" charset="2"/>
                <a:buChar char="v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Wingdings" panose="05000000000000000000" pitchFamily="2" charset="2"/>
                <a:buChar char="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0000"/>
                <a:buFont typeface="Wingdings" panose="05000000000000000000" pitchFamily="2" charset="2"/>
                <a:buChar char="v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Wingdings" panose="05000000000000000000" pitchFamily="2" charset="2"/>
                <a:buChar char="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5000"/>
                <a:buFont typeface="Wingdings" panose="05000000000000000000" pitchFamily="2" charset="2"/>
                <a:buChar char="v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eaLnBrk="1" hangingPunct="1">
                <a:lnSpc>
                  <a:spcPct val="15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zh-CN" sz="1800"/>
                <a:t>             </a:t>
              </a:r>
              <a:r>
                <a:rPr lang="zh-CN" altLang="en-US" b="1">
                  <a:solidFill>
                    <a:srgbClr val="0000CC"/>
                  </a:solidFill>
                  <a:latin typeface="楷体_GB2312" pitchFamily="49" charset="-122"/>
                  <a:ea typeface="楷体_GB2312" pitchFamily="49" charset="-122"/>
                </a:rPr>
                <a:t>自三峡七百里中，两岸连山，略无阙处。重岩叠嶂，隐天蔽日，自非亭午夜分，不见曦月。</a:t>
              </a:r>
            </a:p>
            <a:p>
              <a:pPr marL="0" lvl="0" indent="0" eaLnBrk="1" hangingPunct="1">
                <a:lnSpc>
                  <a:spcPct val="15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zh-CN" altLang="en-US" b="1">
                  <a:solidFill>
                    <a:srgbClr val="0000CC"/>
                  </a:solidFill>
                  <a:latin typeface="楷体_GB2312" pitchFamily="49" charset="-122"/>
                  <a:ea typeface="楷体_GB2312" pitchFamily="49" charset="-122"/>
                </a:rPr>
                <a:t>    至于夏水襄陵，沿溯阻绝。或王命急宣，有时朝发白帝，暮到江陵，其间千二百里，虽乘奔御风，不以疾也。</a:t>
              </a:r>
            </a:p>
          </p:txBody>
        </p:sp>
        <p:sp>
          <p:nvSpPr>
            <p:cNvPr id="6162" name="Oval 66"/>
            <p:cNvSpPr/>
            <p:nvPr/>
          </p:nvSpPr>
          <p:spPr>
            <a:xfrm>
              <a:off x="4649" y="1706"/>
              <a:ext cx="46" cy="46"/>
            </a:xfrm>
            <a:prstGeom prst="ellipse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70000"/>
                <a:buFont typeface="Wingdings" panose="05000000000000000000" pitchFamily="2" charset="2"/>
                <a:buChar char="v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Wingdings" panose="05000000000000000000" pitchFamily="2" charset="2"/>
                <a:buChar char="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0000"/>
                <a:buFont typeface="Wingdings" panose="05000000000000000000" pitchFamily="2" charset="2"/>
                <a:buChar char="v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Wingdings" panose="05000000000000000000" pitchFamily="2" charset="2"/>
                <a:buChar char="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5000"/>
                <a:buFont typeface="Wingdings" panose="05000000000000000000" pitchFamily="2" charset="2"/>
                <a:buChar char="v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en-US" sz="1800"/>
            </a:p>
          </p:txBody>
        </p:sp>
        <p:sp>
          <p:nvSpPr>
            <p:cNvPr id="6163" name="Line 67"/>
            <p:cNvSpPr/>
            <p:nvPr/>
          </p:nvSpPr>
          <p:spPr>
            <a:xfrm>
              <a:off x="4059" y="1752"/>
              <a:ext cx="454" cy="0"/>
            </a:xfrm>
            <a:prstGeom prst="line">
              <a:avLst/>
            </a:prstGeom>
            <a:ln w="5715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/>
          </p:txBody>
        </p:sp>
        <p:sp>
          <p:nvSpPr>
            <p:cNvPr id="6164" name="Oval 68"/>
            <p:cNvSpPr/>
            <p:nvPr/>
          </p:nvSpPr>
          <p:spPr>
            <a:xfrm>
              <a:off x="2608" y="2795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70000"/>
                <a:buFont typeface="Wingdings" panose="05000000000000000000" pitchFamily="2" charset="2"/>
                <a:buChar char="v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Wingdings" panose="05000000000000000000" pitchFamily="2" charset="2"/>
                <a:buChar char="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0000"/>
                <a:buFont typeface="Wingdings" panose="05000000000000000000" pitchFamily="2" charset="2"/>
                <a:buChar char="v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Wingdings" panose="05000000000000000000" pitchFamily="2" charset="2"/>
                <a:buChar char="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5000"/>
                <a:buFont typeface="Wingdings" panose="05000000000000000000" pitchFamily="2" charset="2"/>
                <a:buChar char="v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en-US" sz="1800"/>
            </a:p>
          </p:txBody>
        </p:sp>
        <p:sp>
          <p:nvSpPr>
            <p:cNvPr id="6165" name="Oval 69"/>
            <p:cNvSpPr/>
            <p:nvPr/>
          </p:nvSpPr>
          <p:spPr>
            <a:xfrm>
              <a:off x="1837" y="2795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70000"/>
                <a:buFont typeface="Wingdings" panose="05000000000000000000" pitchFamily="2" charset="2"/>
                <a:buChar char="v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Wingdings" panose="05000000000000000000" pitchFamily="2" charset="2"/>
                <a:buChar char="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0000"/>
                <a:buFont typeface="Wingdings" panose="05000000000000000000" pitchFamily="2" charset="2"/>
                <a:buChar char="v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Wingdings" panose="05000000000000000000" pitchFamily="2" charset="2"/>
                <a:buChar char="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5000"/>
                <a:buFont typeface="Wingdings" panose="05000000000000000000" pitchFamily="2" charset="2"/>
                <a:buChar char="v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en-US" sz="1800"/>
            </a:p>
          </p:txBody>
        </p:sp>
        <p:sp>
          <p:nvSpPr>
            <p:cNvPr id="6166" name="Oval 70"/>
            <p:cNvSpPr/>
            <p:nvPr/>
          </p:nvSpPr>
          <p:spPr>
            <a:xfrm>
              <a:off x="4921" y="2205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70000"/>
                <a:buFont typeface="Wingdings" panose="05000000000000000000" pitchFamily="2" charset="2"/>
                <a:buChar char="v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Wingdings" panose="05000000000000000000" pitchFamily="2" charset="2"/>
                <a:buChar char="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0000"/>
                <a:buFont typeface="Wingdings" panose="05000000000000000000" pitchFamily="2" charset="2"/>
                <a:buChar char="v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Wingdings" panose="05000000000000000000" pitchFamily="2" charset="2"/>
                <a:buChar char="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5000"/>
                <a:buFont typeface="Wingdings" panose="05000000000000000000" pitchFamily="2" charset="2"/>
                <a:buChar char="v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en-US" sz="1800"/>
            </a:p>
          </p:txBody>
        </p:sp>
        <p:sp>
          <p:nvSpPr>
            <p:cNvPr id="6167" name="Line 71"/>
            <p:cNvSpPr/>
            <p:nvPr/>
          </p:nvSpPr>
          <p:spPr>
            <a:xfrm>
              <a:off x="3016" y="2251"/>
              <a:ext cx="408" cy="0"/>
            </a:xfrm>
            <a:prstGeom prst="line">
              <a:avLst/>
            </a:prstGeom>
            <a:ln w="5715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/>
          </p:txBody>
        </p:sp>
        <p:sp>
          <p:nvSpPr>
            <p:cNvPr id="6168" name="Line 72"/>
            <p:cNvSpPr/>
            <p:nvPr/>
          </p:nvSpPr>
          <p:spPr>
            <a:xfrm>
              <a:off x="3560" y="2251"/>
              <a:ext cx="409" cy="0"/>
            </a:xfrm>
            <a:prstGeom prst="line">
              <a:avLst/>
            </a:prstGeom>
            <a:ln w="5715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/>
          </p:txBody>
        </p:sp>
        <p:sp>
          <p:nvSpPr>
            <p:cNvPr id="6169" name="Oval 73"/>
            <p:cNvSpPr/>
            <p:nvPr/>
          </p:nvSpPr>
          <p:spPr>
            <a:xfrm>
              <a:off x="2835" y="2795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70000"/>
                <a:buFont typeface="Wingdings" panose="05000000000000000000" pitchFamily="2" charset="2"/>
                <a:buChar char="v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Wingdings" panose="05000000000000000000" pitchFamily="2" charset="2"/>
                <a:buChar char="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0000"/>
                <a:buFont typeface="Wingdings" panose="05000000000000000000" pitchFamily="2" charset="2"/>
                <a:buChar char="v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Wingdings" panose="05000000000000000000" pitchFamily="2" charset="2"/>
                <a:buChar char="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5000"/>
                <a:buFont typeface="Wingdings" panose="05000000000000000000" pitchFamily="2" charset="2"/>
                <a:buChar char="v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en-US" sz="1800"/>
            </a:p>
          </p:txBody>
        </p:sp>
        <p:sp>
          <p:nvSpPr>
            <p:cNvPr id="6170" name="Oval 74"/>
            <p:cNvSpPr/>
            <p:nvPr/>
          </p:nvSpPr>
          <p:spPr>
            <a:xfrm>
              <a:off x="3878" y="2795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70000"/>
                <a:buFont typeface="Wingdings" panose="05000000000000000000" pitchFamily="2" charset="2"/>
                <a:buChar char="v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Wingdings" panose="05000000000000000000" pitchFamily="2" charset="2"/>
                <a:buChar char="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0000"/>
                <a:buFont typeface="Wingdings" panose="05000000000000000000" pitchFamily="2" charset="2"/>
                <a:buChar char="v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Wingdings" panose="05000000000000000000" pitchFamily="2" charset="2"/>
                <a:buChar char="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5000"/>
                <a:buFont typeface="Wingdings" panose="05000000000000000000" pitchFamily="2" charset="2"/>
                <a:buChar char="v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en-US" sz="1800"/>
            </a:p>
          </p:txBody>
        </p:sp>
        <p:sp>
          <p:nvSpPr>
            <p:cNvPr id="6171" name="Oval 75"/>
            <p:cNvSpPr/>
            <p:nvPr/>
          </p:nvSpPr>
          <p:spPr>
            <a:xfrm>
              <a:off x="5193" y="3294"/>
              <a:ext cx="46" cy="46"/>
            </a:xfrm>
            <a:prstGeom prst="ellipse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70000"/>
                <a:buFont typeface="Wingdings" panose="05000000000000000000" pitchFamily="2" charset="2"/>
                <a:buChar char="v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Wingdings" panose="05000000000000000000" pitchFamily="2" charset="2"/>
                <a:buChar char="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0000"/>
                <a:buFont typeface="Wingdings" panose="05000000000000000000" pitchFamily="2" charset="2"/>
                <a:buChar char="v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Wingdings" panose="05000000000000000000" pitchFamily="2" charset="2"/>
                <a:buChar char="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5000"/>
                <a:buFont typeface="Wingdings" panose="05000000000000000000" pitchFamily="2" charset="2"/>
                <a:buChar char="v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en-US" sz="1800"/>
            </a:p>
          </p:txBody>
        </p:sp>
        <p:sp>
          <p:nvSpPr>
            <p:cNvPr id="6172" name="Oval 76"/>
            <p:cNvSpPr/>
            <p:nvPr/>
          </p:nvSpPr>
          <p:spPr>
            <a:xfrm>
              <a:off x="4921" y="3294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70000"/>
                <a:buFont typeface="Wingdings" panose="05000000000000000000" pitchFamily="2" charset="2"/>
                <a:buChar char="v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Wingdings" panose="05000000000000000000" pitchFamily="2" charset="2"/>
                <a:buChar char="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0000"/>
                <a:buFont typeface="Wingdings" panose="05000000000000000000" pitchFamily="2" charset="2"/>
                <a:buChar char="v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Wingdings" panose="05000000000000000000" pitchFamily="2" charset="2"/>
                <a:buChar char="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5000"/>
                <a:buFont typeface="Wingdings" panose="05000000000000000000" pitchFamily="2" charset="2"/>
                <a:buChar char="v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en-US" sz="1800"/>
            </a:p>
          </p:txBody>
        </p:sp>
        <p:sp>
          <p:nvSpPr>
            <p:cNvPr id="6173" name="Oval 77"/>
            <p:cNvSpPr/>
            <p:nvPr/>
          </p:nvSpPr>
          <p:spPr>
            <a:xfrm>
              <a:off x="1565" y="3748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70000"/>
                <a:buFont typeface="Wingdings" panose="05000000000000000000" pitchFamily="2" charset="2"/>
                <a:buChar char="v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Wingdings" panose="05000000000000000000" pitchFamily="2" charset="2"/>
                <a:buChar char="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0000"/>
                <a:buFont typeface="Wingdings" panose="05000000000000000000" pitchFamily="2" charset="2"/>
                <a:buChar char="v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Wingdings" panose="05000000000000000000" pitchFamily="2" charset="2"/>
                <a:buChar char="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5000"/>
                <a:buFont typeface="Wingdings" panose="05000000000000000000" pitchFamily="2" charset="2"/>
                <a:buChar char="v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en-US" sz="1800"/>
            </a:p>
          </p:txBody>
        </p:sp>
        <p:sp>
          <p:nvSpPr>
            <p:cNvPr id="6174" name="Oval 78"/>
            <p:cNvSpPr/>
            <p:nvPr/>
          </p:nvSpPr>
          <p:spPr>
            <a:xfrm>
              <a:off x="1292" y="3793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70000"/>
                <a:buFont typeface="Wingdings" panose="05000000000000000000" pitchFamily="2" charset="2"/>
                <a:buChar char="v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Wingdings" panose="05000000000000000000" pitchFamily="2" charset="2"/>
                <a:buChar char="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0000"/>
                <a:buFont typeface="Wingdings" panose="05000000000000000000" pitchFamily="2" charset="2"/>
                <a:buChar char="v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Wingdings" panose="05000000000000000000" pitchFamily="2" charset="2"/>
                <a:buChar char="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5000"/>
                <a:buFont typeface="Wingdings" panose="05000000000000000000" pitchFamily="2" charset="2"/>
                <a:buChar char="v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en-US" sz="1800"/>
            </a:p>
          </p:txBody>
        </p:sp>
      </p:grpSp>
      <p:sp>
        <p:nvSpPr>
          <p:cNvPr id="6150" name="WordArt 79"/>
          <p:cNvSpPr>
            <a:spLocks noTextEdit="1"/>
          </p:cNvSpPr>
          <p:nvPr/>
        </p:nvSpPr>
        <p:spPr>
          <a:xfrm>
            <a:off x="250825" y="1268413"/>
            <a:ext cx="4200525" cy="3857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625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9525" cap="flat" cmpd="sng">
                  <a:solidFill>
                    <a:srgbClr val="0033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3300"/>
                </a:solidFill>
                <a:latin typeface="华文新魏" charset="0"/>
                <a:ea typeface="华文新魏" charset="0"/>
              </a:rPr>
              <a:t>解释下面加点字</a:t>
            </a:r>
          </a:p>
        </p:txBody>
      </p:sp>
      <p:sp>
        <p:nvSpPr>
          <p:cNvPr id="13393" name="Text Box 81"/>
          <p:cNvSpPr txBox="1"/>
          <p:nvPr/>
        </p:nvSpPr>
        <p:spPr>
          <a:xfrm>
            <a:off x="5076825" y="2420938"/>
            <a:ext cx="1296988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一点也不</a:t>
            </a:r>
          </a:p>
        </p:txBody>
      </p:sp>
      <p:sp>
        <p:nvSpPr>
          <p:cNvPr id="13395" name="Text Box 83"/>
          <p:cNvSpPr txBox="1"/>
          <p:nvPr/>
        </p:nvSpPr>
        <p:spPr>
          <a:xfrm>
            <a:off x="3995738" y="3068638"/>
            <a:ext cx="720725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正午</a:t>
            </a:r>
          </a:p>
        </p:txBody>
      </p:sp>
      <p:sp>
        <p:nvSpPr>
          <p:cNvPr id="13396" name="Text Box 84"/>
          <p:cNvSpPr txBox="1"/>
          <p:nvPr/>
        </p:nvSpPr>
        <p:spPr>
          <a:xfrm>
            <a:off x="6443663" y="3068638"/>
            <a:ext cx="720725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半夜</a:t>
            </a:r>
          </a:p>
        </p:txBody>
      </p:sp>
      <p:sp>
        <p:nvSpPr>
          <p:cNvPr id="13397" name="Text Box 85"/>
          <p:cNvSpPr txBox="1"/>
          <p:nvPr/>
        </p:nvSpPr>
        <p:spPr>
          <a:xfrm>
            <a:off x="8101013" y="3068638"/>
            <a:ext cx="720725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太阳</a:t>
            </a:r>
          </a:p>
        </p:txBody>
      </p:sp>
      <p:sp>
        <p:nvSpPr>
          <p:cNvPr id="13398" name="Text Box 86"/>
          <p:cNvSpPr txBox="1"/>
          <p:nvPr/>
        </p:nvSpPr>
        <p:spPr>
          <a:xfrm>
            <a:off x="4716463" y="4005263"/>
            <a:ext cx="1008062" cy="10064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顺流而下、逆流而上</a:t>
            </a:r>
          </a:p>
        </p:txBody>
      </p:sp>
      <p:sp>
        <p:nvSpPr>
          <p:cNvPr id="13399" name="Text Box 87"/>
          <p:cNvSpPr txBox="1"/>
          <p:nvPr/>
        </p:nvSpPr>
        <p:spPr>
          <a:xfrm>
            <a:off x="6443663" y="4076700"/>
            <a:ext cx="720725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有时</a:t>
            </a:r>
          </a:p>
        </p:txBody>
      </p:sp>
      <p:sp>
        <p:nvSpPr>
          <p:cNvPr id="13400" name="Text Box 88"/>
          <p:cNvSpPr txBox="1"/>
          <p:nvPr/>
        </p:nvSpPr>
        <p:spPr>
          <a:xfrm>
            <a:off x="6948488" y="4797425"/>
            <a:ext cx="720725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即使</a:t>
            </a:r>
          </a:p>
        </p:txBody>
      </p:sp>
      <p:sp>
        <p:nvSpPr>
          <p:cNvPr id="13402" name="Text Box 90"/>
          <p:cNvSpPr txBox="1"/>
          <p:nvPr/>
        </p:nvSpPr>
        <p:spPr>
          <a:xfrm>
            <a:off x="2051050" y="4076700"/>
            <a:ext cx="720725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漫上</a:t>
            </a:r>
          </a:p>
        </p:txBody>
      </p:sp>
      <p:sp>
        <p:nvSpPr>
          <p:cNvPr id="13403" name="Text Box 91"/>
          <p:cNvSpPr txBox="1"/>
          <p:nvPr/>
        </p:nvSpPr>
        <p:spPr>
          <a:xfrm>
            <a:off x="2700338" y="5516563"/>
            <a:ext cx="503237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快</a:t>
            </a:r>
          </a:p>
        </p:txBody>
      </p:sp>
      <p:sp>
        <p:nvSpPr>
          <p:cNvPr id="13404" name="Text Box 92"/>
          <p:cNvSpPr txBox="1"/>
          <p:nvPr/>
        </p:nvSpPr>
        <p:spPr>
          <a:xfrm>
            <a:off x="1187450" y="5516563"/>
            <a:ext cx="720725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认为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4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4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3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3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4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4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4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4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4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4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93" grpId="0"/>
      <p:bldP spid="13395" grpId="0"/>
      <p:bldP spid="13396" grpId="0"/>
      <p:bldP spid="13397" grpId="0"/>
      <p:bldP spid="13398" grpId="0"/>
      <p:bldP spid="13399" grpId="0"/>
      <p:bldP spid="13400" grpId="0"/>
      <p:bldP spid="13402" grpId="0"/>
      <p:bldP spid="13403" grpId="0"/>
      <p:bldP spid="1340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70" name="Group 2"/>
          <p:cNvGrpSpPr/>
          <p:nvPr/>
        </p:nvGrpSpPr>
        <p:grpSpPr>
          <a:xfrm>
            <a:off x="179388" y="188913"/>
            <a:ext cx="8796337" cy="1295400"/>
            <a:chOff x="113" y="119"/>
            <a:chExt cx="5541" cy="816"/>
          </a:xfrm>
        </p:grpSpPr>
        <p:grpSp>
          <p:nvGrpSpPr>
            <p:cNvPr id="7193" name="Group 3"/>
            <p:cNvGrpSpPr/>
            <p:nvPr/>
          </p:nvGrpSpPr>
          <p:grpSpPr>
            <a:xfrm>
              <a:off x="113" y="119"/>
              <a:ext cx="5541" cy="816"/>
              <a:chOff x="113" y="119"/>
              <a:chExt cx="5541" cy="816"/>
            </a:xfrm>
          </p:grpSpPr>
          <p:pic>
            <p:nvPicPr>
              <p:cNvPr id="7197" name="Picture 4" descr="国画三峡3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13" y="119"/>
                <a:ext cx="4854" cy="590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rgbClr val="808080">
                    <a:alpha val="50000"/>
                  </a:srgbClr>
                </a:outerShdw>
              </a:effectLst>
            </p:spPr>
          </p:pic>
          <p:pic>
            <p:nvPicPr>
              <p:cNvPr id="7198" name="Picture 5" descr="国画三峡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47" y="119"/>
                <a:ext cx="507" cy="771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rgbClr val="808080">
                    <a:alpha val="50000"/>
                  </a:srgbClr>
                </a:outerShdw>
              </a:effectLst>
            </p:spPr>
          </p:pic>
          <p:pic>
            <p:nvPicPr>
              <p:cNvPr id="7199" name="Picture 6" descr="国画三峡2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056" y="210"/>
                <a:ext cx="471" cy="725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rgbClr val="808080">
                    <a:alpha val="50000"/>
                  </a:srgbClr>
                </a:outerShdw>
              </a:effectLst>
            </p:spPr>
          </p:pic>
        </p:grpSp>
        <p:grpSp>
          <p:nvGrpSpPr>
            <p:cNvPr id="7194" name="Group 7"/>
            <p:cNvGrpSpPr/>
            <p:nvPr/>
          </p:nvGrpSpPr>
          <p:grpSpPr>
            <a:xfrm>
              <a:off x="1338" y="391"/>
              <a:ext cx="3266" cy="288"/>
              <a:chOff x="1247" y="1344"/>
              <a:chExt cx="3266" cy="288"/>
            </a:xfrm>
          </p:grpSpPr>
          <p:sp>
            <p:nvSpPr>
              <p:cNvPr id="7195" name="Rectangle 8"/>
              <p:cNvSpPr/>
              <p:nvPr/>
            </p:nvSpPr>
            <p:spPr>
              <a:xfrm>
                <a:off x="1247" y="1344"/>
                <a:ext cx="3266" cy="272"/>
              </a:xfrm>
              <a:prstGeom prst="rect">
                <a:avLst/>
              </a:prstGeom>
              <a:solidFill>
                <a:srgbClr val="9DD2E5"/>
              </a:solidFill>
              <a:ln w="9525">
                <a:noFill/>
              </a:ln>
              <a:effectLst>
                <a:outerShdw dist="107763" dir="189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70000"/>
                  <a:buFont typeface="Wingdings" panose="05000000000000000000" pitchFamily="2" charset="2"/>
                  <a:buChar char="v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85000"/>
                  <a:buFont typeface="Wingdings" panose="05000000000000000000" pitchFamily="2" charset="2"/>
                  <a:buChar char="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0000"/>
                  <a:buFont typeface="Wingdings" panose="05000000000000000000" pitchFamily="2" charset="2"/>
                  <a:buChar char="v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90000"/>
                  <a:buFont typeface="Wingdings" panose="05000000000000000000" pitchFamily="2" charset="2"/>
                  <a:buChar char="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5000"/>
                  <a:buFont typeface="Wingdings" panose="05000000000000000000" pitchFamily="2" charset="2"/>
                  <a:buChar char="v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lvl="0" indent="0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zh-CN" altLang="en-US" sz="1800"/>
              </a:p>
            </p:txBody>
          </p:sp>
          <p:sp>
            <p:nvSpPr>
              <p:cNvPr id="18441" name="WordArt 9"/>
              <p:cNvSpPr>
                <a:spLocks noChangeArrowheads="1" noChangeShapeType="1" noTextEdit="1"/>
              </p:cNvSpPr>
              <p:nvPr/>
            </p:nvSpPr>
            <p:spPr bwMode="auto">
              <a:xfrm>
                <a:off x="1247" y="1344"/>
                <a:ext cx="3243" cy="288"/>
              </a:xfrm>
              <a:prstGeom prst="rect">
                <a:avLst/>
              </a:prstGeom>
              <a:extLst>
                <a:ext uri="{AF507438-7753-43E0-B8FC-AC1667EBCBE1}">
                  <a14:hiddenEffects xmlns:a14="http://schemas.microsoft.com/office/drawing/2010/main">
                    <a:effectLst/>
                  </a14:hiddenEffects>
                </a:ext>
              </a:extLst>
            </p:spPr>
            <p:txBody>
              <a:bodyPr wrap="none" numCol="1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3600" b="1" i="0" u="none" strike="noStrike" kern="10" cap="none" spc="0" normalizeH="0" baseline="0" noProof="0">
                    <a:ln w="9525">
                      <a:solidFill>
                        <a:schemeClr val="accent2"/>
                      </a:solidFill>
                      <a:round/>
                    </a:ln>
                    <a:solidFill>
                      <a:srgbClr val="3728FC"/>
                    </a:solidFill>
                    <a:effectLst/>
                    <a:uLnTx/>
                    <a:uFillTx/>
                    <a:latin typeface="方正舒体" panose="02010601030101010101" pitchFamily="2" charset="-122"/>
                    <a:ea typeface="方正舒体" panose="02010601030101010101" pitchFamily="2" charset="-122"/>
                    <a:cs typeface="+mn-cs"/>
                  </a:rPr>
                  <a:t>《</a:t>
                </a:r>
                <a:r>
                  <a:rPr kumimoji="0" lang="zh-CN" altLang="en-US" sz="3600" b="1" i="0" u="none" strike="noStrike" kern="10" cap="none" spc="0" normalizeH="0" baseline="0" noProof="0">
                    <a:ln w="9525">
                      <a:solidFill>
                        <a:schemeClr val="accent2"/>
                      </a:solidFill>
                      <a:round/>
                    </a:ln>
                    <a:solidFill>
                      <a:srgbClr val="3728FC"/>
                    </a:solidFill>
                    <a:effectLst/>
                    <a:uLnTx/>
                    <a:uFillTx/>
                    <a:latin typeface="方正舒体" panose="02010601030101010101" pitchFamily="2" charset="-122"/>
                    <a:ea typeface="方正舒体" panose="02010601030101010101" pitchFamily="2" charset="-122"/>
                    <a:cs typeface="+mn-cs"/>
                  </a:rPr>
                  <a:t>三峡</a:t>
                </a:r>
                <a:r>
                  <a:rPr kumimoji="0" lang="en-US" altLang="zh-CN" sz="3600" b="1" i="0" u="none" strike="noStrike" kern="10" cap="none" spc="0" normalizeH="0" baseline="0" noProof="0">
                    <a:ln w="9525">
                      <a:solidFill>
                        <a:schemeClr val="accent2"/>
                      </a:solidFill>
                      <a:round/>
                    </a:ln>
                    <a:solidFill>
                      <a:srgbClr val="3728FC"/>
                    </a:solidFill>
                    <a:effectLst/>
                    <a:uLnTx/>
                    <a:uFillTx/>
                    <a:latin typeface="方正舒体" panose="02010601030101010101" pitchFamily="2" charset="-122"/>
                    <a:ea typeface="方正舒体" panose="02010601030101010101" pitchFamily="2" charset="-122"/>
                    <a:cs typeface="+mn-cs"/>
                  </a:rPr>
                  <a:t>》</a:t>
                </a:r>
                <a:r>
                  <a:rPr kumimoji="0" lang="zh-CN" altLang="en-US" sz="3600" b="1" i="0" u="none" strike="noStrike" kern="10" cap="none" spc="0" normalizeH="0" baseline="0" noProof="0">
                    <a:ln w="9525">
                      <a:solidFill>
                        <a:schemeClr val="accent2"/>
                      </a:solidFill>
                      <a:round/>
                    </a:ln>
                    <a:solidFill>
                      <a:srgbClr val="3728FC"/>
                    </a:solidFill>
                    <a:effectLst/>
                    <a:uLnTx/>
                    <a:uFillTx/>
                    <a:latin typeface="方正舒体" panose="02010601030101010101" pitchFamily="2" charset="-122"/>
                    <a:ea typeface="方正舒体" panose="02010601030101010101" pitchFamily="2" charset="-122"/>
                    <a:cs typeface="+mn-cs"/>
                  </a:rPr>
                  <a:t>复习课练习题</a:t>
                </a:r>
              </a:p>
            </p:txBody>
          </p:sp>
        </p:grpSp>
      </p:grpSp>
      <p:sp>
        <p:nvSpPr>
          <p:cNvPr id="7171" name="Text Box 11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1800"/>
          </a:p>
        </p:txBody>
      </p:sp>
      <p:sp>
        <p:nvSpPr>
          <p:cNvPr id="7172" name="Text Box 12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1800"/>
          </a:p>
        </p:txBody>
      </p:sp>
      <p:sp>
        <p:nvSpPr>
          <p:cNvPr id="7173" name="WordArt 18"/>
          <p:cNvSpPr>
            <a:spLocks noTextEdit="1"/>
          </p:cNvSpPr>
          <p:nvPr/>
        </p:nvSpPr>
        <p:spPr>
          <a:xfrm>
            <a:off x="250825" y="1268413"/>
            <a:ext cx="4200525" cy="3857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625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9525" cap="flat" cmpd="sng">
                  <a:solidFill>
                    <a:srgbClr val="0033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3300"/>
                </a:solidFill>
                <a:latin typeface="华文新魏" charset="0"/>
                <a:ea typeface="华文新魏" charset="0"/>
              </a:rPr>
              <a:t>解释下面加点字</a:t>
            </a:r>
          </a:p>
        </p:txBody>
      </p:sp>
      <p:grpSp>
        <p:nvGrpSpPr>
          <p:cNvPr id="7174" name="Group 54"/>
          <p:cNvGrpSpPr/>
          <p:nvPr/>
        </p:nvGrpSpPr>
        <p:grpSpPr>
          <a:xfrm>
            <a:off x="538163" y="1773238"/>
            <a:ext cx="8605837" cy="4727575"/>
            <a:chOff x="339" y="1117"/>
            <a:chExt cx="5421" cy="2978"/>
          </a:xfrm>
        </p:grpSpPr>
        <p:grpSp>
          <p:nvGrpSpPr>
            <p:cNvPr id="7181" name="Group 36"/>
            <p:cNvGrpSpPr/>
            <p:nvPr/>
          </p:nvGrpSpPr>
          <p:grpSpPr>
            <a:xfrm>
              <a:off x="339" y="1117"/>
              <a:ext cx="5421" cy="2978"/>
              <a:chOff x="339" y="1117"/>
              <a:chExt cx="5421" cy="2978"/>
            </a:xfrm>
          </p:grpSpPr>
          <p:sp>
            <p:nvSpPr>
              <p:cNvPr id="7185" name="Text Box 14"/>
              <p:cNvSpPr txBox="1"/>
              <p:nvPr/>
            </p:nvSpPr>
            <p:spPr>
              <a:xfrm>
                <a:off x="339" y="1117"/>
                <a:ext cx="5421" cy="297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70000"/>
                  <a:buFont typeface="Wingdings" panose="05000000000000000000" pitchFamily="2" charset="2"/>
                  <a:buChar char="v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85000"/>
                  <a:buFont typeface="Wingdings" panose="05000000000000000000" pitchFamily="2" charset="2"/>
                  <a:buChar char="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0000"/>
                  <a:buFont typeface="Wingdings" panose="05000000000000000000" pitchFamily="2" charset="2"/>
                  <a:buChar char="v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90000"/>
                  <a:buFont typeface="Wingdings" panose="05000000000000000000" pitchFamily="2" charset="2"/>
                  <a:buChar char="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5000"/>
                  <a:buFont typeface="Wingdings" panose="05000000000000000000" pitchFamily="2" charset="2"/>
                  <a:buChar char="v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lvl="0" indent="0" eaLnBrk="1" hangingPunct="1">
                  <a:lnSpc>
                    <a:spcPct val="150000"/>
                  </a:lnSpc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US" altLang="zh-CN" b="1">
                    <a:solidFill>
                      <a:srgbClr val="0000CC"/>
                    </a:solidFill>
                    <a:latin typeface="楷体_GB2312" pitchFamily="49" charset="-122"/>
                    <a:ea typeface="楷体_GB2312" pitchFamily="49" charset="-122"/>
                  </a:rPr>
                  <a:t>    </a:t>
                </a:r>
                <a:r>
                  <a:rPr lang="zh-CN" altLang="en-US" b="1">
                    <a:solidFill>
                      <a:srgbClr val="0000CC"/>
                    </a:solidFill>
                    <a:latin typeface="楷体_GB2312" pitchFamily="49" charset="-122"/>
                    <a:ea typeface="楷体_GB2312" pitchFamily="49" charset="-122"/>
                  </a:rPr>
                  <a:t>春冬之时，则素湍绿潭，回清倒影，绝                         多生怪柏，悬泉瀑布，飞漱其间，清荣峻茂，良多趣味。</a:t>
                </a:r>
              </a:p>
              <a:p>
                <a:pPr marL="0" lvl="0" indent="0" eaLnBrk="1" hangingPunct="1">
                  <a:lnSpc>
                    <a:spcPct val="150000"/>
                  </a:lnSpc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zh-CN" altLang="en-US" b="1">
                    <a:solidFill>
                      <a:srgbClr val="0000CC"/>
                    </a:solidFill>
                    <a:latin typeface="楷体_GB2312" pitchFamily="49" charset="-122"/>
                    <a:ea typeface="楷体_GB2312" pitchFamily="49" charset="-122"/>
                  </a:rPr>
                  <a:t>    每至晴初霜旦，林寒涧肃，常有高猿长啸，属引凄异，空谷传响，哀转久绝。故渔者歌曰：</a:t>
                </a:r>
                <a:r>
                  <a:rPr lang="zh-CN" altLang="en-US" b="1">
                    <a:solidFill>
                      <a:srgbClr val="0000CC"/>
                    </a:solidFill>
                    <a:ea typeface="楷体_GB2312" pitchFamily="49" charset="-122"/>
                  </a:rPr>
                  <a:t>“</a:t>
                </a:r>
                <a:r>
                  <a:rPr lang="zh-CN" altLang="en-US" b="1">
                    <a:solidFill>
                      <a:srgbClr val="0000CC"/>
                    </a:solidFill>
                    <a:latin typeface="楷体_GB2312" pitchFamily="49" charset="-122"/>
                    <a:ea typeface="楷体_GB2312" pitchFamily="49" charset="-122"/>
                  </a:rPr>
                  <a:t>巴东三峡巫峡长，猿鸣三声泪沾裳。</a:t>
                </a:r>
                <a:r>
                  <a:rPr lang="zh-CN" altLang="en-US" b="1">
                    <a:solidFill>
                      <a:srgbClr val="0000CC"/>
                    </a:solidFill>
                    <a:ea typeface="楷体_GB2312" pitchFamily="49" charset="-122"/>
                  </a:rPr>
                  <a:t>”</a:t>
                </a:r>
                <a:endParaRPr lang="zh-CN" altLang="en-US" b="1">
                  <a:solidFill>
                    <a:srgbClr val="0000CC"/>
                  </a:solidFill>
                  <a:latin typeface="楷体_GB2312" pitchFamily="49" charset="-122"/>
                  <a:ea typeface="楷体_GB2312" pitchFamily="49" charset="-122"/>
                </a:endParaRPr>
              </a:p>
            </p:txBody>
          </p:sp>
          <p:sp>
            <p:nvSpPr>
              <p:cNvPr id="7186" name="Line 17"/>
              <p:cNvSpPr/>
              <p:nvPr/>
            </p:nvSpPr>
            <p:spPr>
              <a:xfrm>
                <a:off x="2517" y="1616"/>
                <a:ext cx="454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7187" name="Line 19"/>
              <p:cNvSpPr/>
              <p:nvPr/>
            </p:nvSpPr>
            <p:spPr>
              <a:xfrm>
                <a:off x="3742" y="1616"/>
                <a:ext cx="454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7188" name="Line 20"/>
              <p:cNvSpPr/>
              <p:nvPr/>
            </p:nvSpPr>
            <p:spPr>
              <a:xfrm>
                <a:off x="3016" y="2069"/>
                <a:ext cx="454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7189" name="Line 21"/>
              <p:cNvSpPr/>
              <p:nvPr/>
            </p:nvSpPr>
            <p:spPr>
              <a:xfrm>
                <a:off x="1973" y="3158"/>
                <a:ext cx="454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7190" name="Line 22"/>
              <p:cNvSpPr/>
              <p:nvPr/>
            </p:nvSpPr>
            <p:spPr>
              <a:xfrm>
                <a:off x="930" y="3657"/>
                <a:ext cx="454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7191" name="Line 26"/>
              <p:cNvSpPr/>
              <p:nvPr/>
            </p:nvSpPr>
            <p:spPr>
              <a:xfrm>
                <a:off x="5420" y="1616"/>
                <a:ext cx="91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7192" name="Line 35"/>
              <p:cNvSpPr/>
              <p:nvPr/>
            </p:nvSpPr>
            <p:spPr>
              <a:xfrm>
                <a:off x="4830" y="3566"/>
                <a:ext cx="91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</p:grpSp>
        <p:grpSp>
          <p:nvGrpSpPr>
            <p:cNvPr id="7182" name="Group 25"/>
            <p:cNvGrpSpPr/>
            <p:nvPr/>
          </p:nvGrpSpPr>
          <p:grpSpPr>
            <a:xfrm>
              <a:off x="5239" y="1298"/>
              <a:ext cx="363" cy="327"/>
              <a:chOff x="3470" y="663"/>
              <a:chExt cx="362" cy="327"/>
            </a:xfrm>
          </p:grpSpPr>
          <p:sp>
            <p:nvSpPr>
              <p:cNvPr id="7183" name="Text Box 23"/>
              <p:cNvSpPr txBox="1"/>
              <p:nvPr/>
            </p:nvSpPr>
            <p:spPr>
              <a:xfrm>
                <a:off x="3560" y="663"/>
                <a:ext cx="272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70000"/>
                  <a:buFont typeface="Wingdings" panose="05000000000000000000" pitchFamily="2" charset="2"/>
                  <a:buChar char="v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85000"/>
                  <a:buFont typeface="Wingdings" panose="05000000000000000000" pitchFamily="2" charset="2"/>
                  <a:buChar char="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0000"/>
                  <a:buFont typeface="Wingdings" panose="05000000000000000000" pitchFamily="2" charset="2"/>
                  <a:buChar char="v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90000"/>
                  <a:buFont typeface="Wingdings" panose="05000000000000000000" pitchFamily="2" charset="2"/>
                  <a:buChar char="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5000"/>
                  <a:buFont typeface="Wingdings" panose="05000000000000000000" pitchFamily="2" charset="2"/>
                  <a:buChar char="v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lvl="0" indent="0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zh-CN" altLang="en-US" sz="2800" b="1">
                    <a:solidFill>
                      <a:srgbClr val="0000CC"/>
                    </a:solidFill>
                  </a:rPr>
                  <a:t>献</a:t>
                </a:r>
              </a:p>
            </p:txBody>
          </p:sp>
          <p:sp>
            <p:nvSpPr>
              <p:cNvPr id="7184" name="Text Box 24"/>
              <p:cNvSpPr txBox="1"/>
              <p:nvPr/>
            </p:nvSpPr>
            <p:spPr>
              <a:xfrm>
                <a:off x="3470" y="709"/>
                <a:ext cx="219" cy="18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70000"/>
                  <a:buFont typeface="Wingdings" panose="05000000000000000000" pitchFamily="2" charset="2"/>
                  <a:buChar char="v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85000"/>
                  <a:buFont typeface="Wingdings" panose="05000000000000000000" pitchFamily="2" charset="2"/>
                  <a:buChar char="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0000"/>
                  <a:buFont typeface="Wingdings" panose="05000000000000000000" pitchFamily="2" charset="2"/>
                  <a:buChar char="v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90000"/>
                  <a:buFont typeface="Wingdings" panose="05000000000000000000" pitchFamily="2" charset="2"/>
                  <a:buChar char="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5000"/>
                  <a:buFont typeface="Wingdings" panose="05000000000000000000" pitchFamily="2" charset="2"/>
                  <a:buChar char="v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lvl="0" indent="0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zh-CN" altLang="en-US" sz="2000" b="1" baseline="-25000">
                    <a:solidFill>
                      <a:srgbClr val="0000CC"/>
                    </a:solidFill>
                  </a:rPr>
                  <a:t>山</a:t>
                </a:r>
              </a:p>
            </p:txBody>
          </p:sp>
        </p:grpSp>
      </p:grpSp>
      <p:sp>
        <p:nvSpPr>
          <p:cNvPr id="18473" name="Text Box 41"/>
          <p:cNvSpPr txBox="1"/>
          <p:nvPr/>
        </p:nvSpPr>
        <p:spPr>
          <a:xfrm>
            <a:off x="3995738" y="4581525"/>
            <a:ext cx="1512887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下霜的早晨</a:t>
            </a:r>
          </a:p>
        </p:txBody>
      </p:sp>
      <p:sp>
        <p:nvSpPr>
          <p:cNvPr id="18474" name="Text Box 42"/>
          <p:cNvSpPr txBox="1"/>
          <p:nvPr/>
        </p:nvSpPr>
        <p:spPr>
          <a:xfrm>
            <a:off x="6011863" y="5300663"/>
            <a:ext cx="1512887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所以、因此</a:t>
            </a:r>
          </a:p>
        </p:txBody>
      </p:sp>
      <p:sp>
        <p:nvSpPr>
          <p:cNvPr id="18478" name="Text Box 46"/>
          <p:cNvSpPr txBox="1"/>
          <p:nvPr/>
        </p:nvSpPr>
        <p:spPr>
          <a:xfrm>
            <a:off x="2268538" y="5300663"/>
            <a:ext cx="1223962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接连不断</a:t>
            </a:r>
          </a:p>
        </p:txBody>
      </p:sp>
      <p:sp>
        <p:nvSpPr>
          <p:cNvPr id="18479" name="Text Box 47"/>
          <p:cNvSpPr txBox="1"/>
          <p:nvPr/>
        </p:nvSpPr>
        <p:spPr>
          <a:xfrm>
            <a:off x="4643438" y="3429000"/>
            <a:ext cx="1296987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急流冲荡</a:t>
            </a:r>
          </a:p>
        </p:txBody>
      </p:sp>
      <p:sp>
        <p:nvSpPr>
          <p:cNvPr id="18480" name="Text Box 48"/>
          <p:cNvSpPr txBox="1"/>
          <p:nvPr/>
        </p:nvSpPr>
        <p:spPr>
          <a:xfrm>
            <a:off x="2411413" y="2133600"/>
            <a:ext cx="1512887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白色的急流</a:t>
            </a:r>
          </a:p>
        </p:txBody>
      </p:sp>
      <p:sp>
        <p:nvSpPr>
          <p:cNvPr id="18481" name="Text Box 49"/>
          <p:cNvSpPr txBox="1"/>
          <p:nvPr/>
        </p:nvSpPr>
        <p:spPr>
          <a:xfrm>
            <a:off x="6732588" y="2133600"/>
            <a:ext cx="1512887" cy="396875"/>
          </a:xfrm>
          <a:prstGeom prst="rect">
            <a:avLst/>
          </a:prstGeom>
          <a:solidFill>
            <a:srgbClr val="F5FD5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回旋的清波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4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73" grpId="0"/>
      <p:bldP spid="18474" grpId="0"/>
      <p:bldP spid="18478" grpId="0"/>
      <p:bldP spid="18479" grpId="0"/>
      <p:bldP spid="18480" grpId="0"/>
      <p:bldP spid="1848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Rot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algn="l" eaLnBrk="1" hangingPunct="1"/>
            <a:endParaRPr lang="zh-CN" altLang="zh-CN" sz="4000" b="1"/>
          </a:p>
        </p:txBody>
      </p:sp>
      <p:sp>
        <p:nvSpPr>
          <p:cNvPr id="8195" name="Rectangle 3"/>
          <p:cNvSpPr>
            <a:spLocks noGrp="1" noRot="1"/>
          </p:cNvSpPr>
          <p:nvPr>
            <p:ph idx="1"/>
          </p:nvPr>
        </p:nvSpPr>
        <p:spPr>
          <a:xfrm>
            <a:off x="0" y="981075"/>
            <a:ext cx="8540750" cy="3886200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 b="1">
                <a:solidFill>
                  <a:srgbClr val="FF3300"/>
                </a:solidFill>
              </a:rPr>
              <a:t>一词多义</a:t>
            </a:r>
            <a:r>
              <a:rPr lang="zh-CN" altLang="en-US" b="1"/>
              <a:t>：</a:t>
            </a:r>
          </a:p>
          <a:p>
            <a:pPr eaLnBrk="1" hangingPunct="1"/>
            <a:r>
              <a:rPr lang="zh-CN" altLang="en-US" b="1">
                <a:solidFill>
                  <a:srgbClr val="0000CC"/>
                </a:solidFill>
              </a:rPr>
              <a:t>        沿溯阻</a:t>
            </a:r>
            <a:r>
              <a:rPr lang="zh-CN" altLang="en-US" b="1">
                <a:solidFill>
                  <a:srgbClr val="FF3300"/>
                </a:solidFill>
              </a:rPr>
              <a:t>绝</a:t>
            </a:r>
          </a:p>
          <a:p>
            <a:pPr eaLnBrk="1" hangingPunct="1"/>
            <a:r>
              <a:rPr lang="zh-CN" altLang="en-US" b="1"/>
              <a:t>绝    </a:t>
            </a:r>
            <a:r>
              <a:rPr lang="zh-CN" altLang="en-US" b="1">
                <a:solidFill>
                  <a:srgbClr val="FF3300"/>
                </a:solidFill>
              </a:rPr>
              <a:t>绝巘</a:t>
            </a:r>
            <a:r>
              <a:rPr lang="zh-CN" altLang="en-US" b="1"/>
              <a:t>多生怪柏 </a:t>
            </a:r>
          </a:p>
          <a:p>
            <a:pPr eaLnBrk="1" hangingPunct="1">
              <a:buNone/>
            </a:pPr>
            <a:r>
              <a:rPr lang="zh-CN" altLang="en-US" b="1">
                <a:solidFill>
                  <a:srgbClr val="0000CC"/>
                </a:solidFill>
              </a:rPr>
              <a:t>           哀转久</a:t>
            </a:r>
            <a:r>
              <a:rPr lang="zh-CN" altLang="en-US" b="1">
                <a:solidFill>
                  <a:srgbClr val="FF3300"/>
                </a:solidFill>
              </a:rPr>
              <a:t>绝</a:t>
            </a:r>
          </a:p>
          <a:p>
            <a:pPr eaLnBrk="1" hangingPunct="1"/>
            <a:endParaRPr lang="zh-CN" altLang="en-US" b="1"/>
          </a:p>
          <a:p>
            <a:pPr eaLnBrk="1" hangingPunct="1"/>
            <a:r>
              <a:rPr lang="zh-CN" altLang="en-US" b="1"/>
              <a:t>自   </a:t>
            </a:r>
            <a:r>
              <a:rPr lang="zh-CN" altLang="en-US" b="1">
                <a:solidFill>
                  <a:srgbClr val="FF3300"/>
                </a:solidFill>
              </a:rPr>
              <a:t>自</a:t>
            </a:r>
            <a:r>
              <a:rPr lang="zh-CN" altLang="en-US" b="1">
                <a:solidFill>
                  <a:srgbClr val="0000CC"/>
                </a:solidFill>
              </a:rPr>
              <a:t>三峡七百里中</a:t>
            </a:r>
          </a:p>
          <a:p>
            <a:pPr eaLnBrk="1" hangingPunct="1">
              <a:buNone/>
            </a:pPr>
            <a:r>
              <a:rPr lang="zh-CN" altLang="en-US" b="1">
                <a:solidFill>
                  <a:srgbClr val="0000CC"/>
                </a:solidFill>
              </a:rPr>
              <a:t>          </a:t>
            </a:r>
            <a:r>
              <a:rPr lang="zh-CN" altLang="en-US" b="1">
                <a:solidFill>
                  <a:srgbClr val="FF3300"/>
                </a:solidFill>
              </a:rPr>
              <a:t>自</a:t>
            </a:r>
            <a:r>
              <a:rPr lang="zh-CN" altLang="en-US" b="1">
                <a:solidFill>
                  <a:srgbClr val="0000CC"/>
                </a:solidFill>
              </a:rPr>
              <a:t>非亭午夜分</a:t>
            </a:r>
          </a:p>
        </p:txBody>
      </p:sp>
      <p:sp>
        <p:nvSpPr>
          <p:cNvPr id="8196" name="AutoShape 4"/>
          <p:cNvSpPr/>
          <p:nvPr/>
        </p:nvSpPr>
        <p:spPr>
          <a:xfrm>
            <a:off x="971550" y="1844675"/>
            <a:ext cx="217488" cy="1152525"/>
          </a:xfrm>
          <a:prstGeom prst="leftBrace">
            <a:avLst>
              <a:gd name="adj1" fmla="val 44160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anchor="ctr"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en-US" sz="1800"/>
          </a:p>
        </p:txBody>
      </p:sp>
      <p:sp>
        <p:nvSpPr>
          <p:cNvPr id="8197" name="AutoShape 5"/>
          <p:cNvSpPr/>
          <p:nvPr/>
        </p:nvSpPr>
        <p:spPr>
          <a:xfrm>
            <a:off x="971550" y="3573463"/>
            <a:ext cx="144463" cy="576262"/>
          </a:xfrm>
          <a:prstGeom prst="leftBrace">
            <a:avLst>
              <a:gd name="adj1" fmla="val 33241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en-US" sz="1800"/>
          </a:p>
        </p:txBody>
      </p:sp>
      <p:sp>
        <p:nvSpPr>
          <p:cNvPr id="48134" name="Text Box 6"/>
          <p:cNvSpPr txBox="1"/>
          <p:nvPr/>
        </p:nvSpPr>
        <p:spPr>
          <a:xfrm>
            <a:off x="4356100" y="1628775"/>
            <a:ext cx="15113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b="1"/>
              <a:t>断</a:t>
            </a:r>
          </a:p>
        </p:txBody>
      </p:sp>
      <p:sp>
        <p:nvSpPr>
          <p:cNvPr id="48135" name="Text Box 7"/>
          <p:cNvSpPr txBox="1"/>
          <p:nvPr/>
        </p:nvSpPr>
        <p:spPr>
          <a:xfrm>
            <a:off x="4356100" y="2276475"/>
            <a:ext cx="180022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b="1"/>
              <a:t>极</a:t>
            </a:r>
          </a:p>
        </p:txBody>
      </p:sp>
      <p:sp>
        <p:nvSpPr>
          <p:cNvPr id="48136" name="Text Box 8"/>
          <p:cNvSpPr txBox="1"/>
          <p:nvPr/>
        </p:nvSpPr>
        <p:spPr>
          <a:xfrm>
            <a:off x="4211638" y="2852738"/>
            <a:ext cx="187325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b="1"/>
              <a:t>消失</a:t>
            </a:r>
          </a:p>
        </p:txBody>
      </p:sp>
      <p:sp>
        <p:nvSpPr>
          <p:cNvPr id="48137" name="Text Box 9"/>
          <p:cNvSpPr txBox="1"/>
          <p:nvPr/>
        </p:nvSpPr>
        <p:spPr>
          <a:xfrm>
            <a:off x="4319905" y="3843973"/>
            <a:ext cx="1871663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b="1"/>
              <a:t>从</a:t>
            </a:r>
          </a:p>
        </p:txBody>
      </p:sp>
      <p:sp>
        <p:nvSpPr>
          <p:cNvPr id="48138" name="Text Box 10"/>
          <p:cNvSpPr txBox="1"/>
          <p:nvPr/>
        </p:nvSpPr>
        <p:spPr>
          <a:xfrm>
            <a:off x="4284663" y="3933825"/>
            <a:ext cx="1368425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en-US" b="1"/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b="1"/>
              <a:t>如果</a:t>
            </a:r>
          </a:p>
        </p:txBody>
      </p:sp>
      <p:sp>
        <p:nvSpPr>
          <p:cNvPr id="8203" name="Text Box 12"/>
          <p:cNvSpPr txBox="1"/>
          <p:nvPr/>
        </p:nvSpPr>
        <p:spPr>
          <a:xfrm>
            <a:off x="6443663" y="620713"/>
            <a:ext cx="865187" cy="14652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zh-CN" sz="3600" b="1">
              <a:solidFill>
                <a:srgbClr val="FF3300"/>
              </a:solidFill>
            </a:endParaRPr>
          </a:p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zh-CN" sz="3600"/>
          </a:p>
        </p:txBody>
      </p:sp>
      <p:sp>
        <p:nvSpPr>
          <p:cNvPr id="8204" name="Text Box 14"/>
          <p:cNvSpPr txBox="1"/>
          <p:nvPr/>
        </p:nvSpPr>
        <p:spPr>
          <a:xfrm>
            <a:off x="2411413" y="1341438"/>
            <a:ext cx="1512887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1800"/>
          </a:p>
        </p:txBody>
      </p:sp>
      <p:sp>
        <p:nvSpPr>
          <p:cNvPr id="8205" name="Text Box 15"/>
          <p:cNvSpPr txBox="1"/>
          <p:nvPr/>
        </p:nvSpPr>
        <p:spPr>
          <a:xfrm>
            <a:off x="3687763" y="2282825"/>
            <a:ext cx="1820862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zh-CN" sz="1800"/>
          </a:p>
        </p:txBody>
      </p:sp>
      <p:sp>
        <p:nvSpPr>
          <p:cNvPr id="48144" name="Text Box 16"/>
          <p:cNvSpPr txBox="1"/>
          <p:nvPr/>
        </p:nvSpPr>
        <p:spPr>
          <a:xfrm>
            <a:off x="2484438" y="1196975"/>
            <a:ext cx="3187700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zh-CN" b="1">
              <a:solidFill>
                <a:srgbClr val="FF3300"/>
              </a:solidFill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8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8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8">
                                            <p:txEl>
                                              <p:charRg st="0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8138">
                                            <p:txEl>
                                              <p:charRg st="0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8138">
                                            <p:txEl>
                                              <p:charRg st="0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4" grpId="0"/>
      <p:bldP spid="48135" grpId="0"/>
      <p:bldP spid="48136" grpId="0"/>
      <p:bldP spid="48137" grpId="0"/>
      <p:bldP spid="481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Rot="1"/>
          </p:cNvSpPr>
          <p:nvPr>
            <p:ph type="title"/>
          </p:nvPr>
        </p:nvSpPr>
        <p:spPr>
          <a:xfrm>
            <a:off x="323850" y="404813"/>
            <a:ext cx="8540750" cy="1143000"/>
          </a:xfrm>
        </p:spPr>
        <p:txBody>
          <a:bodyPr vert="horz" wrap="square" lIns="91440" tIns="45720" rIns="91440" bIns="45720" anchor="ctr"/>
          <a:lstStyle/>
          <a:p>
            <a:pPr algn="l" eaLnBrk="1" hangingPunct="1"/>
            <a:r>
              <a:rPr lang="en-US" altLang="zh-CN" sz="3600"/>
              <a:t>1.</a:t>
            </a:r>
            <a:r>
              <a:rPr lang="zh-CN" altLang="en-US" sz="3600"/>
              <a:t>解释加点词语</a:t>
            </a:r>
            <a:r>
              <a:rPr lang="en-US" altLang="zh-CN" sz="3600"/>
              <a:t>(4</a:t>
            </a:r>
            <a:r>
              <a:rPr lang="zh-CN" altLang="en-US" sz="3600"/>
              <a:t>分）</a:t>
            </a:r>
          </a:p>
        </p:txBody>
      </p:sp>
      <p:sp>
        <p:nvSpPr>
          <p:cNvPr id="9219" name="Rectangle 3"/>
          <p:cNvSpPr>
            <a:spLocks noGrp="1" noRot="1"/>
          </p:cNvSpPr>
          <p:nvPr>
            <p:ph idx="1"/>
          </p:nvPr>
        </p:nvSpPr>
        <p:spPr>
          <a:xfrm>
            <a:off x="250825" y="1557338"/>
            <a:ext cx="8540750" cy="2519362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 b="1">
                <a:solidFill>
                  <a:srgbClr val="0000CC"/>
                </a:solidFill>
              </a:rPr>
              <a:t>虽乘</a:t>
            </a:r>
            <a:r>
              <a:rPr lang="zh-CN" altLang="en-US" b="1">
                <a:solidFill>
                  <a:srgbClr val="FF3300"/>
                </a:solidFill>
              </a:rPr>
              <a:t>奔</a:t>
            </a:r>
            <a:r>
              <a:rPr lang="zh-CN" altLang="en-US" b="1">
                <a:solidFill>
                  <a:srgbClr val="0000CC"/>
                </a:solidFill>
              </a:rPr>
              <a:t>御风：</a:t>
            </a:r>
          </a:p>
          <a:p>
            <a:pPr eaLnBrk="1" hangingPunct="1"/>
            <a:r>
              <a:rPr lang="zh-CN" altLang="en-US" sz="3600" b="1">
                <a:ea typeface="仿宋_GB2312" pitchFamily="49" charset="-122"/>
              </a:rPr>
              <a:t>绝</a:t>
            </a:r>
            <a:r>
              <a:rPr lang="zh-CN" altLang="en-US" sz="1800" b="1">
                <a:solidFill>
                  <a:srgbClr val="FF3300"/>
                </a:solidFill>
                <a:ea typeface="仿宋_GB2312" pitchFamily="49" charset="-122"/>
              </a:rPr>
              <a:t>山</a:t>
            </a:r>
            <a:r>
              <a:rPr lang="zh-CN" altLang="en-US" b="1">
                <a:solidFill>
                  <a:srgbClr val="FF3300"/>
                </a:solidFill>
                <a:ea typeface="新宋体-18030" pitchFamily="49" charset="-122"/>
              </a:rPr>
              <a:t>献</a:t>
            </a:r>
            <a:r>
              <a:rPr lang="zh-CN" altLang="en-US" b="1">
                <a:ea typeface="新宋体-18030" pitchFamily="49" charset="-122"/>
              </a:rPr>
              <a:t>多生怪柏：</a:t>
            </a:r>
          </a:p>
          <a:p>
            <a:pPr eaLnBrk="1" hangingPunct="1"/>
            <a:r>
              <a:rPr lang="zh-CN" altLang="en-US" b="1">
                <a:ea typeface="新宋体-18030" pitchFamily="49" charset="-122"/>
              </a:rPr>
              <a:t>属</a:t>
            </a:r>
            <a:r>
              <a:rPr lang="zh-CN" altLang="en-US" b="1">
                <a:solidFill>
                  <a:srgbClr val="FF3300"/>
                </a:solidFill>
                <a:ea typeface="新宋体-18030" pitchFamily="49" charset="-122"/>
              </a:rPr>
              <a:t>引</a:t>
            </a:r>
            <a:r>
              <a:rPr lang="zh-CN" altLang="en-US" b="1">
                <a:ea typeface="新宋体-18030" pitchFamily="49" charset="-122"/>
              </a:rPr>
              <a:t>凄异：</a:t>
            </a:r>
          </a:p>
          <a:p>
            <a:pPr eaLnBrk="1" hangingPunct="1"/>
            <a:r>
              <a:rPr lang="zh-CN" altLang="en-US" b="1">
                <a:solidFill>
                  <a:srgbClr val="0000CC"/>
                </a:solidFill>
              </a:rPr>
              <a:t>略无</a:t>
            </a:r>
            <a:r>
              <a:rPr lang="zh-CN" altLang="en-US" b="1">
                <a:solidFill>
                  <a:srgbClr val="FF3300"/>
                </a:solidFill>
              </a:rPr>
              <a:t>阙</a:t>
            </a:r>
            <a:r>
              <a:rPr lang="zh-CN" altLang="en-US" b="1">
                <a:solidFill>
                  <a:srgbClr val="0000CC"/>
                </a:solidFill>
              </a:rPr>
              <a:t>处</a:t>
            </a:r>
            <a:r>
              <a:rPr lang="en-US" altLang="zh-CN" b="1">
                <a:solidFill>
                  <a:srgbClr val="0000CC"/>
                </a:solidFill>
              </a:rPr>
              <a:t>:</a:t>
            </a:r>
          </a:p>
          <a:p>
            <a:pPr eaLnBrk="1" hangingPunct="1"/>
            <a:endParaRPr lang="en-US" altLang="zh-CN" b="1">
              <a:solidFill>
                <a:srgbClr val="0000CC"/>
              </a:solidFill>
            </a:endParaRPr>
          </a:p>
          <a:p>
            <a:pPr eaLnBrk="1" hangingPunct="1"/>
            <a:endParaRPr lang="en-US" altLang="zh-CN" b="1">
              <a:solidFill>
                <a:srgbClr val="0000CC"/>
              </a:solidFill>
            </a:endParaRPr>
          </a:p>
          <a:p>
            <a:pPr eaLnBrk="1" hangingPunct="1"/>
            <a:endParaRPr lang="en-US" altLang="zh-CN" sz="4000" b="1"/>
          </a:p>
        </p:txBody>
      </p:sp>
      <p:sp>
        <p:nvSpPr>
          <p:cNvPr id="9220" name="Text Box 4"/>
          <p:cNvSpPr txBox="1"/>
          <p:nvPr/>
        </p:nvSpPr>
        <p:spPr>
          <a:xfrm>
            <a:off x="7524750" y="1268413"/>
            <a:ext cx="719138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5400"/>
          </a:p>
        </p:txBody>
      </p:sp>
      <p:sp>
        <p:nvSpPr>
          <p:cNvPr id="70662" name="Text Box 6"/>
          <p:cNvSpPr txBox="1"/>
          <p:nvPr/>
        </p:nvSpPr>
        <p:spPr>
          <a:xfrm>
            <a:off x="3851275" y="1628775"/>
            <a:ext cx="316865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800" b="1"/>
              <a:t>飞奔的马</a:t>
            </a:r>
          </a:p>
        </p:txBody>
      </p:sp>
      <p:sp>
        <p:nvSpPr>
          <p:cNvPr id="70663" name="Text Box 7"/>
          <p:cNvSpPr txBox="1"/>
          <p:nvPr/>
        </p:nvSpPr>
        <p:spPr>
          <a:xfrm>
            <a:off x="4284663" y="2133600"/>
            <a:ext cx="266382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800" b="1"/>
              <a:t>山峰</a:t>
            </a:r>
          </a:p>
        </p:txBody>
      </p:sp>
      <p:sp>
        <p:nvSpPr>
          <p:cNvPr id="9223" name="Text Box 8"/>
          <p:cNvSpPr txBox="1"/>
          <p:nvPr/>
        </p:nvSpPr>
        <p:spPr>
          <a:xfrm>
            <a:off x="3995738" y="3933825"/>
            <a:ext cx="184150" cy="3667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zh-CN" sz="1800"/>
          </a:p>
        </p:txBody>
      </p:sp>
      <p:sp>
        <p:nvSpPr>
          <p:cNvPr id="70665" name="Text Box 9"/>
          <p:cNvSpPr txBox="1"/>
          <p:nvPr/>
        </p:nvSpPr>
        <p:spPr>
          <a:xfrm>
            <a:off x="4211638" y="2708275"/>
            <a:ext cx="223202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800" b="1"/>
              <a:t>延长</a:t>
            </a:r>
          </a:p>
        </p:txBody>
      </p:sp>
      <p:sp>
        <p:nvSpPr>
          <p:cNvPr id="9225" name="Text Box 10"/>
          <p:cNvSpPr txBox="1"/>
          <p:nvPr/>
        </p:nvSpPr>
        <p:spPr>
          <a:xfrm>
            <a:off x="250825" y="0"/>
            <a:ext cx="3744913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3600" b="1">
                <a:solidFill>
                  <a:srgbClr val="FF3300"/>
                </a:solidFill>
                <a:ea typeface="黑体" panose="02010609060101010101" pitchFamily="2" charset="-122"/>
              </a:rPr>
              <a:t>中考链接</a:t>
            </a:r>
            <a:br>
              <a:rPr lang="zh-CN" altLang="en-US" sz="3600" b="1">
                <a:solidFill>
                  <a:srgbClr val="FF3300"/>
                </a:solidFill>
                <a:ea typeface="黑体" panose="02010609060101010101" pitchFamily="2" charset="-122"/>
              </a:rPr>
            </a:br>
            <a:endParaRPr lang="zh-CN" altLang="en-US" sz="3600" b="1">
              <a:solidFill>
                <a:srgbClr val="FF3300"/>
              </a:solidFill>
              <a:ea typeface="黑体" panose="02010609060101010101" pitchFamily="2" charset="-122"/>
            </a:endParaRPr>
          </a:p>
        </p:txBody>
      </p:sp>
      <p:sp>
        <p:nvSpPr>
          <p:cNvPr id="9226" name="Text Box 13"/>
          <p:cNvSpPr txBox="1"/>
          <p:nvPr/>
        </p:nvSpPr>
        <p:spPr>
          <a:xfrm>
            <a:off x="3903663" y="3074988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zh-CN" sz="1800"/>
          </a:p>
        </p:txBody>
      </p:sp>
      <p:sp>
        <p:nvSpPr>
          <p:cNvPr id="70674" name="Text Box 18"/>
          <p:cNvSpPr txBox="1"/>
          <p:nvPr/>
        </p:nvSpPr>
        <p:spPr>
          <a:xfrm>
            <a:off x="3348038" y="3357563"/>
            <a:ext cx="446405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2800" b="1"/>
              <a:t>“</a:t>
            </a:r>
            <a:r>
              <a:rPr lang="zh-CN" altLang="en-US" sz="2800" b="1"/>
              <a:t>阙”通缺，缺口，中断。</a:t>
            </a:r>
          </a:p>
        </p:txBody>
      </p:sp>
      <p:sp>
        <p:nvSpPr>
          <p:cNvPr id="9228" name="Text Box 19"/>
          <p:cNvSpPr txBox="1"/>
          <p:nvPr/>
        </p:nvSpPr>
        <p:spPr>
          <a:xfrm>
            <a:off x="611188" y="4365625"/>
            <a:ext cx="165735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1800"/>
          </a:p>
        </p:txBody>
      </p:sp>
      <p:sp>
        <p:nvSpPr>
          <p:cNvPr id="9229" name="Text Box 21"/>
          <p:cNvSpPr txBox="1"/>
          <p:nvPr/>
        </p:nvSpPr>
        <p:spPr>
          <a:xfrm>
            <a:off x="179388" y="4149725"/>
            <a:ext cx="8281987" cy="2654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2</a:t>
            </a:r>
            <a:r>
              <a:rPr lang="zh-CN" altLang="en-US" sz="2800" b="1">
                <a:latin typeface="宋体" panose="02010600030101010101" pitchFamily="2" charset="-122"/>
              </a:rPr>
              <a:t>、下列句中加点词意思相同的一项是（　　）</a:t>
            </a:r>
            <a:r>
              <a:rPr lang="en-US" altLang="zh-CN" sz="2800" b="1">
                <a:latin typeface="宋体" panose="02010600030101010101" pitchFamily="2" charset="-122"/>
              </a:rPr>
              <a:t>2</a:t>
            </a:r>
            <a:r>
              <a:rPr lang="zh-CN" altLang="en-US" sz="2800" b="1">
                <a:latin typeface="宋体" panose="02010600030101010101" pitchFamily="2" charset="-122"/>
              </a:rPr>
              <a:t>分分）</a:t>
            </a: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A</a:t>
            </a:r>
            <a:r>
              <a:rPr lang="zh-CN" altLang="en-US" sz="2800" b="1">
                <a:latin typeface="宋体" panose="02010600030101010101" pitchFamily="2" charset="-122"/>
              </a:rPr>
              <a:t>、其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间</a:t>
            </a:r>
            <a:r>
              <a:rPr lang="zh-CN" altLang="en-US" sz="2800" b="1">
                <a:latin typeface="宋体" panose="02010600030101010101" pitchFamily="2" charset="-122"/>
              </a:rPr>
              <a:t>千二百里　    肉食者谋之，又何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间</a:t>
            </a:r>
            <a:r>
              <a:rPr lang="zh-CN" altLang="en-US" sz="2800" b="1">
                <a:latin typeface="宋体" panose="02010600030101010101" pitchFamily="2" charset="-122"/>
              </a:rPr>
              <a:t>焉</a:t>
            </a: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B</a:t>
            </a:r>
            <a:r>
              <a:rPr lang="zh-CN" altLang="en-US" sz="2800" b="1">
                <a:latin typeface="宋体" panose="02010600030101010101" pitchFamily="2" charset="-122"/>
              </a:rPr>
              <a:t>、有时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朝</a:t>
            </a:r>
            <a:r>
              <a:rPr lang="zh-CN" altLang="en-US" sz="2800" b="1">
                <a:latin typeface="宋体" panose="02010600030101010101" pitchFamily="2" charset="-122"/>
              </a:rPr>
              <a:t>发白帝，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暮</a:t>
            </a:r>
            <a:r>
              <a:rPr lang="zh-CN" altLang="en-US" sz="2800" b="1">
                <a:latin typeface="宋体" panose="02010600030101010101" pitchFamily="2" charset="-122"/>
              </a:rPr>
              <a:t>到江陵　   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朝</a:t>
            </a:r>
            <a:r>
              <a:rPr lang="zh-CN" altLang="en-US" sz="2800" b="1">
                <a:latin typeface="宋体" panose="02010600030101010101" pitchFamily="2" charset="-122"/>
              </a:rPr>
              <a:t>而往，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暮</a:t>
            </a:r>
            <a:r>
              <a:rPr lang="zh-CN" altLang="en-US" sz="2800" b="1">
                <a:latin typeface="宋体" panose="02010600030101010101" pitchFamily="2" charset="-122"/>
              </a:rPr>
              <a:t>而归</a:t>
            </a: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C</a:t>
            </a:r>
            <a:r>
              <a:rPr lang="zh-CN" altLang="en-US" sz="2800" b="1">
                <a:latin typeface="宋体" panose="02010600030101010101" pitchFamily="2" charset="-122"/>
              </a:rPr>
              <a:t>、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属</a:t>
            </a:r>
            <a:r>
              <a:rPr lang="zh-CN" altLang="en-US" sz="2800" b="1">
                <a:latin typeface="宋体" panose="02010600030101010101" pitchFamily="2" charset="-122"/>
              </a:rPr>
              <a:t>引凄异　　　　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属</a:t>
            </a:r>
            <a:r>
              <a:rPr lang="zh-CN" altLang="en-US" sz="2800" b="1">
                <a:latin typeface="宋体" panose="02010600030101010101" pitchFamily="2" charset="-122"/>
              </a:rPr>
              <a:t>予作文以记之</a:t>
            </a: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D</a:t>
            </a:r>
            <a:r>
              <a:rPr lang="zh-CN" altLang="en-US" sz="2800" b="1">
                <a:latin typeface="宋体" panose="02010600030101010101" pitchFamily="2" charset="-122"/>
              </a:rPr>
              <a:t>、哀转久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绝</a:t>
            </a:r>
            <a:r>
              <a:rPr lang="zh-CN" altLang="en-US" sz="2800" b="1">
                <a:latin typeface="宋体" panose="02010600030101010101" pitchFamily="2" charset="-122"/>
              </a:rPr>
              <a:t>　　　　率妻子邑人来此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绝</a:t>
            </a:r>
            <a:r>
              <a:rPr lang="zh-CN" altLang="en-US" sz="2800" b="1">
                <a:latin typeface="宋体" panose="02010600030101010101" pitchFamily="2" charset="-122"/>
              </a:rPr>
              <a:t>境</a:t>
            </a:r>
          </a:p>
        </p:txBody>
      </p:sp>
      <p:sp>
        <p:nvSpPr>
          <p:cNvPr id="70678" name="Text Box 22"/>
          <p:cNvSpPr txBox="1"/>
          <p:nvPr/>
        </p:nvSpPr>
        <p:spPr>
          <a:xfrm>
            <a:off x="6588125" y="4149725"/>
            <a:ext cx="72072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2800" b="1">
                <a:solidFill>
                  <a:srgbClr val="FF3300"/>
                </a:solidFill>
              </a:rPr>
              <a:t>B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0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0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0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0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0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2" grpId="0"/>
      <p:bldP spid="70663" grpId="0"/>
      <p:bldP spid="70665" grpId="0"/>
      <p:bldP spid="70674" grpId="0"/>
      <p:bldP spid="7067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2" name="Group 11"/>
          <p:cNvGrpSpPr/>
          <p:nvPr/>
        </p:nvGrpSpPr>
        <p:grpSpPr>
          <a:xfrm>
            <a:off x="179388" y="188913"/>
            <a:ext cx="8796337" cy="1295400"/>
            <a:chOff x="113" y="119"/>
            <a:chExt cx="5541" cy="816"/>
          </a:xfrm>
        </p:grpSpPr>
        <p:grpSp>
          <p:nvGrpSpPr>
            <p:cNvPr id="10250" name="Group 12"/>
            <p:cNvGrpSpPr/>
            <p:nvPr/>
          </p:nvGrpSpPr>
          <p:grpSpPr>
            <a:xfrm>
              <a:off x="113" y="119"/>
              <a:ext cx="5541" cy="816"/>
              <a:chOff x="113" y="119"/>
              <a:chExt cx="5541" cy="816"/>
            </a:xfrm>
          </p:grpSpPr>
          <p:pic>
            <p:nvPicPr>
              <p:cNvPr id="10254" name="Picture 13" descr="国画三峡3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13" y="119"/>
                <a:ext cx="4854" cy="590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rgbClr val="808080">
                    <a:alpha val="50000"/>
                  </a:srgbClr>
                </a:outerShdw>
              </a:effectLst>
            </p:spPr>
          </p:pic>
          <p:pic>
            <p:nvPicPr>
              <p:cNvPr id="10255" name="Picture 14" descr="国画三峡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47" y="119"/>
                <a:ext cx="507" cy="771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rgbClr val="808080">
                    <a:alpha val="50000"/>
                  </a:srgbClr>
                </a:outerShdw>
              </a:effectLst>
            </p:spPr>
          </p:pic>
          <p:pic>
            <p:nvPicPr>
              <p:cNvPr id="10256" name="Picture 15" descr="国画三峡2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056" y="210"/>
                <a:ext cx="471" cy="725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rgbClr val="808080">
                    <a:alpha val="50000"/>
                  </a:srgbClr>
                </a:outerShdw>
              </a:effectLst>
            </p:spPr>
          </p:pic>
        </p:grpSp>
        <p:grpSp>
          <p:nvGrpSpPr>
            <p:cNvPr id="10251" name="Group 16"/>
            <p:cNvGrpSpPr/>
            <p:nvPr/>
          </p:nvGrpSpPr>
          <p:grpSpPr>
            <a:xfrm>
              <a:off x="1338" y="391"/>
              <a:ext cx="3266" cy="288"/>
              <a:chOff x="1247" y="1344"/>
              <a:chExt cx="3266" cy="288"/>
            </a:xfrm>
          </p:grpSpPr>
          <p:sp>
            <p:nvSpPr>
              <p:cNvPr id="10252" name="Rectangle 17"/>
              <p:cNvSpPr/>
              <p:nvPr/>
            </p:nvSpPr>
            <p:spPr>
              <a:xfrm>
                <a:off x="1247" y="1344"/>
                <a:ext cx="3266" cy="272"/>
              </a:xfrm>
              <a:prstGeom prst="rect">
                <a:avLst/>
              </a:prstGeom>
              <a:solidFill>
                <a:srgbClr val="9DD2E5"/>
              </a:solidFill>
              <a:ln w="9525">
                <a:noFill/>
              </a:ln>
              <a:effectLst>
                <a:outerShdw dist="107763" dir="189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70000"/>
                  <a:buFont typeface="Wingdings" panose="05000000000000000000" pitchFamily="2" charset="2"/>
                  <a:buChar char="v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85000"/>
                  <a:buFont typeface="Wingdings" panose="05000000000000000000" pitchFamily="2" charset="2"/>
                  <a:buChar char="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0000"/>
                  <a:buFont typeface="Wingdings" panose="05000000000000000000" pitchFamily="2" charset="2"/>
                  <a:buChar char="v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90000"/>
                  <a:buFont typeface="Wingdings" panose="05000000000000000000" pitchFamily="2" charset="2"/>
                  <a:buChar char="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SzPct val="85000"/>
                  <a:buFont typeface="Wingdings" panose="05000000000000000000" pitchFamily="2" charset="2"/>
                  <a:buChar char="v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lvl="0" indent="0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zh-CN" altLang="en-US" sz="1800"/>
              </a:p>
            </p:txBody>
          </p:sp>
          <p:sp>
            <p:nvSpPr>
              <p:cNvPr id="22546" name="WordArt 18"/>
              <p:cNvSpPr>
                <a:spLocks noChangeArrowheads="1" noChangeShapeType="1" noTextEdit="1"/>
              </p:cNvSpPr>
              <p:nvPr/>
            </p:nvSpPr>
            <p:spPr bwMode="auto">
              <a:xfrm>
                <a:off x="1247" y="1344"/>
                <a:ext cx="3243" cy="288"/>
              </a:xfrm>
              <a:prstGeom prst="rect">
                <a:avLst/>
              </a:prstGeom>
              <a:extLst>
                <a:ext uri="{AF507438-7753-43E0-B8FC-AC1667EBCBE1}">
                  <a14:hiddenEffects xmlns:a14="http://schemas.microsoft.com/office/drawing/2010/main">
                    <a:effectLst/>
                  </a14:hiddenEffects>
                </a:ext>
              </a:extLst>
            </p:spPr>
            <p:txBody>
              <a:bodyPr wrap="none" numCol="1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3600" b="1" i="0" u="none" strike="noStrike" kern="10" cap="none" spc="0" normalizeH="0" baseline="0" noProof="0">
                    <a:ln w="9525">
                      <a:solidFill>
                        <a:schemeClr val="accent2"/>
                      </a:solidFill>
                      <a:round/>
                    </a:ln>
                    <a:solidFill>
                      <a:srgbClr val="3728FC"/>
                    </a:solidFill>
                    <a:effectLst/>
                    <a:uLnTx/>
                    <a:uFillTx/>
                    <a:latin typeface="方正舒体" panose="02010601030101010101" pitchFamily="2" charset="-122"/>
                    <a:ea typeface="方正舒体" panose="02010601030101010101" pitchFamily="2" charset="-122"/>
                    <a:cs typeface="+mn-cs"/>
                  </a:rPr>
                  <a:t>《</a:t>
                </a:r>
                <a:r>
                  <a:rPr kumimoji="0" lang="zh-CN" altLang="en-US" sz="3600" b="1" i="0" u="none" strike="noStrike" kern="10" cap="none" spc="0" normalizeH="0" baseline="0" noProof="0">
                    <a:ln w="9525">
                      <a:solidFill>
                        <a:schemeClr val="accent2"/>
                      </a:solidFill>
                      <a:round/>
                    </a:ln>
                    <a:solidFill>
                      <a:srgbClr val="3728FC"/>
                    </a:solidFill>
                    <a:effectLst/>
                    <a:uLnTx/>
                    <a:uFillTx/>
                    <a:latin typeface="方正舒体" panose="02010601030101010101" pitchFamily="2" charset="-122"/>
                    <a:ea typeface="方正舒体" panose="02010601030101010101" pitchFamily="2" charset="-122"/>
                    <a:cs typeface="+mn-cs"/>
                  </a:rPr>
                  <a:t>三峡</a:t>
                </a:r>
                <a:r>
                  <a:rPr kumimoji="0" lang="en-US" altLang="zh-CN" sz="3600" b="1" i="0" u="none" strike="noStrike" kern="10" cap="none" spc="0" normalizeH="0" baseline="0" noProof="0">
                    <a:ln w="9525">
                      <a:solidFill>
                        <a:schemeClr val="accent2"/>
                      </a:solidFill>
                      <a:round/>
                    </a:ln>
                    <a:solidFill>
                      <a:srgbClr val="3728FC"/>
                    </a:solidFill>
                    <a:effectLst/>
                    <a:uLnTx/>
                    <a:uFillTx/>
                    <a:latin typeface="方正舒体" panose="02010601030101010101" pitchFamily="2" charset="-122"/>
                    <a:ea typeface="方正舒体" panose="02010601030101010101" pitchFamily="2" charset="-122"/>
                    <a:cs typeface="+mn-cs"/>
                  </a:rPr>
                  <a:t>》</a:t>
                </a:r>
                <a:r>
                  <a:rPr kumimoji="0" lang="zh-CN" altLang="en-US" sz="3600" b="1" i="0" u="none" strike="noStrike" kern="10" cap="none" spc="0" normalizeH="0" baseline="0" noProof="0">
                    <a:ln w="9525">
                      <a:solidFill>
                        <a:schemeClr val="accent2"/>
                      </a:solidFill>
                      <a:round/>
                    </a:ln>
                    <a:solidFill>
                      <a:srgbClr val="3728FC"/>
                    </a:solidFill>
                    <a:effectLst/>
                    <a:uLnTx/>
                    <a:uFillTx/>
                    <a:latin typeface="方正舒体" panose="02010601030101010101" pitchFamily="2" charset="-122"/>
                    <a:ea typeface="方正舒体" panose="02010601030101010101" pitchFamily="2" charset="-122"/>
                    <a:cs typeface="+mn-cs"/>
                  </a:rPr>
                  <a:t>复习课练习题</a:t>
                </a:r>
              </a:p>
            </p:txBody>
          </p:sp>
        </p:grpSp>
      </p:grpSp>
      <p:sp>
        <p:nvSpPr>
          <p:cNvPr id="10243" name="Text Box 19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1800"/>
          </a:p>
        </p:txBody>
      </p:sp>
      <p:sp>
        <p:nvSpPr>
          <p:cNvPr id="10244" name="Text Box 20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1800"/>
          </a:p>
        </p:txBody>
      </p:sp>
      <p:sp>
        <p:nvSpPr>
          <p:cNvPr id="10245" name="WordArt 21"/>
          <p:cNvSpPr>
            <a:spLocks noTextEdit="1"/>
          </p:cNvSpPr>
          <p:nvPr/>
        </p:nvSpPr>
        <p:spPr>
          <a:xfrm>
            <a:off x="250825" y="1268413"/>
            <a:ext cx="4200525" cy="3857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625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9525" cap="flat" cmpd="sng">
                  <a:solidFill>
                    <a:srgbClr val="0033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3300"/>
                </a:solidFill>
                <a:latin typeface="华文新魏" charset="0"/>
                <a:ea typeface="华文新魏" charset="0"/>
              </a:rPr>
              <a:t>翻译下面句子</a:t>
            </a:r>
          </a:p>
        </p:txBody>
      </p:sp>
      <p:sp>
        <p:nvSpPr>
          <p:cNvPr id="10246" name="Text Box 34"/>
          <p:cNvSpPr txBox="1"/>
          <p:nvPr/>
        </p:nvSpPr>
        <p:spPr>
          <a:xfrm>
            <a:off x="395288" y="1916113"/>
            <a:ext cx="8569325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0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30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、两岸连山，略无阙处。重岩叠嶂，隐天蔽日。</a:t>
            </a:r>
          </a:p>
        </p:txBody>
      </p:sp>
      <p:sp>
        <p:nvSpPr>
          <p:cNvPr id="22563" name="Text Box 35"/>
          <p:cNvSpPr txBox="1"/>
          <p:nvPr/>
        </p:nvSpPr>
        <p:spPr>
          <a:xfrm>
            <a:off x="250825" y="2492375"/>
            <a:ext cx="8424863" cy="1463675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30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两边都是相连的高山，没有中断的地方。山岩连的山岩，高峰连着高峰。把天空和太阳都遮蔽了。</a:t>
            </a:r>
          </a:p>
        </p:txBody>
      </p:sp>
      <p:sp>
        <p:nvSpPr>
          <p:cNvPr id="10248" name="Text Box 36"/>
          <p:cNvSpPr txBox="1"/>
          <p:nvPr/>
        </p:nvSpPr>
        <p:spPr>
          <a:xfrm>
            <a:off x="468313" y="4221163"/>
            <a:ext cx="8280400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0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sz="30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、自非亭午夜分，不见曦月</a:t>
            </a:r>
          </a:p>
        </p:txBody>
      </p:sp>
      <p:sp>
        <p:nvSpPr>
          <p:cNvPr id="22565" name="Text Box 37"/>
          <p:cNvSpPr txBox="1"/>
          <p:nvPr/>
        </p:nvSpPr>
        <p:spPr>
          <a:xfrm>
            <a:off x="395288" y="4724400"/>
            <a:ext cx="8569325" cy="1006475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30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除非是正午和半夜，其它时间连太阳和月亮都看不到。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102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2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2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2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63" grpId="0"/>
      <p:bldP spid="2256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Text Box 4"/>
          <p:cNvSpPr txBox="1"/>
          <p:nvPr/>
        </p:nvSpPr>
        <p:spPr>
          <a:xfrm>
            <a:off x="468313" y="765175"/>
            <a:ext cx="8280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4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sz="34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、至于夏水襄陵，沿溯阻绝。</a:t>
            </a:r>
          </a:p>
        </p:txBody>
      </p:sp>
      <p:sp>
        <p:nvSpPr>
          <p:cNvPr id="33797" name="Text Box 5"/>
          <p:cNvSpPr txBox="1"/>
          <p:nvPr/>
        </p:nvSpPr>
        <p:spPr>
          <a:xfrm>
            <a:off x="539750" y="1700213"/>
            <a:ext cx="8208963" cy="1127125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34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在夏天江水漫上两边小山的时候，上行和下行和船只都被阻绝了。</a:t>
            </a:r>
          </a:p>
        </p:txBody>
      </p:sp>
      <p:sp>
        <p:nvSpPr>
          <p:cNvPr id="11268" name="Text Box 6"/>
          <p:cNvSpPr txBox="1"/>
          <p:nvPr/>
        </p:nvSpPr>
        <p:spPr>
          <a:xfrm>
            <a:off x="468313" y="3068638"/>
            <a:ext cx="8280400" cy="11271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4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4</a:t>
            </a:r>
            <a:r>
              <a:rPr lang="zh-CN" altLang="en-US" sz="34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、其间千二百里，虽乘奔御风，不以疾也。</a:t>
            </a:r>
          </a:p>
        </p:txBody>
      </p:sp>
      <p:sp>
        <p:nvSpPr>
          <p:cNvPr id="33799" name="Text Box 7"/>
          <p:cNvSpPr txBox="1"/>
          <p:nvPr/>
        </p:nvSpPr>
        <p:spPr>
          <a:xfrm>
            <a:off x="539750" y="4438650"/>
            <a:ext cx="7634288" cy="1127125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34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中间相距一千二百里，即使是乘上飞奔的快马，驾着疾风，也不如它快。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7" grpId="0"/>
      <p:bldP spid="3379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 noRot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algn="l" eaLnBrk="1" hangingPunct="1"/>
            <a:r>
              <a:rPr lang="zh-CN" altLang="en-US" sz="4000" b="1"/>
              <a:t>作者是从哪些方面描写三峡自然景观的？</a:t>
            </a:r>
            <a:r>
              <a:rPr lang="zh-CN" altLang="en-US" sz="4000"/>
              <a:t> </a:t>
            </a:r>
          </a:p>
        </p:txBody>
      </p:sp>
      <p:sp>
        <p:nvSpPr>
          <p:cNvPr id="64515" name="Rectangle 3"/>
          <p:cNvSpPr>
            <a:spLocks noGrp="1" noRot="1"/>
          </p:cNvSpPr>
          <p:nvPr>
            <p:ph idx="1"/>
          </p:nvPr>
        </p:nvSpPr>
        <p:spPr>
          <a:xfrm>
            <a:off x="0" y="1989138"/>
            <a:ext cx="8820150" cy="3886200"/>
          </a:xfrm>
        </p:spPr>
        <p:txBody>
          <a:bodyPr vert="horz" wrap="square" lIns="91440" tIns="45720" rIns="91440" bIns="45720" anchor="t"/>
          <a:lstStyle/>
          <a:p>
            <a:pPr algn="ctr" eaLnBrk="1" hangingPunct="1"/>
            <a:r>
              <a:rPr lang="zh-CN" altLang="en-US" sz="4800"/>
              <a:t>奇山、异水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 Box 10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1800"/>
          </a:p>
        </p:txBody>
      </p:sp>
      <p:sp>
        <p:nvSpPr>
          <p:cNvPr id="13315" name="Text Box 11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1800"/>
          </a:p>
        </p:txBody>
      </p:sp>
      <p:sp>
        <p:nvSpPr>
          <p:cNvPr id="25613" name="Text Box 13"/>
          <p:cNvSpPr txBox="1"/>
          <p:nvPr/>
        </p:nvSpPr>
        <p:spPr>
          <a:xfrm>
            <a:off x="179388" y="1557338"/>
            <a:ext cx="8280400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30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把握文章层次，依据内容填写下面照应各项。</a:t>
            </a:r>
          </a:p>
        </p:txBody>
      </p:sp>
      <p:grpSp>
        <p:nvGrpSpPr>
          <p:cNvPr id="13317" name="Group 54"/>
          <p:cNvGrpSpPr/>
          <p:nvPr/>
        </p:nvGrpSpPr>
        <p:grpSpPr>
          <a:xfrm>
            <a:off x="179388" y="188913"/>
            <a:ext cx="8796337" cy="1295400"/>
            <a:chOff x="113" y="119"/>
            <a:chExt cx="5541" cy="816"/>
          </a:xfrm>
        </p:grpSpPr>
        <p:grpSp>
          <p:nvGrpSpPr>
            <p:cNvPr id="13323" name="Group 55"/>
            <p:cNvGrpSpPr/>
            <p:nvPr/>
          </p:nvGrpSpPr>
          <p:grpSpPr>
            <a:xfrm>
              <a:off x="113" y="119"/>
              <a:ext cx="5541" cy="816"/>
              <a:chOff x="113" y="119"/>
              <a:chExt cx="5541" cy="816"/>
            </a:xfrm>
          </p:grpSpPr>
          <p:pic>
            <p:nvPicPr>
              <p:cNvPr id="13327" name="Picture 56" descr="国画三峡3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13" y="119"/>
                <a:ext cx="4854" cy="590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chemeClr val="bg2">
                    <a:alpha val="50000"/>
                  </a:schemeClr>
                </a:outerShdw>
              </a:effectLst>
            </p:spPr>
          </p:pic>
          <p:pic>
            <p:nvPicPr>
              <p:cNvPr id="13328" name="Picture 57" descr="国画三峡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47" y="119"/>
                <a:ext cx="507" cy="771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chemeClr val="bg2">
                    <a:alpha val="50000"/>
                  </a:schemeClr>
                </a:outerShdw>
              </a:effectLst>
            </p:spPr>
          </p:pic>
          <p:pic>
            <p:nvPicPr>
              <p:cNvPr id="13329" name="Picture 58" descr="国画三峡2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056" y="210"/>
                <a:ext cx="471" cy="725"/>
              </a:xfrm>
              <a:prstGeom prst="rect">
                <a:avLst/>
              </a:prstGeom>
              <a:noFill/>
              <a:ln w="9525">
                <a:noFill/>
              </a:ln>
              <a:effectLst>
                <a:outerShdw dist="107763" dir="18900000" algn="ctr" rotWithShape="0">
                  <a:schemeClr val="bg2">
                    <a:alpha val="50000"/>
                  </a:schemeClr>
                </a:outerShdw>
              </a:effectLst>
            </p:spPr>
          </p:pic>
        </p:grpSp>
        <p:sp>
          <p:nvSpPr>
            <p:cNvPr id="13325" name="Rectangle 60"/>
            <p:cNvSpPr/>
            <p:nvPr/>
          </p:nvSpPr>
          <p:spPr>
            <a:xfrm>
              <a:off x="1338" y="391"/>
              <a:ext cx="3266" cy="272"/>
            </a:xfrm>
            <a:prstGeom prst="rect">
              <a:avLst/>
            </a:prstGeom>
            <a:solidFill>
              <a:srgbClr val="9DD2E5"/>
            </a:solidFill>
            <a:ln w="9525">
              <a:noFill/>
            </a:ln>
            <a:effectLst>
              <a:outerShdw dist="107763" dir="189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70000"/>
                <a:buFont typeface="Wingdings" panose="05000000000000000000" pitchFamily="2" charset="2"/>
                <a:buChar char="v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Wingdings" panose="05000000000000000000" pitchFamily="2" charset="2"/>
                <a:buChar char="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0000"/>
                <a:buFont typeface="Wingdings" panose="05000000000000000000" pitchFamily="2" charset="2"/>
                <a:buChar char="v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Wingdings" panose="05000000000000000000" pitchFamily="2" charset="2"/>
                <a:buChar char="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SzPct val="85000"/>
                <a:buFont typeface="Wingdings" panose="05000000000000000000" pitchFamily="2" charset="2"/>
                <a:buChar char="v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en-US" sz="1800"/>
            </a:p>
          </p:txBody>
        </p:sp>
      </p:grpSp>
      <p:sp>
        <p:nvSpPr>
          <p:cNvPr id="25673" name="Text Box 73"/>
          <p:cNvSpPr txBox="1"/>
          <p:nvPr/>
        </p:nvSpPr>
        <p:spPr>
          <a:xfrm>
            <a:off x="0" y="2997200"/>
            <a:ext cx="8748713" cy="549275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  </a:t>
            </a:r>
            <a:r>
              <a:rPr lang="zh-CN" altLang="en-US" sz="30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段落    季节      主要景物       景物特征</a:t>
            </a:r>
          </a:p>
        </p:txBody>
      </p:sp>
      <p:sp>
        <p:nvSpPr>
          <p:cNvPr id="25675" name="Text Box 75"/>
          <p:cNvSpPr txBox="1"/>
          <p:nvPr/>
        </p:nvSpPr>
        <p:spPr>
          <a:xfrm>
            <a:off x="395288" y="3789363"/>
            <a:ext cx="7777162" cy="488950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2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第一段                山         连绵、高耸</a:t>
            </a:r>
          </a:p>
        </p:txBody>
      </p:sp>
      <p:sp>
        <p:nvSpPr>
          <p:cNvPr id="25676" name="Text Box 76"/>
          <p:cNvSpPr txBox="1"/>
          <p:nvPr/>
        </p:nvSpPr>
        <p:spPr>
          <a:xfrm>
            <a:off x="395288" y="4437063"/>
            <a:ext cx="7777162" cy="488950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2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第二段   夏季         水         汹涌、湍急</a:t>
            </a:r>
          </a:p>
        </p:txBody>
      </p:sp>
      <p:sp>
        <p:nvSpPr>
          <p:cNvPr id="25677" name="Text Box 77"/>
          <p:cNvSpPr txBox="1"/>
          <p:nvPr/>
        </p:nvSpPr>
        <p:spPr>
          <a:xfrm>
            <a:off x="395288" y="5084763"/>
            <a:ext cx="7777162" cy="488950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2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第三段   春冬     水、山、柏      清荣峻茂</a:t>
            </a:r>
          </a:p>
        </p:txBody>
      </p:sp>
      <p:sp>
        <p:nvSpPr>
          <p:cNvPr id="25678" name="Text Box 78"/>
          <p:cNvSpPr txBox="1"/>
          <p:nvPr/>
        </p:nvSpPr>
        <p:spPr>
          <a:xfrm>
            <a:off x="395288" y="5734050"/>
            <a:ext cx="7777162" cy="488950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2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第四段   秋季         猿         凄异、哀转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5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6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13" grpId="0"/>
      <p:bldP spid="25673" grpId="0"/>
      <p:bldP spid="25675" grpId="0"/>
      <p:bldP spid="25676" grpId="0"/>
      <p:bldP spid="25677" grpId="0"/>
      <p:bldP spid="2567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https://d.book118.com/075132322212011104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微软雅黑</vt:lpstr>
      <vt:lpstr>宋体</vt:lpstr>
      <vt:lpstr>Wingdings</vt:lpstr>
      <vt:lpstr>方正舒体</vt:lpstr>
      <vt:lpstr>楷体_GB2312</vt:lpstr>
      <vt:lpstr>华文新魏</vt:lpstr>
      <vt:lpstr>仿宋_GB2312</vt:lpstr>
      <vt:lpstr>新宋体-18030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1.解释加点词语(4分）</vt:lpstr>
      <vt:lpstr>PowerPoint Presentation</vt:lpstr>
      <vt:lpstr>PowerPoint Presentation</vt:lpstr>
      <vt:lpstr>作者是从哪些方面描写三峡自然景观的？ 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2024-09-14T09:08:00.645</cp:lastPrinted>
  <dcterms:created xsi:type="dcterms:W3CDTF">2024-09-14T01:08:00Z</dcterms:created>
  <dcterms:modified xsi:type="dcterms:W3CDTF">2024-09-14T01:08:02Z</dcterms:modified>
</cp:coreProperties>
</file>