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FFCB8BAE-C037-457E-B02F-39386DE1929D}"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6" name="PlaceHolder 1"/>
          <p:cNvSpPr>
            <a:spLocks noGrp="1"/>
          </p:cNvSpPr>
          <p:nvPr>
            <p:ph type="sldImg"/>
          </p:nvPr>
        </p:nvSpPr>
        <p:spPr>
          <a:xfrm>
            <a:off x="685800" y="1143000"/>
            <a:ext cx="5486040" cy="3085920"/>
          </a:xfrm>
          <a:prstGeom prst="rect">
            <a:avLst/>
          </a:prstGeom>
          <a:ln w="0">
            <a:noFill/>
          </a:ln>
        </p:spPr>
      </p:sp>
      <p:sp>
        <p:nvSpPr>
          <p:cNvPr id="32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9" name="PlaceHolder 1"/>
          <p:cNvSpPr>
            <a:spLocks noGrp="1"/>
          </p:cNvSpPr>
          <p:nvPr>
            <p:ph type="sldImg"/>
          </p:nvPr>
        </p:nvSpPr>
        <p:spPr>
          <a:xfrm>
            <a:off x="685800" y="1143000"/>
            <a:ext cx="5486040" cy="3085920"/>
          </a:xfrm>
          <a:prstGeom prst="rect">
            <a:avLst/>
          </a:prstGeom>
          <a:ln w="0">
            <a:noFill/>
          </a:ln>
        </p:spPr>
      </p:sp>
      <p:sp>
        <p:nvSpPr>
          <p:cNvPr id="33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2" name="PlaceHolder 1"/>
          <p:cNvSpPr>
            <a:spLocks noGrp="1"/>
          </p:cNvSpPr>
          <p:nvPr>
            <p:ph type="sldImg"/>
          </p:nvPr>
        </p:nvSpPr>
        <p:spPr>
          <a:xfrm>
            <a:off x="685800" y="1143000"/>
            <a:ext cx="5486040" cy="3085920"/>
          </a:xfrm>
          <a:prstGeom prst="rect">
            <a:avLst/>
          </a:prstGeom>
          <a:ln w="0">
            <a:noFill/>
          </a:ln>
        </p:spPr>
      </p:sp>
      <p:sp>
        <p:nvSpPr>
          <p:cNvPr id="33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5" name="PlaceHolder 1"/>
          <p:cNvSpPr>
            <a:spLocks noGrp="1"/>
          </p:cNvSpPr>
          <p:nvPr>
            <p:ph type="sldImg"/>
          </p:nvPr>
        </p:nvSpPr>
        <p:spPr>
          <a:xfrm>
            <a:off x="685800" y="1143000"/>
            <a:ext cx="5486040" cy="3085920"/>
          </a:xfrm>
          <a:prstGeom prst="rect">
            <a:avLst/>
          </a:prstGeom>
          <a:ln w="0">
            <a:noFill/>
          </a:ln>
        </p:spPr>
      </p:sp>
      <p:sp>
        <p:nvSpPr>
          <p:cNvPr id="33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8" name="PlaceHolder 1"/>
          <p:cNvSpPr>
            <a:spLocks noGrp="1"/>
          </p:cNvSpPr>
          <p:nvPr>
            <p:ph type="sldImg"/>
          </p:nvPr>
        </p:nvSpPr>
        <p:spPr>
          <a:xfrm>
            <a:off x="685800" y="1143000"/>
            <a:ext cx="5486040" cy="3085920"/>
          </a:xfrm>
          <a:prstGeom prst="rect">
            <a:avLst/>
          </a:prstGeom>
          <a:ln w="0">
            <a:noFill/>
          </a:ln>
        </p:spPr>
      </p:sp>
      <p:sp>
        <p:nvSpPr>
          <p:cNvPr id="33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201BDC-2FCE-4348-9E6F-5BE46EBF89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3F1F11-9F82-42DF-BFEF-B1418767D3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E053292-C7A3-4C7E-AFAA-32BFD75A89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706AB94-B929-4D15-B761-A11DF1AC67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39C16D-E217-4700-900B-DD31FC8FAE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BD0A8F-10B6-4FD8-8363-6311C2823B0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6B1362-7FB3-4951-A4A2-A597D06818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B0F8D3-650F-499C-A6C2-997EC664E2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B374B4-4717-4002-A7E4-3AED7EEE3E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5D2BDB-FF07-4887-B2BC-5D22A527F0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A76601-159A-4873-B3F2-607162543F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23D1762-8A8B-4331-9A32-8371036700C3}"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4B98C570-98D2-4B3D-B934-1EF1B798EDF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5213204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企业管理专业教育</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企业管理专业教育简介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企业管理专业教育的核心课程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企业管理专业教育的实践教学</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企业管理专业教育的趋势与挑战</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企业管理专业教育的案例分析</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企业管理专业教育的总结与展望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48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企业管理专业教育简介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2000"/>
          </a:blip>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企业管理专业教育的定义</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企业管理专业教育是指培养学生成为具备管理技能和知识的专业人才的教育体系，通过系统的学习和实践，使学生掌握管理学的理论和实际操作技能，为未来的职场发展做好准备。</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69000"/>
          </a:blip>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企业管理专业教育的历史</a:t>
            </a:r>
            <a:endParaRPr lang="en-US" sz="3600" b="0" strike="noStrike" spc="-1">
              <a:solidFill>
                <a:schemeClr val="dk1"/>
              </a:solidFill>
              <a:latin typeface="Arial"/>
            </a:endParaRPr>
          </a:p>
        </p:txBody>
      </p:sp>
      <p:sp>
        <p:nvSpPr>
          <p:cNvPr id="8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起源</a:t>
            </a:r>
            <a:endParaRPr lang="en-US" sz="2000" b="0" strike="noStrike" spc="-1">
              <a:solidFill>
                <a:srgbClr val="000000"/>
              </a:solidFill>
              <a:latin typeface="Arial"/>
            </a:endParaRPr>
          </a:p>
        </p:txBody>
      </p:sp>
      <p:sp>
        <p:nvSpPr>
          <p:cNvPr id="8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工业革命时期</a:t>
            </a:r>
            <a:endParaRPr lang="en-US" sz="3000" b="0" strike="noStrike" spc="-1">
              <a:solidFill>
                <a:srgbClr val="000000"/>
              </a:solidFill>
              <a:latin typeface="Arial"/>
            </a:endParaRPr>
          </a:p>
        </p:txBody>
      </p:sp>
      <p:sp>
        <p:nvSpPr>
          <p:cNvPr id="8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进程</a:t>
            </a:r>
            <a:endParaRPr lang="en-US" sz="2000" b="0" strike="noStrike" spc="-1">
              <a:solidFill>
                <a:srgbClr val="000000"/>
              </a:solidFill>
              <a:latin typeface="Arial"/>
            </a:endParaRPr>
          </a:p>
        </p:txBody>
      </p:sp>
      <p:sp>
        <p:nvSpPr>
          <p:cNvPr id="8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逐渐发展壮大</a:t>
            </a:r>
            <a:endParaRPr lang="en-US" sz="3000" b="0" strike="noStrike" spc="-1">
              <a:solidFill>
                <a:srgbClr val="000000"/>
              </a:solidFill>
              <a:latin typeface="Arial"/>
            </a:endParaRPr>
          </a:p>
        </p:txBody>
      </p:sp>
      <p:sp>
        <p:nvSpPr>
          <p:cNvPr id="8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8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发展</a:t>
            </a:r>
            <a:endParaRPr lang="en-US" sz="2000" b="0" strike="noStrike" spc="-1">
              <a:solidFill>
                <a:srgbClr val="000000"/>
              </a:solidFill>
              <a:latin typeface="Arial"/>
            </a:endParaRPr>
          </a:p>
        </p:txBody>
      </p:sp>
      <p:sp>
        <p:nvSpPr>
          <p:cNvPr id="9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企业复杂性增加</a:t>
            </a:r>
            <a:endParaRPr lang="en-US" sz="3000" b="0" strike="noStrike" spc="-1">
              <a:solidFill>
                <a:srgbClr val="000000"/>
              </a:solidFill>
              <a:latin typeface="Arial"/>
            </a:endParaRPr>
          </a:p>
        </p:txBody>
      </p:sp>
      <p:sp>
        <p:nvSpPr>
          <p:cNvPr id="9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决策能力</a:t>
            </a:r>
            <a:endParaRPr lang="en-US" sz="2200" b="0" strike="noStrike" spc="-1">
              <a:solidFill>
                <a:srgbClr val="000000"/>
              </a:solidFill>
              <a:latin typeface="Arial"/>
            </a:endParaRPr>
          </a:p>
        </p:txBody>
      </p:sp>
      <p:sp>
        <p:nvSpPr>
          <p:cNvPr id="9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培养学生的决策思维</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提高问题解决能力</a:t>
            </a:r>
            <a:endParaRPr lang="en-US" sz="1500" b="0" strike="noStrike" spc="-1">
              <a:solidFill>
                <a:srgbClr val="000000"/>
              </a:solidFill>
              <a:latin typeface="Arial"/>
            </a:endParaRPr>
          </a:p>
        </p:txBody>
      </p:sp>
      <p:sp>
        <p:nvSpPr>
          <p:cNvPr id="9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职场竞争力</a:t>
            </a:r>
            <a:endParaRPr lang="en-US" sz="2200" b="0" strike="noStrike" spc="-1">
              <a:solidFill>
                <a:srgbClr val="000000"/>
              </a:solidFill>
              <a:latin typeface="Arial"/>
            </a:endParaRPr>
          </a:p>
        </p:txBody>
      </p:sp>
      <p:sp>
        <p:nvSpPr>
          <p:cNvPr id="9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增强求职竞争力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获得更多职业机会</a:t>
            </a:r>
            <a:endParaRPr lang="en-US" sz="1500" b="0" strike="noStrike" spc="-1">
              <a:solidFill>
                <a:srgbClr val="000000"/>
              </a:solidFill>
              <a:latin typeface="Arial"/>
            </a:endParaRPr>
          </a:p>
        </p:txBody>
      </p:sp>
      <p:sp>
        <p:nvSpPr>
          <p:cNvPr id="9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社会发展</a:t>
            </a:r>
            <a:endParaRPr lang="en-US" sz="2200" b="0" strike="noStrike" spc="-1">
              <a:solidFill>
                <a:srgbClr val="000000"/>
              </a:solidFill>
              <a:latin typeface="Arial"/>
            </a:endParaRPr>
          </a:p>
        </p:txBody>
      </p:sp>
      <p:sp>
        <p:nvSpPr>
          <p:cNvPr id="10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促进企业创新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推动经济发展</a:t>
            </a:r>
            <a:endParaRPr lang="en-US" sz="1500" b="0" strike="noStrike" spc="-1">
              <a:solidFill>
                <a:srgbClr val="000000"/>
              </a:solidFill>
              <a:latin typeface="Arial"/>
            </a:endParaRPr>
          </a:p>
        </p:txBody>
      </p:sp>
      <p:sp>
        <p:nvSpPr>
          <p:cNvPr id="10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企业管理专业教育的重要性</a:t>
            </a:r>
            <a:endParaRPr lang="en-US" sz="3600" b="0" strike="noStrike" spc="-1">
              <a:solidFill>
                <a:schemeClr val="dk1"/>
              </a:solidFill>
              <a:latin typeface="Arial"/>
            </a:endParaRPr>
          </a:p>
        </p:txBody>
      </p:sp>
      <p:sp>
        <p:nvSpPr>
          <p:cNvPr id="10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领导能力</a:t>
            </a:r>
            <a:endParaRPr lang="en-US" sz="2200" b="0" strike="noStrike" spc="-1">
              <a:solidFill>
                <a:srgbClr val="000000"/>
              </a:solidFill>
              <a:latin typeface="Arial"/>
            </a:endParaRPr>
          </a:p>
        </p:txBody>
      </p:sp>
      <p:sp>
        <p:nvSpPr>
          <p:cNvPr id="10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培养学生的领导技能</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提升团队管理能力</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0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企业管理专业教育的发展现状</a:t>
            </a:r>
            <a:endParaRPr lang="en-US" sz="3600" b="0" strike="noStrike" spc="-1">
              <a:solidFill>
                <a:schemeClr val="dk1"/>
              </a:solidFill>
              <a:latin typeface="Arial"/>
            </a:endParaRPr>
          </a:p>
        </p:txBody>
      </p:sp>
      <p:sp>
        <p:nvSpPr>
          <p:cNvPr id="10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市场需求</a:t>
            </a:r>
            <a:endParaRPr lang="en-US" sz="1500" b="0" strike="noStrike" spc="-1">
              <a:solidFill>
                <a:srgbClr val="000000"/>
              </a:solidFill>
              <a:latin typeface="Arial"/>
            </a:endParaRPr>
          </a:p>
        </p:txBody>
      </p:sp>
      <p:sp>
        <p:nvSpPr>
          <p:cNvPr id="10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高等教育热门</a:t>
            </a:r>
            <a:endParaRPr lang="en-US" sz="2200" b="0" strike="noStrike" spc="-1">
              <a:solidFill>
                <a:srgbClr val="000000"/>
              </a:solidFill>
              <a:latin typeface="Arial"/>
            </a:endParaRPr>
          </a:p>
        </p:txBody>
      </p:sp>
      <p:sp>
        <p:nvSpPr>
          <p:cNvPr id="10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职业发展</a:t>
            </a:r>
            <a:endParaRPr lang="en-US" sz="1500" b="0" strike="noStrike" spc="-1">
              <a:solidFill>
                <a:srgbClr val="000000"/>
              </a:solidFill>
              <a:latin typeface="Arial"/>
            </a:endParaRPr>
          </a:p>
        </p:txBody>
      </p:sp>
      <p:sp>
        <p:nvSpPr>
          <p:cNvPr id="10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行业前景广阔</a:t>
            </a:r>
            <a:endParaRPr lang="en-US" sz="2200" b="0" strike="noStrike" spc="-1">
              <a:solidFill>
                <a:srgbClr val="000000"/>
              </a:solidFill>
              <a:latin typeface="Arial"/>
            </a:endParaRPr>
          </a:p>
        </p:txBody>
      </p:sp>
      <p:sp>
        <p:nvSpPr>
          <p:cNvPr id="11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就业保障</a:t>
            </a:r>
            <a:endParaRPr lang="en-US" sz="1500" b="0" strike="noStrike" spc="-1">
              <a:solidFill>
                <a:srgbClr val="000000"/>
              </a:solidFill>
              <a:latin typeface="Arial"/>
            </a:endParaRPr>
          </a:p>
        </p:txBody>
      </p:sp>
      <p:sp>
        <p:nvSpPr>
          <p:cNvPr id="11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学生就业稳定</a:t>
            </a:r>
            <a:endParaRPr lang="en-US" sz="2200" b="0" strike="noStrike" spc="-1">
              <a:solidFill>
                <a:srgbClr val="000000"/>
              </a:solidFill>
              <a:latin typeface="Arial"/>
            </a:endParaRPr>
          </a:p>
        </p:txBody>
      </p:sp>
      <p:sp>
        <p:nvSpPr>
          <p:cNvPr id="11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政策倾斜</a:t>
            </a:r>
            <a:endParaRPr lang="en-US" sz="1500" b="0" strike="noStrike" spc="-1">
              <a:solidFill>
                <a:srgbClr val="000000"/>
              </a:solidFill>
              <a:latin typeface="Arial"/>
            </a:endParaRPr>
          </a:p>
        </p:txBody>
      </p:sp>
      <p:sp>
        <p:nvSpPr>
          <p:cNvPr id="11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国家政策支持</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48000"/>
          </a:blip>
          <a:stretch>
            <a:fillRect/>
          </a:stretch>
        </a:blipFill>
      </p:bgPr>
    </p:bg>
    <p:spTree>
      <p:nvGrpSpPr>
        <p:cNvPr id="1" name=""/>
        <p:cNvGrpSpPr/>
        <p:nvPr/>
      </p:nvGrpSpPr>
      <p:grpSpPr>
        <a:xfrm>
          <a:off x="0" y="0"/>
          <a:ext cx="0" cy="0"/>
        </a:xfrm>
      </p:grpSpPr>
      <p:sp>
        <p:nvSpPr>
          <p:cNvPr id="11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企业管理专业教育的核心课程</a:t>
            </a:r>
            <a:endParaRPr lang="en-US" sz="3600" b="0" strike="noStrike" spc="-1">
              <a:solidFill>
                <a:schemeClr val="dk1"/>
              </a:solidFill>
              <a:latin typeface="Arial"/>
            </a:endParaRPr>
          </a:p>
        </p:txBody>
      </p:sp>
      <p:sp>
        <p:nvSpPr>
          <p:cNvPr id="11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11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管理学</a:t>
            </a:r>
            <a:endParaRPr lang="en-US" sz="3500" b="0" strike="noStrike" spc="-1">
              <a:solidFill>
                <a:srgbClr val="000000"/>
              </a:solidFill>
              <a:latin typeface="Arial"/>
            </a:endParaRPr>
          </a:p>
        </p:txBody>
      </p:sp>
      <p:sp>
        <p:nvSpPr>
          <p:cNvPr id="11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管理学是企业管理专业的核心课程之一，主要介绍管理学的基本概念和理论。学生将学习如何有效地规划、组织、领导和控制组织，以实现组织的目标和使命。管理学涉及到各种领域，包括战略规划、团队管理和领导力等。</a:t>
            </a:r>
            <a:endParaRPr lang="en-US" sz="2500" b="0" strike="noStrike" spc="-1">
              <a:solidFill>
                <a:srgbClr val="000000"/>
              </a:solidFill>
              <a:latin typeface="Arial"/>
            </a:endParaRPr>
          </a:p>
        </p:txBody>
      </p:sp>
      <p:sp>
        <p:nvSpPr>
          <p:cNvPr id="1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营销学</a:t>
            </a:r>
            <a:endParaRPr lang="en-US" sz="3600" b="0" strike="noStrike" spc="-1">
              <a:solidFill>
                <a:schemeClr val="dk1"/>
              </a:solidFill>
              <a:latin typeface="Arial"/>
            </a:endParaRPr>
          </a:p>
        </p:txBody>
      </p:sp>
      <p:sp>
        <p:nvSpPr>
          <p:cNvPr id="12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探讨市场研究和竞争分析的方法和工具</a:t>
            </a:r>
            <a:endParaRPr lang="en-US" sz="1500" b="0" strike="noStrike" spc="-1">
              <a:solidFill>
                <a:srgbClr val="000000"/>
              </a:solidFill>
              <a:latin typeface="Arial"/>
            </a:endParaRPr>
          </a:p>
        </p:txBody>
      </p:sp>
      <p:sp>
        <p:nvSpPr>
          <p:cNvPr id="12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市场分析</a:t>
            </a:r>
            <a:endParaRPr lang="en-US" sz="2200" b="0" strike="noStrike" spc="-1">
              <a:solidFill>
                <a:srgbClr val="000000"/>
              </a:solidFill>
              <a:latin typeface="Arial"/>
            </a:endParaRPr>
          </a:p>
        </p:txBody>
      </p:sp>
      <p:sp>
        <p:nvSpPr>
          <p:cNvPr id="12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研究消费者的购买决策过程和行为模式</a:t>
            </a:r>
            <a:endParaRPr lang="en-US" sz="1500" b="0" strike="noStrike" spc="-1">
              <a:solidFill>
                <a:srgbClr val="000000"/>
              </a:solidFill>
              <a:latin typeface="Arial"/>
            </a:endParaRPr>
          </a:p>
        </p:txBody>
      </p:sp>
      <p:sp>
        <p:nvSpPr>
          <p:cNvPr id="12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消费者行为</a:t>
            </a:r>
            <a:endParaRPr lang="en-US" sz="2200" b="0" strike="noStrike" spc="-1">
              <a:solidFill>
                <a:srgbClr val="000000"/>
              </a:solidFill>
              <a:latin typeface="Arial"/>
            </a:endParaRPr>
          </a:p>
        </p:txBody>
      </p:sp>
      <p:sp>
        <p:nvSpPr>
          <p:cNvPr id="12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介绍广告、促销和公关等各种市场推广策略</a:t>
            </a:r>
            <a:endParaRPr lang="en-US" sz="1500" b="0" strike="noStrike" spc="-1">
              <a:solidFill>
                <a:srgbClr val="000000"/>
              </a:solidFill>
              <a:latin typeface="Arial"/>
            </a:endParaRPr>
          </a:p>
        </p:txBody>
      </p:sp>
      <p:sp>
        <p:nvSpPr>
          <p:cNvPr id="12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市场推广</a:t>
            </a:r>
            <a:endParaRPr lang="en-US" sz="2200" b="0" strike="noStrike" spc="-1">
              <a:solidFill>
                <a:srgbClr val="000000"/>
              </a:solidFill>
              <a:latin typeface="Arial"/>
            </a:endParaRPr>
          </a:p>
        </p:txBody>
      </p:sp>
      <p:sp>
        <p:nvSpPr>
          <p:cNvPr id="12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讲解销售渠道管理和销售团队激励方法</a:t>
            </a:r>
            <a:endParaRPr lang="en-US" sz="1500" b="0" strike="noStrike" spc="-1">
              <a:solidFill>
                <a:srgbClr val="000000"/>
              </a:solidFill>
              <a:latin typeface="Arial"/>
            </a:endParaRPr>
          </a:p>
        </p:txBody>
      </p:sp>
      <p:sp>
        <p:nvSpPr>
          <p:cNvPr id="12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销售管理</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3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员工培训</a:t>
            </a:r>
            <a:endParaRPr lang="en-US" sz="2200" b="0" strike="noStrike" spc="-1">
              <a:solidFill>
                <a:srgbClr val="000000"/>
              </a:solidFill>
              <a:latin typeface="Arial"/>
            </a:endParaRPr>
          </a:p>
        </p:txBody>
      </p:sp>
      <p:sp>
        <p:nvSpPr>
          <p:cNvPr id="13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需求分析</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培训计划制定</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培训效果评估</a:t>
            </a:r>
            <a:endParaRPr lang="en-US" sz="1500" b="0" strike="noStrike" spc="-1">
              <a:solidFill>
                <a:srgbClr val="000000"/>
              </a:solidFill>
              <a:latin typeface="Arial"/>
            </a:endParaRPr>
          </a:p>
        </p:txBody>
      </p:sp>
      <p:sp>
        <p:nvSpPr>
          <p:cNvPr id="13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绩效考核</a:t>
            </a:r>
            <a:endParaRPr lang="en-US" sz="2200" b="0" strike="noStrike" spc="-1">
              <a:solidFill>
                <a:srgbClr val="000000"/>
              </a:solidFill>
              <a:latin typeface="Arial"/>
            </a:endParaRPr>
          </a:p>
        </p:txBody>
      </p:sp>
      <p:sp>
        <p:nvSpPr>
          <p:cNvPr id="13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绩效指标设定</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绩效评估方法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绩效奖励方案</a:t>
            </a:r>
            <a:endParaRPr lang="en-US" sz="1500" b="0" strike="noStrike" spc="-1">
              <a:solidFill>
                <a:srgbClr val="000000"/>
              </a:solidFill>
              <a:latin typeface="Arial"/>
            </a:endParaRPr>
          </a:p>
        </p:txBody>
      </p:sp>
      <p:sp>
        <p:nvSpPr>
          <p:cNvPr id="13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员工关系管理</a:t>
            </a:r>
            <a:endParaRPr lang="en-US" sz="2200" b="0" strike="noStrike" spc="-1">
              <a:solidFill>
                <a:srgbClr val="000000"/>
              </a:solidFill>
              <a:latin typeface="Arial"/>
            </a:endParaRPr>
          </a:p>
        </p:txBody>
      </p:sp>
      <p:sp>
        <p:nvSpPr>
          <p:cNvPr id="13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员工投诉处理</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团队建设活动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员工福利管理</a:t>
            </a:r>
            <a:endParaRPr lang="en-US" sz="1500" b="0" strike="noStrike" spc="-1">
              <a:solidFill>
                <a:srgbClr val="000000"/>
              </a:solidFill>
              <a:latin typeface="Arial"/>
            </a:endParaRPr>
          </a:p>
        </p:txBody>
      </p:sp>
      <p:sp>
        <p:nvSpPr>
          <p:cNvPr id="13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人力资源管理</a:t>
            </a:r>
            <a:endParaRPr lang="en-US" sz="3600" b="0" strike="noStrike" spc="-1">
              <a:solidFill>
                <a:schemeClr val="dk1"/>
              </a:solidFill>
              <a:latin typeface="Arial"/>
            </a:endParaRPr>
          </a:p>
        </p:txBody>
      </p:sp>
      <p:sp>
        <p:nvSpPr>
          <p:cNvPr id="14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招聘与选拔</a:t>
            </a:r>
            <a:endParaRPr lang="en-US" sz="2200" b="0" strike="noStrike" spc="-1">
              <a:solidFill>
                <a:srgbClr val="000000"/>
              </a:solidFill>
              <a:latin typeface="Arial"/>
            </a:endParaRPr>
          </a:p>
        </p:txBody>
      </p:sp>
      <p:sp>
        <p:nvSpPr>
          <p:cNvPr id="14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制定招聘计划</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面试流程设计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候选人评估方法</a:t>
            </a:r>
            <a:endParaRPr lang="en-US" sz="1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14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财务管理</a:t>
            </a:r>
            <a:endParaRPr lang="en-US" sz="3500" b="0" strike="noStrike" spc="-1">
              <a:solidFill>
                <a:srgbClr val="000000"/>
              </a:solidFill>
              <a:latin typeface="Arial"/>
            </a:endParaRPr>
          </a:p>
        </p:txBody>
      </p:sp>
      <p:sp>
        <p:nvSpPr>
          <p:cNvPr id="14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财务管理是企业管理专业教育中不可或缺的一门课程，主要讲解企业财务管理的原理和方法。学生将学习财务报表分析、财务预算、投资决策和风险管理等内容，为未来的职业发展打下坚实基础。</a:t>
            </a:r>
            <a:endParaRPr lang="en-US" sz="2500" b="0" strike="noStrike" spc="-1">
              <a:solidFill>
                <a:srgbClr val="000000"/>
              </a:solidFill>
              <a:latin typeface="Arial"/>
            </a:endParaRPr>
          </a:p>
        </p:txBody>
      </p:sp>
      <p:sp>
        <p:nvSpPr>
          <p:cNvPr id="14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4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企业管理专业教育的重要性</a:t>
            </a:r>
            <a:endParaRPr lang="en-US" sz="3600" b="0" strike="noStrike" spc="-1">
              <a:solidFill>
                <a:schemeClr val="dk1"/>
              </a:solidFill>
              <a:latin typeface="Arial"/>
            </a:endParaRPr>
          </a:p>
        </p:txBody>
      </p:sp>
      <p:sp>
        <p:nvSpPr>
          <p:cNvPr id="14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学生通过学习管理学、营销学、人力资源管理和财务管理等课程，培养综合管理能力，为未来成为优秀的管理者打下基础。</a:t>
            </a:r>
            <a:endParaRPr lang="en-US" sz="1500" b="0" strike="noStrike" spc="-1">
              <a:solidFill>
                <a:srgbClr val="000000"/>
              </a:solidFill>
              <a:latin typeface="Arial"/>
            </a:endParaRPr>
          </a:p>
        </p:txBody>
      </p:sp>
      <p:sp>
        <p:nvSpPr>
          <p:cNvPr id="14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培养综合管理能力</a:t>
            </a:r>
            <a:endParaRPr lang="en-US" sz="2200" b="0" strike="noStrike" spc="-1">
              <a:solidFill>
                <a:srgbClr val="000000"/>
              </a:solidFill>
              <a:latin typeface="Arial"/>
            </a:endParaRPr>
          </a:p>
        </p:txBody>
      </p:sp>
      <p:sp>
        <p:nvSpPr>
          <p:cNvPr id="15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企业管理专业教育使学生了解商业领域的最新趋势和变化，帮助他们适应和应对不断变化的商业环境。</a:t>
            </a:r>
            <a:endParaRPr lang="en-US" sz="1500" b="0" strike="noStrike" spc="-1">
              <a:solidFill>
                <a:srgbClr val="000000"/>
              </a:solidFill>
              <a:latin typeface="Arial"/>
            </a:endParaRPr>
          </a:p>
        </p:txBody>
      </p:sp>
      <p:sp>
        <p:nvSpPr>
          <p:cNvPr id="15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适应商业环境变化</a:t>
            </a:r>
            <a:endParaRPr lang="en-US" sz="2200" b="0" strike="noStrike" spc="-1">
              <a:solidFill>
                <a:srgbClr val="000000"/>
              </a:solidFill>
              <a:latin typeface="Arial"/>
            </a:endParaRPr>
          </a:p>
        </p:txBody>
      </p:sp>
      <p:sp>
        <p:nvSpPr>
          <p:cNvPr id="15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通过培养学生的创新思维和解决问题的能力，企业管理专业教育促进创新和企业发展，推动经济社会进步。</a:t>
            </a:r>
            <a:endParaRPr lang="en-US" sz="1500" b="0" strike="noStrike" spc="-1">
              <a:solidFill>
                <a:srgbClr val="000000"/>
              </a:solidFill>
              <a:latin typeface="Arial"/>
            </a:endParaRPr>
          </a:p>
        </p:txBody>
      </p:sp>
      <p:sp>
        <p:nvSpPr>
          <p:cNvPr id="15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促进创新与发展</a:t>
            </a:r>
            <a:endParaRPr lang="en-US" sz="2200" b="0" strike="noStrike" spc="-1">
              <a:solidFill>
                <a:srgbClr val="000000"/>
              </a:solidFill>
              <a:latin typeface="Arial"/>
            </a:endParaRPr>
          </a:p>
        </p:txBody>
      </p:sp>
      <p:sp>
        <p:nvSpPr>
          <p:cNvPr id="15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人力资源管理课程帮助学生理解团队合作的重要性，培养他们的团队合作精神和领导能力，使他们成为优秀的团队领导者。</a:t>
            </a:r>
            <a:endParaRPr lang="en-US" sz="1500" b="0" strike="noStrike" spc="-1">
              <a:solidFill>
                <a:srgbClr val="000000"/>
              </a:solidFill>
              <a:latin typeface="Arial"/>
            </a:endParaRPr>
          </a:p>
        </p:txBody>
      </p:sp>
      <p:sp>
        <p:nvSpPr>
          <p:cNvPr id="15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培养团队合作精神</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48000"/>
          </a:blip>
          <a:stretch>
            <a:fillRect/>
          </a:stretch>
        </a:blipFill>
      </p:bgPr>
    </p:bg>
    <p:spTree>
      <p:nvGrpSpPr>
        <p:cNvPr id="1" name=""/>
        <p:cNvGrpSpPr/>
        <p:nvPr/>
      </p:nvGrpSpPr>
      <p:grpSpPr>
        <a:xfrm>
          <a:off x="0" y="0"/>
          <a:ext cx="0" cy="0"/>
        </a:xfrm>
      </p:grpSpPr>
      <p:sp>
        <p:nvSpPr>
          <p:cNvPr id="15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第三章 企业管理专业教育的实践教学</a:t>
            </a:r>
            <a:endParaRPr lang="en-US" sz="3600" b="0" strike="noStrike" spc="-1">
              <a:solidFill>
                <a:schemeClr val="dk1"/>
              </a:solidFill>
              <a:latin typeface="Arial"/>
            </a:endParaRPr>
          </a:p>
        </p:txBody>
      </p:sp>
      <p:sp>
        <p:nvSpPr>
          <p:cNvPr id="15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69000"/>
          </a:blip>
          <a:stretch>
            <a:fillRect/>
          </a:stretch>
        </a:blipFill>
      </p:bgPr>
    </p:bg>
    <p:spTree>
      <p:nvGrpSpPr>
        <p:cNvPr id="1" name=""/>
        <p:cNvGrpSpPr/>
        <p:nvPr/>
      </p:nvGrpSpPr>
      <p:grpSpPr>
        <a:xfrm>
          <a:off x="0" y="0"/>
          <a:ext cx="0" cy="0"/>
        </a:xfrm>
      </p:grpSpPr>
      <p:sp>
        <p:nvSpPr>
          <p:cNvPr id="15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实习机会</a:t>
            </a:r>
            <a:endParaRPr lang="en-US" sz="3600" b="0" strike="noStrike" spc="-1">
              <a:solidFill>
                <a:schemeClr val="dk1"/>
              </a:solidFill>
              <a:latin typeface="Arial"/>
            </a:endParaRPr>
          </a:p>
        </p:txBody>
      </p:sp>
      <p:sp>
        <p:nvSpPr>
          <p:cNvPr id="16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实习是将理论知识与实际工作相结合的重要途径，能够让学生更容易掌握知识并应用到实践中</a:t>
            </a:r>
            <a:endParaRPr lang="en-US" sz="2000" b="0" strike="noStrike" spc="-1">
              <a:solidFill>
                <a:srgbClr val="000000"/>
              </a:solidFill>
              <a:latin typeface="Arial"/>
            </a:endParaRPr>
          </a:p>
        </p:txBody>
      </p:sp>
      <p:sp>
        <p:nvSpPr>
          <p:cNvPr id="16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提升实践能力</a:t>
            </a:r>
            <a:endParaRPr lang="en-US" sz="3000" b="0" strike="noStrike" spc="-1">
              <a:solidFill>
                <a:srgbClr val="000000"/>
              </a:solidFill>
              <a:latin typeface="Arial"/>
            </a:endParaRPr>
          </a:p>
        </p:txBody>
      </p:sp>
      <p:sp>
        <p:nvSpPr>
          <p:cNvPr id="16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通过实习，学生能够结识各行各业的人，拓展人脉圈，有利于未来的职业发展</a:t>
            </a:r>
            <a:endParaRPr lang="en-US" sz="2000" b="0" strike="noStrike" spc="-1">
              <a:solidFill>
                <a:srgbClr val="000000"/>
              </a:solidFill>
              <a:latin typeface="Arial"/>
            </a:endParaRPr>
          </a:p>
        </p:txBody>
      </p:sp>
      <p:sp>
        <p:nvSpPr>
          <p:cNvPr id="16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建立人际关系</a:t>
            </a:r>
            <a:endParaRPr lang="en-US" sz="3000" b="0" strike="noStrike" spc="-1">
              <a:solidFill>
                <a:srgbClr val="000000"/>
              </a:solidFill>
              <a:latin typeface="Arial"/>
            </a:endParaRPr>
          </a:p>
        </p:txBody>
      </p:sp>
      <p:sp>
        <p:nvSpPr>
          <p:cNvPr id="16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实习让学生有机会接触到真实的工作场景，拓宽学生对于未来职业发展方向的了解</a:t>
            </a:r>
            <a:endParaRPr lang="en-US" sz="2000" b="0" strike="noStrike" spc="-1">
              <a:solidFill>
                <a:srgbClr val="000000"/>
              </a:solidFill>
              <a:latin typeface="Arial"/>
            </a:endParaRPr>
          </a:p>
        </p:txBody>
      </p:sp>
      <p:sp>
        <p:nvSpPr>
          <p:cNvPr id="16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拓展职业视野</a:t>
            </a:r>
            <a:endParaRPr lang="en-US" sz="3000" b="0" strike="noStrike" spc="-1">
              <a:solidFill>
                <a:srgbClr val="000000"/>
              </a:solidFill>
              <a:latin typeface="Arial"/>
            </a:endParaRPr>
          </a:p>
        </p:txBody>
      </p:sp>
      <p:sp>
        <p:nvSpPr>
          <p:cNvPr id="168"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6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实践项目</a:t>
            </a:r>
            <a:endParaRPr lang="en-US" sz="3600" b="0" strike="noStrike" spc="-1">
              <a:solidFill>
                <a:schemeClr val="dk1"/>
              </a:solidFill>
              <a:latin typeface="Arial"/>
            </a:endParaRPr>
          </a:p>
        </p:txBody>
      </p:sp>
      <p:sp>
        <p:nvSpPr>
          <p:cNvPr id="17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实践项目是将学习到的知识应用到实际项目中的机会，能够提升学生的技能水平</a:t>
            </a:r>
            <a:endParaRPr lang="en-US" sz="1500" b="0" strike="noStrike" spc="-1">
              <a:solidFill>
                <a:srgbClr val="000000"/>
              </a:solidFill>
              <a:latin typeface="Arial"/>
            </a:endParaRPr>
          </a:p>
        </p:txBody>
      </p:sp>
      <p:sp>
        <p:nvSpPr>
          <p:cNvPr id="17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提升技能</a:t>
            </a:r>
            <a:endParaRPr lang="en-US" sz="2200" b="0" strike="noStrike" spc="-1">
              <a:solidFill>
                <a:srgbClr val="000000"/>
              </a:solidFill>
              <a:latin typeface="Arial"/>
            </a:endParaRPr>
          </a:p>
        </p:txBody>
      </p:sp>
      <p:sp>
        <p:nvSpPr>
          <p:cNvPr id="17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实践项目通常需要多人协作完成，能够培养学生的团队合作精神</a:t>
            </a:r>
            <a:endParaRPr lang="en-US" sz="1500" b="0" strike="noStrike" spc="-1">
              <a:solidFill>
                <a:srgbClr val="000000"/>
              </a:solidFill>
              <a:latin typeface="Arial"/>
            </a:endParaRPr>
          </a:p>
        </p:txBody>
      </p:sp>
      <p:sp>
        <p:nvSpPr>
          <p:cNvPr id="17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培养团队合作能力</a:t>
            </a:r>
            <a:endParaRPr lang="en-US" sz="2200" b="0" strike="noStrike" spc="-1">
              <a:solidFill>
                <a:srgbClr val="000000"/>
              </a:solidFill>
              <a:latin typeface="Arial"/>
            </a:endParaRPr>
          </a:p>
        </p:txBody>
      </p:sp>
      <p:sp>
        <p:nvSpPr>
          <p:cNvPr id="17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通过实践项目，学生能够学会分析问题并提出解决方案，培养解决问题的能力</a:t>
            </a:r>
            <a:endParaRPr lang="en-US" sz="1500" b="0" strike="noStrike" spc="-1">
              <a:solidFill>
                <a:srgbClr val="000000"/>
              </a:solidFill>
              <a:latin typeface="Arial"/>
            </a:endParaRPr>
          </a:p>
        </p:txBody>
      </p:sp>
      <p:sp>
        <p:nvSpPr>
          <p:cNvPr id="17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解决问题能力</a:t>
            </a:r>
            <a:endParaRPr lang="en-US" sz="2200" b="0" strike="noStrike" spc="-1">
              <a:solidFill>
                <a:srgbClr val="000000"/>
              </a:solidFill>
              <a:latin typeface="Arial"/>
            </a:endParaRPr>
          </a:p>
        </p:txBody>
      </p:sp>
      <p:sp>
        <p:nvSpPr>
          <p:cNvPr id="17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7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提升实践能力</a:t>
            </a:r>
            <a:endParaRPr lang="en-US" sz="2200" b="0" strike="noStrike" spc="-1">
              <a:solidFill>
                <a:srgbClr val="000000"/>
              </a:solidFill>
              <a:latin typeface="Arial"/>
            </a:endParaRPr>
          </a:p>
        </p:txBody>
      </p:sp>
      <p:sp>
        <p:nvSpPr>
          <p:cNvPr id="18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实地考察促使学生将理论知识与实际情况相结合，提升实践能力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通过实地考察，学生能够将课堂所学应用到实际中，加深理解</a:t>
            </a:r>
            <a:endParaRPr lang="en-US" sz="1500" b="0" strike="noStrike" spc="-1">
              <a:solidFill>
                <a:srgbClr val="000000"/>
              </a:solidFill>
              <a:latin typeface="Arial"/>
            </a:endParaRPr>
          </a:p>
        </p:txBody>
      </p:sp>
      <p:sp>
        <p:nvSpPr>
          <p:cNvPr id="18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拓展视野</a:t>
            </a:r>
            <a:endParaRPr lang="en-US" sz="2200" b="0" strike="noStrike" spc="-1">
              <a:solidFill>
                <a:srgbClr val="000000"/>
              </a:solidFill>
              <a:latin typeface="Arial"/>
            </a:endParaRPr>
          </a:p>
        </p:txBody>
      </p:sp>
      <p:sp>
        <p:nvSpPr>
          <p:cNvPr id="18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实地考察能够让学生接触到不同行业的企业，拓宽视野，为未来职业规划提供更多选择</a:t>
            </a:r>
            <a:endParaRPr lang="en-US" sz="1500" b="0" strike="noStrike" spc="-1">
              <a:solidFill>
                <a:srgbClr val="000000"/>
              </a:solidFill>
              <a:latin typeface="Arial"/>
            </a:endParaRPr>
          </a:p>
        </p:txBody>
      </p:sp>
      <p:sp>
        <p:nvSpPr>
          <p:cNvPr id="18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实践机会</a:t>
            </a:r>
            <a:endParaRPr lang="en-US" sz="2200" b="0" strike="noStrike" spc="-1">
              <a:solidFill>
                <a:srgbClr val="000000"/>
              </a:solidFill>
              <a:latin typeface="Arial"/>
            </a:endParaRPr>
          </a:p>
        </p:txBody>
      </p:sp>
      <p:sp>
        <p:nvSpPr>
          <p:cNvPr id="18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实地考察为学生提供了实践机会，让学生在真实环境中学习和实践</a:t>
            </a:r>
            <a:endParaRPr lang="en-US" sz="1500" b="0" strike="noStrike" spc="-1">
              <a:solidFill>
                <a:srgbClr val="000000"/>
              </a:solidFill>
              <a:latin typeface="Arial"/>
            </a:endParaRPr>
          </a:p>
        </p:txBody>
      </p:sp>
      <p:sp>
        <p:nvSpPr>
          <p:cNvPr id="18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实地考察</a:t>
            </a:r>
            <a:endParaRPr lang="en-US" sz="3600" b="0" strike="noStrike" spc="-1">
              <a:solidFill>
                <a:schemeClr val="dk1"/>
              </a:solidFill>
              <a:latin typeface="Arial"/>
            </a:endParaRPr>
          </a:p>
        </p:txBody>
      </p:sp>
      <p:sp>
        <p:nvSpPr>
          <p:cNvPr id="18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深入了解企业运作</a:t>
            </a:r>
            <a:endParaRPr lang="en-US" sz="2200" b="0" strike="noStrike" spc="-1">
              <a:solidFill>
                <a:srgbClr val="000000"/>
              </a:solidFill>
              <a:latin typeface="Arial"/>
            </a:endParaRPr>
          </a:p>
        </p:txBody>
      </p:sp>
      <p:sp>
        <p:nvSpPr>
          <p:cNvPr id="19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实地考察能够让学生亲身感受企业运作的实际情况，增强对企业管理的认识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通过观察和交流，学生能够更全面地了解企业的经营理念和运作模式</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19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行业合作</a:t>
            </a:r>
            <a:endParaRPr lang="en-US" sz="3500" b="0" strike="noStrike" spc="-1">
              <a:solidFill>
                <a:srgbClr val="000000"/>
              </a:solidFill>
              <a:latin typeface="Arial"/>
            </a:endParaRPr>
          </a:p>
        </p:txBody>
      </p:sp>
      <p:sp>
        <p:nvSpPr>
          <p:cNvPr id="19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企业与高校的合作可以为学生提供更多实习机会，让学生更好地融入职场，建立职业发展基础。高校也能通过与企业的合作，更好地了解行业需求，为教学内容的更新和完善提供更多参考</a:t>
            </a:r>
            <a:endParaRPr lang="en-US" sz="2500" b="0" strike="noStrike" spc="-1">
              <a:solidFill>
                <a:srgbClr val="000000"/>
              </a:solidFill>
              <a:latin typeface="Arial"/>
            </a:endParaRPr>
          </a:p>
        </p:txBody>
      </p:sp>
      <p:sp>
        <p:nvSpPr>
          <p:cNvPr id="19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9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行业合作的方式</a:t>
            </a:r>
            <a:endParaRPr lang="en-US" sz="3600" b="0" strike="noStrike" spc="-1">
              <a:solidFill>
                <a:schemeClr val="dk1"/>
              </a:solidFill>
              <a:latin typeface="Arial"/>
            </a:endParaRPr>
          </a:p>
        </p:txBody>
      </p:sp>
      <p:sp>
        <p:nvSpPr>
          <p:cNvPr id="19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与企业合作，定期安排学生进行实习，让学生在实践中学习和成长</a:t>
            </a:r>
            <a:endParaRPr lang="en-US" sz="1500" b="0" strike="noStrike" spc="-1">
              <a:solidFill>
                <a:srgbClr val="000000"/>
              </a:solidFill>
              <a:latin typeface="Arial"/>
            </a:endParaRPr>
          </a:p>
        </p:txBody>
      </p:sp>
      <p:sp>
        <p:nvSpPr>
          <p:cNvPr id="19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实习计划</a:t>
            </a:r>
            <a:endParaRPr lang="en-US" sz="2200" b="0" strike="noStrike" spc="-1">
              <a:solidFill>
                <a:srgbClr val="000000"/>
              </a:solidFill>
              <a:latin typeface="Arial"/>
            </a:endParaRPr>
          </a:p>
        </p:txBody>
      </p:sp>
      <p:sp>
        <p:nvSpPr>
          <p:cNvPr id="19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与企业共同开展项目，促进学生的综合能力提升，为学生提供更多职业发展机会</a:t>
            </a:r>
            <a:endParaRPr lang="en-US" sz="1500" b="0" strike="noStrike" spc="-1">
              <a:solidFill>
                <a:srgbClr val="000000"/>
              </a:solidFill>
              <a:latin typeface="Arial"/>
            </a:endParaRPr>
          </a:p>
        </p:txBody>
      </p:sp>
      <p:sp>
        <p:nvSpPr>
          <p:cNvPr id="19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合作项目</a:t>
            </a:r>
            <a:endParaRPr lang="en-US" sz="2200" b="0" strike="noStrike" spc="-1">
              <a:solidFill>
                <a:srgbClr val="000000"/>
              </a:solidFill>
              <a:latin typeface="Arial"/>
            </a:endParaRPr>
          </a:p>
        </p:txBody>
      </p:sp>
      <p:sp>
        <p:nvSpPr>
          <p:cNvPr id="20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高校与企业合作进行研究，推动科技创新，为行业发展提供更多智力支持</a:t>
            </a:r>
            <a:endParaRPr lang="en-US" sz="1500" b="0" strike="noStrike" spc="-1">
              <a:solidFill>
                <a:srgbClr val="000000"/>
              </a:solidFill>
              <a:latin typeface="Arial"/>
            </a:endParaRPr>
          </a:p>
        </p:txBody>
      </p:sp>
      <p:sp>
        <p:nvSpPr>
          <p:cNvPr id="20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校企联合研究</a:t>
            </a:r>
            <a:endParaRPr lang="en-US" sz="2200" b="0" strike="noStrike" spc="-1">
              <a:solidFill>
                <a:srgbClr val="000000"/>
              </a:solidFill>
              <a:latin typeface="Arial"/>
            </a:endParaRPr>
          </a:p>
        </p:txBody>
      </p:sp>
      <p:sp>
        <p:nvSpPr>
          <p:cNvPr id="20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https://d.book118.com/075213204014011130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138</Paragraphs>
  <Slides>20</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企业管理专业教育</vt:lpstr>
      <vt:lpstr>目录</vt:lpstr>
      <vt:lpstr>第1章 企业管理专业教育简介</vt:lpstr>
      <vt:lpstr>企业管理专业教育的定义</vt:lpstr>
      <vt:lpstr>企业管理专业教育的历史</vt:lpstr>
      <vt:lpstr>企业管理专业教育的重要性</vt:lpstr>
      <vt:lpstr>企业管理专业教育的发展现状</vt:lpstr>
      <vt:lpstr>第2章 企业管理专业教育的核心课程</vt:lpstr>
      <vt:lpstr> </vt:lpstr>
      <vt:lpstr>营销学</vt:lpstr>
      <vt:lpstr>人力资源管理</vt:lpstr>
      <vt:lpstr> </vt:lpstr>
      <vt:lpstr>企业管理专业教育的重要性</vt:lpstr>
      <vt:lpstr>第三章 企业管理专业教育的实践教学</vt:lpstr>
      <vt:lpstr>实习机会</vt:lpstr>
      <vt:lpstr>实践项目</vt:lpstr>
      <vt:lpstr>实地考察</vt:lpstr>
      <vt:lpstr> </vt:lpstr>
      <vt:lpstr>行业合作的方式</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2024-09-29T15:20:25.806</cp:lastPrinted>
  <dcterms:created xsi:type="dcterms:W3CDTF">2024-09-29T07:20:25Z</dcterms:created>
  <dcterms:modified xsi:type="dcterms:W3CDTF">2024-09-29T07:20:27Z</dcterms:modified>
</cp:coreProperties>
</file>