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0" r:id="rId27"/>
  </p:sldIdLst>
  <p:sldSz cx="9144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" Target="slides/slide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5FE84-B5E9-46B4-8602-376B1A814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DC763-6836-47D9-8DF5-BFABC349E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078AA-A1F7-43FC-9A80-A0AAEB2F3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3C258-9625-4185-BE9D-A155BE129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00836B-F396-40D2-9ED8-8BE4F8DEF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884501-EA5A-411B-9B0A-2428F2F73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3FD039-160C-4CD5-906A-C4A782B6C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BD737-B537-4868-A6AD-7F6DE2A26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3692D-4CC7-40AE-B339-700A5A23D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EFCD9-17B8-44BC-8013-EAD7C264F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88904-0E8E-4D9C-93DC-31B86A4EC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EAEAEA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1" i="0">
                <a:solidFill>
                  <a:srgbClr val="EAEAEA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EAEAEA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19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EAEAEA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200" b="1" i="0">
                <a:solidFill>
                  <a:srgbClr val="EAEAEA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EAEAEA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19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EAEAEA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297939" y="1550198"/>
            <a:ext cx="3924300" cy="42773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rgbClr val="EAEAEA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EAEAEA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19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EAEAEA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EAEAEA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19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rgbClr val="EAEAEA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19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image" Target="../media/image3.png" /><Relationship Id="rId9" Type="http://schemas.openxmlformats.org/officeDocument/2006/relationships/image" Target="../media/image4.jpe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143000" cy="533399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8"/>
          <a:stretch>
            <a:fillRect/>
          </a:stretch>
        </p:blipFill>
        <p:spPr>
          <a:xfrm>
            <a:off x="0" y="3200399"/>
            <a:ext cx="1143000" cy="3656011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9"/>
          <a:stretch>
            <a:fillRect/>
          </a:stretch>
        </p:blipFill>
        <p:spPr>
          <a:xfrm>
            <a:off x="0" y="495300"/>
            <a:ext cx="1143000" cy="29717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21739" y="656907"/>
            <a:ext cx="3683000" cy="574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EAEAEA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297940" y="1870551"/>
            <a:ext cx="5334000" cy="4384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1" i="0">
                <a:solidFill>
                  <a:srgbClr val="EAEAEA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663940" y="6290881"/>
            <a:ext cx="215900" cy="1663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000" b="0" i="0">
                <a:solidFill>
                  <a:srgbClr val="EAEAEA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19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2332410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689340" y="6277052"/>
            <a:ext cx="889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>
                <a:solidFill>
                  <a:srgbClr val="EAEAEA"/>
                </a:solidFill>
                <a:latin typeface="Times New Roman"/>
                <a:cs typeface="Times New Roman"/>
              </a:rPr>
              <a:t>1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97940" y="577532"/>
            <a:ext cx="3378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0" spc="-10">
                <a:solidFill>
                  <a:srgbClr val="FFCC66"/>
                </a:solidFill>
                <a:latin typeface="宋体"/>
                <a:cs typeface="宋体"/>
              </a:rPr>
              <a:t>品牌个性描绘</a:t>
            </a:r>
            <a:endParaRPr sz="44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97940" y="1596602"/>
            <a:ext cx="7683500" cy="38449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solidFill>
                  <a:srgbClr val="EAEAEA"/>
                </a:solidFill>
                <a:latin typeface="宋体"/>
                <a:cs typeface="宋体"/>
              </a:rPr>
              <a:t>生力雄是怎样的一个人，所以目标消费者才会相信他：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85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10">
                <a:solidFill>
                  <a:srgbClr val="EAEAEA"/>
                </a:solidFill>
                <a:latin typeface="宋体"/>
                <a:cs typeface="宋体"/>
              </a:rPr>
              <a:t>温文尔雅、稳重</a:t>
            </a:r>
            <a:endParaRPr sz="2800">
              <a:latin typeface="宋体"/>
              <a:cs typeface="宋体"/>
            </a:endParaRPr>
          </a:p>
          <a:p>
            <a:pPr marL="355600" marR="208279" indent="-342900">
              <a:lnSpc>
                <a:spcPts val="2860"/>
              </a:lnSpc>
              <a:spcBef>
                <a:spcPts val="844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掌握传统中医理论及现代最新科技的肾保健专</a:t>
            </a: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家</a:t>
            </a:r>
            <a:r>
              <a:rPr sz="2800">
                <a:solidFill>
                  <a:srgbClr val="EAEAEA"/>
                </a:solidFill>
                <a:latin typeface="Times New Roman"/>
                <a:cs typeface="Times New Roman"/>
              </a:rPr>
              <a:t>,</a:t>
            </a: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来自太极</a:t>
            </a:r>
            <a:r>
              <a:rPr sz="2800">
                <a:solidFill>
                  <a:srgbClr val="EAEAEA"/>
                </a:solidFill>
                <a:latin typeface="Times New Roman"/>
                <a:cs typeface="Times New Roman"/>
              </a:rPr>
              <a:t>----</a:t>
            </a: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中药名门</a:t>
            </a:r>
            <a:r>
              <a:rPr sz="2800">
                <a:solidFill>
                  <a:srgbClr val="EAEAEA"/>
                </a:solidFill>
                <a:latin typeface="Times New Roman"/>
                <a:cs typeface="Times New Roman"/>
              </a:rPr>
              <a:t>,</a:t>
            </a: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养生世家</a:t>
            </a:r>
            <a:r>
              <a:rPr sz="2800" spc="-50">
                <a:solidFill>
                  <a:srgbClr val="EAEAEA"/>
                </a:solidFill>
                <a:latin typeface="Times New Roman"/>
                <a:cs typeface="Times New Roman"/>
              </a:rPr>
              <a:t>.</a:t>
            </a:r>
            <a:endParaRPr sz="2800">
              <a:latin typeface="Times New Roman"/>
              <a:cs typeface="Times New Roman"/>
            </a:endParaRPr>
          </a:p>
          <a:p>
            <a:pPr marL="355600" marR="208279" indent="-342900">
              <a:lnSpc>
                <a:spcPts val="3020"/>
              </a:lnSpc>
              <a:spcBef>
                <a:spcPts val="875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为了给患者带来健康与幸福，他废寝忘食，努力研发融合中西合璧的中药配方</a:t>
            </a:r>
            <a:endParaRPr sz="2800">
              <a:latin typeface="宋体"/>
              <a:cs typeface="宋体"/>
            </a:endParaRPr>
          </a:p>
          <a:p>
            <a:pPr marL="355600" marR="208279" indent="-342900">
              <a:lnSpc>
                <a:spcPts val="3020"/>
              </a:lnSpc>
              <a:spcBef>
                <a:spcPts val="680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拥有丰富的医学经验，关心、理解人，诚实可信，正直，有责任感，是患者的良师益友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689340" y="6277052"/>
            <a:ext cx="889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>
                <a:solidFill>
                  <a:srgbClr val="EAEAEA"/>
                </a:solidFill>
                <a:latin typeface="Times New Roman"/>
                <a:cs typeface="Times New Roman"/>
              </a:rPr>
              <a:t>2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73187" y="469582"/>
            <a:ext cx="2260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0" spc="-15">
                <a:latin typeface="宋体"/>
                <a:cs typeface="宋体"/>
              </a:rPr>
              <a:t>整合策略</a:t>
            </a:r>
            <a:endParaRPr sz="44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84312" y="1458176"/>
            <a:ext cx="5308600" cy="209740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70"/>
              </a:spcBef>
              <a:tabLst>
                <a:tab pos="545465"/>
                <a:tab pos="1840864"/>
                <a:tab pos="3085465"/>
              </a:tabLst>
            </a:pPr>
            <a:r>
              <a:rPr sz="2800" spc="-50">
                <a:solidFill>
                  <a:srgbClr val="EAEAEA"/>
                </a:solidFill>
                <a:latin typeface="宋体"/>
                <a:cs typeface="宋体"/>
              </a:rPr>
              <a:t>问</a:t>
            </a: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	</a:t>
            </a:r>
            <a:r>
              <a:rPr sz="2800" spc="-50">
                <a:solidFill>
                  <a:srgbClr val="EAEAEA"/>
                </a:solidFill>
                <a:latin typeface="宋体"/>
                <a:cs typeface="宋体"/>
              </a:rPr>
              <a:t>题</a:t>
            </a: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	解决</a:t>
            </a:r>
            <a:r>
              <a:rPr sz="2800" spc="-50">
                <a:solidFill>
                  <a:srgbClr val="EAEAEA"/>
                </a:solidFill>
                <a:latin typeface="宋体"/>
                <a:cs typeface="宋体"/>
              </a:rPr>
              <a:t>工</a:t>
            </a: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	</a:t>
            </a:r>
            <a:r>
              <a:rPr sz="2800" spc="-50">
                <a:solidFill>
                  <a:srgbClr val="EAEAEA"/>
                </a:solidFill>
                <a:latin typeface="宋体"/>
                <a:cs typeface="宋体"/>
              </a:rPr>
              <a:t>具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ct val="120000"/>
              </a:lnSpc>
              <a:tabLst>
                <a:tab pos="4584065"/>
              </a:tabLst>
            </a:pP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值得一试吗</a:t>
            </a:r>
            <a:r>
              <a:rPr sz="2800">
                <a:solidFill>
                  <a:srgbClr val="EAEAEA"/>
                </a:solidFill>
                <a:latin typeface="Times New Roman"/>
                <a:cs typeface="Times New Roman"/>
              </a:rPr>
              <a:t>?</a:t>
            </a: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提升健康意识</a:t>
            </a:r>
            <a:r>
              <a:rPr sz="2800">
                <a:solidFill>
                  <a:srgbClr val="EAEAEA"/>
                </a:solidFill>
                <a:latin typeface="Times New Roman"/>
                <a:cs typeface="Times New Roman"/>
              </a:rPr>
              <a:t>,</a:t>
            </a: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广</a:t>
            </a:r>
            <a:r>
              <a:rPr sz="2800" spc="-50">
                <a:solidFill>
                  <a:srgbClr val="EAEAEA"/>
                </a:solidFill>
                <a:latin typeface="宋体"/>
                <a:cs typeface="宋体"/>
              </a:rPr>
              <a:t>告 </a:t>
            </a: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舍得为自我保健投资</a:t>
            </a:r>
            <a:r>
              <a:rPr sz="2800" spc="-50">
                <a:solidFill>
                  <a:srgbClr val="EAEAEA"/>
                </a:solidFill>
                <a:latin typeface="Times New Roman"/>
                <a:cs typeface="Times New Roman"/>
              </a:rPr>
              <a:t>.</a:t>
            </a:r>
            <a:r>
              <a:rPr sz="2800">
                <a:solidFill>
                  <a:srgbClr val="EAEAEA"/>
                </a:solidFill>
                <a:latin typeface="Times New Roman"/>
                <a:cs typeface="Times New Roman"/>
              </a:rPr>
              <a:t>	</a:t>
            </a: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公</a:t>
            </a:r>
            <a:r>
              <a:rPr sz="2800" spc="-50">
                <a:solidFill>
                  <a:srgbClr val="EAEAEA"/>
                </a:solidFill>
                <a:latin typeface="宋体"/>
                <a:cs typeface="宋体"/>
              </a:rPr>
              <a:t>关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55"/>
              </a:spcBef>
              <a:tabLst>
                <a:tab pos="545465"/>
              </a:tabLst>
            </a:pPr>
            <a:r>
              <a:rPr sz="2800" spc="-50">
                <a:solidFill>
                  <a:srgbClr val="EAEAEA"/>
                </a:solidFill>
                <a:latin typeface="宋体"/>
                <a:cs typeface="宋体"/>
              </a:rPr>
              <a:t>促</a:t>
            </a: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	</a:t>
            </a:r>
            <a:r>
              <a:rPr sz="2800" spc="-50">
                <a:solidFill>
                  <a:srgbClr val="EAEAEA"/>
                </a:solidFill>
                <a:latin typeface="宋体"/>
                <a:cs typeface="宋体"/>
              </a:rPr>
              <a:t>销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227512" y="4030688"/>
            <a:ext cx="3225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solidFill>
                  <a:srgbClr val="EAEAEA"/>
                </a:solidFill>
                <a:latin typeface="宋体"/>
                <a:cs typeface="宋体"/>
              </a:rPr>
              <a:t>建立消费者对御苁蓉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84312" y="4007346"/>
            <a:ext cx="4747260" cy="19500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3316604" indent="-342900">
              <a:lnSpc>
                <a:spcPct val="105500"/>
              </a:lnSpc>
              <a:spcBef>
                <a:spcPts val="95"/>
              </a:spcBef>
            </a:pP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有效吗</a:t>
            </a:r>
            <a:r>
              <a:rPr sz="2800" spc="-50">
                <a:solidFill>
                  <a:srgbClr val="EAEAEA"/>
                </a:solidFill>
                <a:latin typeface="Times New Roman"/>
                <a:cs typeface="Times New Roman"/>
              </a:rPr>
              <a:t>?</a:t>
            </a:r>
            <a:r>
              <a:rPr sz="2800" spc="-20">
                <a:solidFill>
                  <a:srgbClr val="EAEAEA"/>
                </a:solidFill>
                <a:latin typeface="宋体"/>
                <a:cs typeface="宋体"/>
              </a:rPr>
              <a:t>零售店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490"/>
              </a:spcBef>
            </a:pP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的功效产生信心医生</a:t>
            </a:r>
            <a:r>
              <a:rPr sz="2800">
                <a:solidFill>
                  <a:srgbClr val="EAEAEA"/>
                </a:solidFill>
                <a:latin typeface="Times New Roman"/>
                <a:cs typeface="Times New Roman"/>
              </a:rPr>
              <a:t>/</a:t>
            </a:r>
            <a:r>
              <a:rPr sz="2800" spc="-15">
                <a:solidFill>
                  <a:srgbClr val="EAEAEA"/>
                </a:solidFill>
                <a:latin typeface="宋体"/>
                <a:cs typeface="宋体"/>
              </a:rPr>
              <a:t>服务专线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55"/>
              </a:spcBef>
            </a:pPr>
            <a:r>
              <a:rPr sz="2800" spc="-15">
                <a:solidFill>
                  <a:srgbClr val="EAEAEA"/>
                </a:solidFill>
                <a:latin typeface="宋体"/>
                <a:cs typeface="宋体"/>
              </a:rPr>
              <a:t>用者推荐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84312" y="5931599"/>
            <a:ext cx="1447800" cy="1049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2800" spc="-15">
                <a:solidFill>
                  <a:srgbClr val="EAEAEA"/>
                </a:solidFill>
                <a:latin typeface="宋体"/>
                <a:cs typeface="宋体"/>
              </a:rPr>
              <a:t>保健活动直接信函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6564311" y="1974850"/>
            <a:ext cx="215900" cy="469900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/>
          <a:stretch>
            <a:fillRect/>
          </a:stretch>
        </p:blipFill>
        <p:spPr>
          <a:xfrm>
            <a:off x="6564311" y="2508250"/>
            <a:ext cx="215900" cy="241300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6564311" y="4413250"/>
            <a:ext cx="215900" cy="241300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/>
          <a:stretch>
            <a:fillRect/>
          </a:stretch>
        </p:blipFill>
        <p:spPr>
          <a:xfrm>
            <a:off x="6546850" y="6165850"/>
            <a:ext cx="215900" cy="241300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3"/>
          <a:stretch>
            <a:fillRect/>
          </a:stretch>
        </p:blipFill>
        <p:spPr>
          <a:xfrm>
            <a:off x="6564311" y="5251450"/>
            <a:ext cx="215900" cy="241300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3"/>
          <a:stretch>
            <a:fillRect/>
          </a:stretch>
        </p:blipFill>
        <p:spPr>
          <a:xfrm>
            <a:off x="6564311" y="5556250"/>
            <a:ext cx="215900" cy="241300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3"/>
          <a:stretch>
            <a:fillRect/>
          </a:stretch>
        </p:blipFill>
        <p:spPr>
          <a:xfrm>
            <a:off x="6564311" y="5861050"/>
            <a:ext cx="215900" cy="241300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3"/>
          <a:stretch>
            <a:fillRect/>
          </a:stretch>
        </p:blipFill>
        <p:spPr>
          <a:xfrm>
            <a:off x="6564311" y="3117850"/>
            <a:ext cx="215900" cy="241300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3"/>
          <a:stretch>
            <a:fillRect/>
          </a:stretch>
        </p:blipFill>
        <p:spPr>
          <a:xfrm>
            <a:off x="6564311" y="3422650"/>
            <a:ext cx="215900" cy="241300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3"/>
          <a:stretch>
            <a:fillRect/>
          </a:stretch>
        </p:blipFill>
        <p:spPr>
          <a:xfrm>
            <a:off x="6564311" y="3727450"/>
            <a:ext cx="215900" cy="241300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3"/>
          <a:stretch>
            <a:fillRect/>
          </a:stretch>
        </p:blipFill>
        <p:spPr>
          <a:xfrm>
            <a:off x="6564311" y="4032250"/>
            <a:ext cx="215900" cy="2413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97940" y="69310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0" spc="-15">
                <a:solidFill>
                  <a:srgbClr val="FFCC66"/>
                </a:solidFill>
                <a:latin typeface="宋体"/>
                <a:cs typeface="宋体"/>
              </a:rPr>
              <a:t>品牌定位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190"/>
              </a:lnSpc>
            </a:pPr>
            <a:fld id="{81D60167-4931-47E6-BA6A-407CBD079E47}" type="slidenum">
              <a:rPr/>
              <a:t>3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145540" y="1767232"/>
            <a:ext cx="7835900" cy="358267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5600" marR="501015" indent="-342900">
              <a:lnSpc>
                <a:spcPts val="2590"/>
              </a:lnSpc>
              <a:spcBef>
                <a:spcPts val="425"/>
              </a:spcBef>
            </a:pPr>
            <a:r>
              <a:rPr sz="2400" spc="-5">
                <a:solidFill>
                  <a:srgbClr val="EAEAEA"/>
                </a:solidFill>
                <a:latin typeface="宋体"/>
                <a:cs typeface="宋体"/>
              </a:rPr>
              <a:t>对于目标消费者来说，生力雄是什么？它能带给消费者</a:t>
            </a:r>
            <a:r>
              <a:rPr sz="2400" spc="-10">
                <a:solidFill>
                  <a:srgbClr val="EAEAEA"/>
                </a:solidFill>
                <a:latin typeface="宋体"/>
                <a:cs typeface="宋体"/>
              </a:rPr>
              <a:t>什么利益？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3200">
              <a:latin typeface="宋体"/>
              <a:cs typeface="宋体"/>
            </a:endParaRPr>
          </a:p>
          <a:p>
            <a:pPr marL="355600" marR="5080" indent="-342900">
              <a:lnSpc>
                <a:spcPct val="91000"/>
              </a:lnSpc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对于身体上经常受到各种肾虚症状困扰的</a:t>
            </a:r>
            <a:r>
              <a:rPr sz="2800">
                <a:solidFill>
                  <a:srgbClr val="EAEAEA"/>
                </a:solidFill>
                <a:latin typeface="Times New Roman"/>
                <a:cs typeface="Times New Roman"/>
              </a:rPr>
              <a:t>28-</a:t>
            </a:r>
            <a:r>
              <a:rPr sz="2800" spc="-25">
                <a:solidFill>
                  <a:srgbClr val="EAEAEA"/>
                </a:solidFill>
                <a:latin typeface="Times New Roman"/>
                <a:cs typeface="Times New Roman"/>
              </a:rPr>
              <a:t>45</a:t>
            </a: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岁的中青年人来说，生力雄是因子生物工程的</a:t>
            </a:r>
            <a:r>
              <a:rPr sz="2800" spc="-50">
                <a:solidFill>
                  <a:srgbClr val="EAEAEA"/>
                </a:solidFill>
                <a:latin typeface="宋体"/>
                <a:cs typeface="宋体"/>
              </a:rPr>
              <a:t> </a:t>
            </a: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高科技产品，把传统的补肾圣药生力雄，采用最最高科技的技术提炼制造，可以全面恢复并改</a:t>
            </a:r>
            <a:r>
              <a:rPr sz="2800" spc="-50">
                <a:solidFill>
                  <a:srgbClr val="EAEAEA"/>
                </a:solidFill>
                <a:latin typeface="宋体"/>
                <a:cs typeface="宋体"/>
              </a:rPr>
              <a:t> </a:t>
            </a: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善肾机能，从而使消费者在拥有健康的基础上</a:t>
            </a:r>
            <a:r>
              <a:rPr sz="2800" spc="-50">
                <a:solidFill>
                  <a:srgbClr val="EAEAEA"/>
                </a:solidFill>
                <a:latin typeface="宋体"/>
                <a:cs typeface="宋体"/>
              </a:rPr>
              <a:t> </a:t>
            </a: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继续迎接未来的挑战及享受生活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97940" y="693102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0" spc="-10">
                <a:solidFill>
                  <a:srgbClr val="FFCC66"/>
                </a:solidFill>
                <a:latin typeface="宋体"/>
                <a:cs typeface="宋体"/>
              </a:rPr>
              <a:t>传播概念概括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190"/>
              </a:lnSpc>
            </a:pPr>
            <a:fld id="{81D60167-4931-47E6-BA6A-407CBD079E47}" type="slidenum">
              <a:rPr/>
              <a:t>4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297940" y="1597648"/>
            <a:ext cx="7510145" cy="9258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5080" indent="-342900">
              <a:lnSpc>
                <a:spcPct val="105500"/>
              </a:lnSpc>
              <a:spcBef>
                <a:spcPts val="95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  <a:tab pos="2162810"/>
              </a:tabLst>
            </a:pP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告诉</a:t>
            </a:r>
            <a:r>
              <a:rPr sz="2800">
                <a:solidFill>
                  <a:srgbClr val="EAEAEA"/>
                </a:solidFill>
                <a:latin typeface="Times New Roman"/>
                <a:cs typeface="Times New Roman"/>
              </a:rPr>
              <a:t>28- </a:t>
            </a:r>
            <a:r>
              <a:rPr sz="2800" spc="-25">
                <a:solidFill>
                  <a:srgbClr val="EAEAEA"/>
                </a:solidFill>
                <a:latin typeface="Times New Roman"/>
                <a:cs typeface="Times New Roman"/>
              </a:rPr>
              <a:t>55</a:t>
            </a:r>
            <a:r>
              <a:rPr sz="2800">
                <a:solidFill>
                  <a:srgbClr val="EAEAEA"/>
                </a:solidFill>
                <a:latin typeface="Times New Roman"/>
                <a:cs typeface="Times New Roman"/>
              </a:rPr>
              <a:t>	</a:t>
            </a: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岁的目标受众，生力雄可以使他</a:t>
            </a:r>
            <a:r>
              <a:rPr sz="2800" spc="-50">
                <a:solidFill>
                  <a:srgbClr val="EAEAEA"/>
                </a:solidFill>
                <a:latin typeface="宋体"/>
                <a:cs typeface="宋体"/>
              </a:rPr>
              <a:t>们</a:t>
            </a: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的肾恢复活力，真正为其带来长久的健</a:t>
            </a:r>
            <a:r>
              <a:rPr sz="2800" spc="-50">
                <a:solidFill>
                  <a:srgbClr val="EAEAEA"/>
                </a:solidFill>
                <a:latin typeface="宋体"/>
                <a:cs typeface="宋体"/>
              </a:rPr>
              <a:t>康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26390" y="145249"/>
            <a:ext cx="8794115" cy="3987800"/>
          </a:xfrm>
          <a:prstGeom prst="rect">
            <a:avLst/>
          </a:prstGeom>
        </p:spPr>
        <p:txBody>
          <a:bodyPr vert="horz" wrap="square" lIns="0" tIns="232410" rIns="0" bIns="0" rtlCol="0">
            <a:spAutoFit/>
          </a:bodyPr>
          <a:lstStyle/>
          <a:p>
            <a:pPr marL="984250">
              <a:lnSpc>
                <a:spcPct val="100000"/>
              </a:lnSpc>
              <a:spcBef>
                <a:spcPts val="1830"/>
              </a:spcBef>
            </a:pPr>
            <a:r>
              <a:rPr sz="2800" spc="-140">
                <a:solidFill>
                  <a:srgbClr val="FFCC66"/>
                </a:solidFill>
                <a:latin typeface="宋体"/>
                <a:cs typeface="宋体"/>
              </a:rPr>
              <a:t>传播策略 </a:t>
            </a:r>
            <a:r>
              <a:rPr sz="2800">
                <a:solidFill>
                  <a:srgbClr val="FFCC66"/>
                </a:solidFill>
                <a:latin typeface="Times New Roman"/>
                <a:cs typeface="Times New Roman"/>
              </a:rPr>
              <a:t>-</a:t>
            </a:r>
            <a:r>
              <a:rPr sz="2800" spc="-50">
                <a:solidFill>
                  <a:srgbClr val="FFCC66"/>
                </a:solidFill>
                <a:latin typeface="Times New Roman"/>
                <a:cs typeface="Times New Roman"/>
              </a:rPr>
              <a:t>1</a:t>
            </a:r>
            <a:endParaRPr sz="2800">
              <a:latin typeface="Times New Roman"/>
              <a:cs typeface="Times New Roman"/>
            </a:endParaRPr>
          </a:p>
          <a:p>
            <a:pPr marL="354965" marR="5080" indent="-342900">
              <a:lnSpc>
                <a:spcPct val="102699"/>
              </a:lnSpc>
              <a:spcBef>
                <a:spcPts val="1640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本策略依然在原有补肾品类市场争夺</a:t>
            </a:r>
            <a:r>
              <a:rPr sz="2800">
                <a:solidFill>
                  <a:srgbClr val="EAEAEA"/>
                </a:solidFill>
                <a:latin typeface="Times New Roman"/>
                <a:cs typeface="Times New Roman"/>
              </a:rPr>
              <a:t>“ </a:t>
            </a:r>
            <a:r>
              <a:rPr sz="2800" spc="-10">
                <a:solidFill>
                  <a:srgbClr val="EAEAEA"/>
                </a:solidFill>
                <a:latin typeface="宋体"/>
                <a:cs typeface="宋体"/>
              </a:rPr>
              <a:t>有补肾需求的</a:t>
            </a:r>
            <a:r>
              <a:rPr sz="2800" spc="-50">
                <a:solidFill>
                  <a:srgbClr val="EAEAEA"/>
                </a:solidFill>
                <a:latin typeface="宋体"/>
                <a:cs typeface="宋体"/>
              </a:rPr>
              <a:t> </a:t>
            </a:r>
            <a:r>
              <a:rPr sz="2800" spc="-235">
                <a:solidFill>
                  <a:srgbClr val="EAEAEA"/>
                </a:solidFill>
                <a:latin typeface="宋体"/>
                <a:cs typeface="宋体"/>
              </a:rPr>
              <a:t>人群 </a:t>
            </a:r>
            <a:r>
              <a:rPr sz="2800">
                <a:solidFill>
                  <a:srgbClr val="EAEAEA"/>
                </a:solidFill>
                <a:latin typeface="Times New Roman"/>
                <a:cs typeface="Times New Roman"/>
              </a:rPr>
              <a:t>”</a:t>
            </a: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，告诉消费者生力雄的苷类有效成份可以通过特特殊的办法，使肾功能恢复正常</a:t>
            </a:r>
            <a:endParaRPr sz="2800">
              <a:latin typeface="宋体"/>
              <a:cs typeface="宋体"/>
            </a:endParaRPr>
          </a:p>
          <a:p>
            <a:pPr marL="354965" marR="251460" indent="-342900" algn="just">
              <a:lnSpc>
                <a:spcPct val="100000"/>
              </a:lnSpc>
              <a:spcBef>
                <a:spcPts val="670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如我们能在众多肾保健品中，传达给目标消费群一个我们特有的产品力并令他们相信，则我们将有机会使那些使用其它竟品但感觉疗效不显著的消费者，转移成为我们的用户，同时吸引有补肾需求的新消费者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190"/>
              </a:lnSpc>
            </a:pPr>
            <a:fld id="{81D60167-4931-47E6-BA6A-407CBD079E47}" type="slidenum">
              <a:rPr/>
              <a:t>5</a:t>
            </a:fld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297940" y="693102"/>
            <a:ext cx="7480300" cy="42202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solidFill>
                  <a:srgbClr val="FFCC66"/>
                </a:solidFill>
                <a:latin typeface="宋体"/>
                <a:cs typeface="宋体"/>
              </a:rPr>
              <a:t>广告所担当的任务是什么？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0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800" spc="-140">
                <a:solidFill>
                  <a:srgbClr val="EAEAEA"/>
                </a:solidFill>
                <a:latin typeface="宋体"/>
                <a:cs typeface="宋体"/>
              </a:rPr>
              <a:t>线上广告 </a:t>
            </a:r>
            <a:r>
              <a:rPr sz="2800">
                <a:solidFill>
                  <a:srgbClr val="EAEAEA"/>
                </a:solidFill>
                <a:latin typeface="Times New Roman"/>
                <a:cs typeface="Times New Roman"/>
              </a:rPr>
              <a:t>(</a:t>
            </a:r>
            <a:r>
              <a:rPr sz="2800" spc="-175">
                <a:solidFill>
                  <a:srgbClr val="EAEAEA"/>
                </a:solidFill>
                <a:latin typeface="宋体"/>
                <a:cs typeface="宋体"/>
              </a:rPr>
              <a:t>硬广告 </a:t>
            </a:r>
            <a:r>
              <a:rPr sz="2800" spc="-50">
                <a:solidFill>
                  <a:srgbClr val="EAEAEA"/>
                </a:solidFill>
                <a:latin typeface="Times New Roman"/>
                <a:cs typeface="Times New Roman"/>
              </a:rPr>
              <a:t>)</a:t>
            </a:r>
            <a:endParaRPr sz="2800">
              <a:latin typeface="Times New Roman"/>
              <a:cs typeface="Times New Roman"/>
            </a:endParaRPr>
          </a:p>
          <a:p>
            <a:pPr marL="355600" indent="-342900" algn="just">
              <a:lnSpc>
                <a:spcPct val="100000"/>
              </a:lnSpc>
              <a:spcBef>
                <a:spcPts val="860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10">
                <a:solidFill>
                  <a:srgbClr val="EAEAEA"/>
                </a:solidFill>
                <a:latin typeface="宋体"/>
                <a:cs typeface="宋体"/>
              </a:rPr>
              <a:t>塑生力雄的品牌形象</a:t>
            </a:r>
            <a:endParaRPr sz="2800">
              <a:latin typeface="宋体"/>
              <a:cs typeface="宋体"/>
            </a:endParaRPr>
          </a:p>
          <a:p>
            <a:pPr marL="355600" marR="5080" indent="-342900" algn="just">
              <a:lnSpc>
                <a:spcPct val="100000"/>
              </a:lnSpc>
              <a:spcBef>
                <a:spcPts val="670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令消费者了解生力雄可以有效调理肾机能，从而带来健康。通过对其造成有效的心理暗示，令其考虑使用生力雄补肾</a:t>
            </a:r>
            <a:endParaRPr sz="2800">
              <a:latin typeface="宋体"/>
              <a:cs typeface="宋体"/>
            </a:endParaRPr>
          </a:p>
          <a:p>
            <a:pPr marL="355600" marR="5080" indent="-342900" algn="just">
              <a:lnSpc>
                <a:spcPct val="100000"/>
              </a:lnSpc>
              <a:spcBef>
                <a:spcPts val="670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吸引目标消费群的注意，生力雄是个不可多得</a:t>
            </a:r>
            <a:r>
              <a:rPr sz="2800" spc="-10">
                <a:solidFill>
                  <a:srgbClr val="EAEAEA"/>
                </a:solidFill>
                <a:latin typeface="宋体"/>
                <a:cs typeface="宋体"/>
              </a:rPr>
              <a:t>的肾保健品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190"/>
              </a:lnSpc>
            </a:pPr>
            <a:fld id="{81D60167-4931-47E6-BA6A-407CBD079E47}" type="slidenum">
              <a:rPr/>
              <a:t>6</a:t>
            </a:fld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83640" y="693102"/>
            <a:ext cx="7912100" cy="60134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solidFill>
                  <a:srgbClr val="FFCC66"/>
                </a:solidFill>
                <a:latin typeface="宋体"/>
                <a:cs typeface="宋体"/>
              </a:rPr>
              <a:t>广告所担当的任务是什么？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350">
              <a:latin typeface="宋体"/>
              <a:cs typeface="宋体"/>
            </a:endParaRPr>
          </a:p>
          <a:p>
            <a:pPr marL="50800">
              <a:lnSpc>
                <a:spcPct val="100000"/>
              </a:lnSpc>
            </a:pPr>
            <a:r>
              <a:rPr sz="2800" spc="-140">
                <a:solidFill>
                  <a:srgbClr val="EAEAEA"/>
                </a:solidFill>
                <a:latin typeface="宋体"/>
                <a:cs typeface="宋体"/>
              </a:rPr>
              <a:t>线下广告 </a:t>
            </a:r>
            <a:r>
              <a:rPr sz="2800">
                <a:solidFill>
                  <a:srgbClr val="EAEAEA"/>
                </a:solidFill>
                <a:latin typeface="Times New Roman"/>
                <a:cs typeface="Times New Roman"/>
              </a:rPr>
              <a:t>(</a:t>
            </a:r>
            <a:r>
              <a:rPr sz="2800" spc="-175">
                <a:solidFill>
                  <a:srgbClr val="EAEAEA"/>
                </a:solidFill>
                <a:latin typeface="宋体"/>
                <a:cs typeface="宋体"/>
              </a:rPr>
              <a:t>软广告 </a:t>
            </a:r>
            <a:r>
              <a:rPr sz="2800" spc="-50">
                <a:solidFill>
                  <a:srgbClr val="EAEAEA"/>
                </a:solidFill>
                <a:latin typeface="Times New Roman"/>
                <a:cs typeface="Times New Roman"/>
              </a:rPr>
              <a:t>)</a:t>
            </a:r>
            <a:endParaRPr sz="2800">
              <a:latin typeface="Times New Roman"/>
              <a:cs typeface="Times New Roman"/>
            </a:endParaRPr>
          </a:p>
          <a:p>
            <a:pPr marL="393700" indent="-342900">
              <a:lnSpc>
                <a:spcPct val="100000"/>
              </a:lnSpc>
              <a:spcBef>
                <a:spcPts val="505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937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目的在于配合硬广告进行媒体炒作</a:t>
            </a:r>
            <a:endParaRPr sz="2800">
              <a:latin typeface="宋体"/>
              <a:cs typeface="宋体"/>
            </a:endParaRPr>
          </a:p>
          <a:p>
            <a:pPr marL="393700" marR="43180" indent="-342900">
              <a:lnSpc>
                <a:spcPts val="3020"/>
              </a:lnSpc>
              <a:spcBef>
                <a:spcPts val="720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937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采用新闻性的文章，重申肾乃生命之根，百病</a:t>
            </a:r>
            <a:r>
              <a:rPr sz="2800" spc="-50">
                <a:solidFill>
                  <a:srgbClr val="EAEAEA"/>
                </a:solidFill>
                <a:latin typeface="宋体"/>
                <a:cs typeface="宋体"/>
              </a:rPr>
              <a:t> </a:t>
            </a: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之源，肾虚为人类健康带来的种种危害，以及</a:t>
            </a:r>
            <a:r>
              <a:rPr sz="2800" spc="-50">
                <a:solidFill>
                  <a:srgbClr val="EAEAEA"/>
                </a:solidFill>
                <a:latin typeface="宋体"/>
                <a:cs typeface="宋体"/>
              </a:rPr>
              <a:t> </a:t>
            </a: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如何利用生力雄的养生补肾三部曲去补养我们的的肾，让它恢复并保持活力，从而以健康的身</a:t>
            </a:r>
            <a:r>
              <a:rPr sz="2800" spc="-50">
                <a:solidFill>
                  <a:srgbClr val="EAEAEA"/>
                </a:solidFill>
                <a:latin typeface="宋体"/>
                <a:cs typeface="宋体"/>
              </a:rPr>
              <a:t> </a:t>
            </a: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体去迎接未来的挑战，轻松地享受生活</a:t>
            </a:r>
            <a:endParaRPr sz="2800">
              <a:latin typeface="宋体"/>
              <a:cs typeface="宋体"/>
            </a:endParaRPr>
          </a:p>
          <a:p>
            <a:pPr marL="393700" marR="399415" indent="-342900" algn="just">
              <a:lnSpc>
                <a:spcPts val="3020"/>
              </a:lnSpc>
              <a:spcBef>
                <a:spcPts val="695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937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向消费者传递作为生力雄君药的生力雄的独特肾保健功能，特别是生力雄苷类补肾因子的功能，加强消费者对生力雄补肾原理的认识</a:t>
            </a:r>
            <a:endParaRPr sz="2800">
              <a:latin typeface="宋体"/>
              <a:cs typeface="宋体"/>
            </a:endParaRPr>
          </a:p>
          <a:p>
            <a:pPr marL="393700" marR="323215" indent="-342900" algn="just">
              <a:lnSpc>
                <a:spcPts val="3020"/>
              </a:lnSpc>
              <a:spcBef>
                <a:spcPts val="680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937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向消费者灌输如何正确服用生力雄以达到最佳</a:t>
            </a:r>
            <a:r>
              <a:rPr sz="2800" spc="5">
                <a:solidFill>
                  <a:srgbClr val="EAEAEA"/>
                </a:solidFill>
                <a:latin typeface="宋体"/>
                <a:cs typeface="宋体"/>
              </a:rPr>
              <a:t>效果，以帮助消费者排除非正确使用因素对疗</a:t>
            </a:r>
            <a:r>
              <a:rPr sz="1500" spc="-75" baseline="88888">
                <a:solidFill>
                  <a:srgbClr val="EAEAEA"/>
                </a:solidFill>
                <a:latin typeface="Times New Roman"/>
                <a:cs typeface="Times New Roman"/>
              </a:rPr>
              <a:t>7</a:t>
            </a:r>
            <a:endParaRPr sz="1500" baseline="88888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259840" y="693102"/>
            <a:ext cx="7912100" cy="58515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solidFill>
                  <a:srgbClr val="FFCC66"/>
                </a:solidFill>
                <a:latin typeface="宋体"/>
                <a:cs typeface="宋体"/>
              </a:rPr>
              <a:t>目标消费者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3000">
              <a:latin typeface="宋体"/>
              <a:cs typeface="宋体"/>
            </a:endParaRPr>
          </a:p>
          <a:p>
            <a:pPr marL="50800">
              <a:lnSpc>
                <a:spcPct val="100000"/>
              </a:lnSpc>
              <a:spcBef>
                <a:spcPts val="5"/>
              </a:spcBef>
            </a:pPr>
            <a:r>
              <a:rPr sz="2800" spc="-15">
                <a:solidFill>
                  <a:srgbClr val="EAEAEA"/>
                </a:solidFill>
                <a:latin typeface="宋体"/>
                <a:cs typeface="宋体"/>
              </a:rPr>
              <a:t>基本描述</a:t>
            </a:r>
            <a:endParaRPr sz="2800">
              <a:latin typeface="宋体"/>
              <a:cs typeface="宋体"/>
            </a:endParaRPr>
          </a:p>
          <a:p>
            <a:pPr marL="393700" marR="132080" indent="-342900">
              <a:lnSpc>
                <a:spcPct val="91700"/>
              </a:lnSpc>
              <a:spcBef>
                <a:spcPts val="445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93700"/>
              </a:tabLst>
            </a:pPr>
            <a:r>
              <a:rPr sz="2800">
                <a:solidFill>
                  <a:srgbClr val="EAEAEA"/>
                </a:solidFill>
                <a:latin typeface="Times New Roman"/>
                <a:cs typeface="Times New Roman"/>
              </a:rPr>
              <a:t>28–</a:t>
            </a:r>
            <a:r>
              <a:rPr sz="2800" spc="-145">
                <a:solidFill>
                  <a:srgbClr val="EAEAEA"/>
                </a:solidFill>
                <a:latin typeface="Times New Roman"/>
                <a:cs typeface="Times New Roman"/>
              </a:rPr>
              <a:t> </a:t>
            </a:r>
            <a:r>
              <a:rPr sz="2800">
                <a:solidFill>
                  <a:srgbClr val="EAEAEA"/>
                </a:solidFill>
                <a:latin typeface="Times New Roman"/>
                <a:cs typeface="Times New Roman"/>
              </a:rPr>
              <a:t>55</a:t>
            </a: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岁的中青年人，中等或以下的收入。他们们当中的大部分人都经历过自然灾害、文化大革命，生活水平及质量较差，身体得不到适当</a:t>
            </a:r>
            <a:r>
              <a:rPr sz="2800" spc="-20">
                <a:solidFill>
                  <a:srgbClr val="EAEAEA"/>
                </a:solidFill>
                <a:latin typeface="宋体"/>
                <a:cs typeface="宋体"/>
              </a:rPr>
              <a:t>的保养</a:t>
            </a:r>
            <a:endParaRPr sz="2800">
              <a:latin typeface="宋体"/>
              <a:cs typeface="宋体"/>
            </a:endParaRPr>
          </a:p>
          <a:p>
            <a:pPr marL="393700" marR="43180" indent="-342900">
              <a:lnSpc>
                <a:spcPts val="3020"/>
              </a:lnSpc>
              <a:spcBef>
                <a:spcPts val="720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937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由于工作上的压力，更没有时间关注自己的身</a:t>
            </a:r>
            <a:r>
              <a:rPr sz="2800" spc="-50">
                <a:solidFill>
                  <a:srgbClr val="EAEAEA"/>
                </a:solidFill>
                <a:latin typeface="宋体"/>
                <a:cs typeface="宋体"/>
              </a:rPr>
              <a:t> </a:t>
            </a: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体，加上现在到了一定的年龄，身体大多出现</a:t>
            </a:r>
            <a:r>
              <a:rPr sz="2800" spc="-50">
                <a:solidFill>
                  <a:srgbClr val="EAEAEA"/>
                </a:solidFill>
                <a:latin typeface="宋体"/>
                <a:cs typeface="宋体"/>
              </a:rPr>
              <a:t> </a:t>
            </a: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各种肾虚的症状，如腰膝酸软、头晕耳鸣、精神</a:t>
            </a:r>
            <a:r>
              <a:rPr sz="2800" spc="-10">
                <a:solidFill>
                  <a:srgbClr val="EAEAEA"/>
                </a:solidFill>
                <a:latin typeface="宋体"/>
                <a:cs typeface="宋体"/>
              </a:rPr>
              <a:t>神疲惫及乏力等</a:t>
            </a:r>
            <a:endParaRPr sz="2800">
              <a:latin typeface="宋体"/>
              <a:cs typeface="宋体"/>
            </a:endParaRPr>
          </a:p>
          <a:p>
            <a:pPr marL="393700" marR="399415" indent="-342900">
              <a:lnSpc>
                <a:spcPts val="3020"/>
              </a:lnSpc>
              <a:spcBef>
                <a:spcPts val="690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937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现在生活水平与质量大为提高，生活安定。</a:t>
            </a:r>
            <a:r>
              <a:rPr sz="2800" spc="-50">
                <a:solidFill>
                  <a:srgbClr val="EAEAEA"/>
                </a:solidFill>
                <a:latin typeface="宋体"/>
                <a:cs typeface="宋体"/>
              </a:rPr>
              <a:t> </a:t>
            </a: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但是身体已感觉力不从心，有些症状让他们开</a:t>
            </a:r>
            <a:r>
              <a:rPr sz="2800" spc="-25">
                <a:solidFill>
                  <a:srgbClr val="EAEAEA"/>
                </a:solidFill>
                <a:latin typeface="宋体"/>
                <a:cs typeface="宋体"/>
              </a:rPr>
              <a:t>始忧心能否健康地去拼搏事业或享受家庭幸福</a:t>
            </a:r>
            <a:r>
              <a:rPr sz="1500" spc="-75" baseline="19444">
                <a:solidFill>
                  <a:srgbClr val="EAEAEA"/>
                </a:solidFill>
                <a:latin typeface="Times New Roman"/>
                <a:cs typeface="Times New Roman"/>
              </a:rPr>
              <a:t>8</a:t>
            </a:r>
            <a:endParaRPr sz="1500" baseline="19444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297940" y="669760"/>
            <a:ext cx="5050155" cy="1915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FFCC66"/>
                </a:solidFill>
                <a:latin typeface="宋体"/>
                <a:cs typeface="宋体"/>
              </a:rPr>
              <a:t>目标消费者</a:t>
            </a:r>
            <a:r>
              <a:rPr sz="2800">
                <a:solidFill>
                  <a:srgbClr val="FFCC66"/>
                </a:solidFill>
                <a:latin typeface="Times New Roman"/>
                <a:cs typeface="Times New Roman"/>
              </a:rPr>
              <a:t>(</a:t>
            </a:r>
            <a:r>
              <a:rPr sz="2800">
                <a:solidFill>
                  <a:srgbClr val="FFCC66"/>
                </a:solidFill>
                <a:latin typeface="宋体"/>
                <a:cs typeface="宋体"/>
              </a:rPr>
              <a:t>续</a:t>
            </a:r>
            <a:r>
              <a:rPr sz="2800" spc="-50">
                <a:solidFill>
                  <a:srgbClr val="FFCC66"/>
                </a:solidFill>
                <a:latin typeface="Times New Roman"/>
                <a:cs typeface="Times New Roman"/>
              </a:rPr>
              <a:t>)</a:t>
            </a:r>
            <a:endParaRPr sz="2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37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800" spc="-10">
                <a:solidFill>
                  <a:srgbClr val="EAEAEA"/>
                </a:solidFill>
                <a:latin typeface="宋体"/>
                <a:cs typeface="宋体"/>
              </a:rPr>
              <a:t>次要目标消费群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489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65">
                <a:solidFill>
                  <a:srgbClr val="EAEAEA"/>
                </a:solidFill>
                <a:latin typeface="宋体"/>
                <a:cs typeface="宋体"/>
              </a:rPr>
              <a:t>购买但不服用的年轻人 </a:t>
            </a:r>
            <a:r>
              <a:rPr sz="2800">
                <a:solidFill>
                  <a:srgbClr val="EAEAEA"/>
                </a:solidFill>
                <a:latin typeface="Times New Roman"/>
                <a:cs typeface="Times New Roman"/>
              </a:rPr>
              <a:t>(</a:t>
            </a:r>
            <a:r>
              <a:rPr sz="2800" spc="-235">
                <a:solidFill>
                  <a:srgbClr val="EAEAEA"/>
                </a:solidFill>
                <a:latin typeface="宋体"/>
                <a:cs typeface="宋体"/>
              </a:rPr>
              <a:t>送礼 </a:t>
            </a:r>
            <a:r>
              <a:rPr sz="2800" spc="-50">
                <a:solidFill>
                  <a:srgbClr val="EAEAEA"/>
                </a:solidFill>
                <a:latin typeface="Times New Roman"/>
                <a:cs typeface="Times New Roman"/>
              </a:rPr>
              <a:t>)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190"/>
              </a:lnSpc>
            </a:pPr>
            <a:fld id="{81D60167-4931-47E6-BA6A-407CBD079E47}" type="slidenum">
              <a:rPr spc="-25"/>
              <a:t>9</a:t>
            </a:fld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297940" y="669760"/>
            <a:ext cx="7480300" cy="49263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FFCC66"/>
                </a:solidFill>
                <a:latin typeface="宋体"/>
                <a:cs typeface="宋体"/>
              </a:rPr>
              <a:t>目标消费者</a:t>
            </a:r>
            <a:r>
              <a:rPr sz="2800">
                <a:solidFill>
                  <a:srgbClr val="FFCC66"/>
                </a:solidFill>
                <a:latin typeface="Times New Roman"/>
                <a:cs typeface="Times New Roman"/>
              </a:rPr>
              <a:t>(</a:t>
            </a:r>
            <a:r>
              <a:rPr sz="2800">
                <a:solidFill>
                  <a:srgbClr val="FFCC66"/>
                </a:solidFill>
                <a:latin typeface="宋体"/>
                <a:cs typeface="宋体"/>
              </a:rPr>
              <a:t>续</a:t>
            </a:r>
            <a:r>
              <a:rPr sz="2800" spc="-50">
                <a:solidFill>
                  <a:srgbClr val="FFCC66"/>
                </a:solidFill>
                <a:latin typeface="Times New Roman"/>
                <a:cs typeface="Times New Roman"/>
              </a:rPr>
              <a:t>)</a:t>
            </a:r>
            <a:endParaRPr sz="2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37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他们如何看待肾保健品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5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260">
                <a:solidFill>
                  <a:srgbClr val="EAEAEA"/>
                </a:solidFill>
                <a:latin typeface="宋体"/>
                <a:cs typeface="宋体"/>
              </a:rPr>
              <a:t>应真正有效，</a:t>
            </a:r>
            <a:r>
              <a:rPr sz="2800" spc="-185">
                <a:solidFill>
                  <a:srgbClr val="EAEAEA"/>
                </a:solidFill>
                <a:latin typeface="Times New Roman"/>
                <a:cs typeface="Times New Roman"/>
              </a:rPr>
              <a:t>“ “</a:t>
            </a:r>
            <a:r>
              <a:rPr sz="2800" spc="-140">
                <a:solidFill>
                  <a:srgbClr val="EAEAEA"/>
                </a:solidFill>
                <a:latin typeface="宋体"/>
                <a:cs typeface="宋体"/>
              </a:rPr>
              <a:t>物美价廉 </a:t>
            </a:r>
            <a:r>
              <a:rPr sz="2800" spc="-50">
                <a:solidFill>
                  <a:srgbClr val="EAEAEA"/>
                </a:solidFill>
                <a:latin typeface="Times New Roman"/>
                <a:cs typeface="Times New Roman"/>
              </a:rPr>
              <a:t>”</a:t>
            </a:r>
            <a:endParaRPr sz="28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  <a:tab pos="690880"/>
              </a:tabLst>
            </a:pPr>
            <a:r>
              <a:rPr sz="2800" spc="-50">
                <a:solidFill>
                  <a:srgbClr val="EAEAEA"/>
                </a:solidFill>
                <a:latin typeface="Times New Roman"/>
                <a:cs typeface="Times New Roman"/>
              </a:rPr>
              <a:t>“</a:t>
            </a:r>
            <a:r>
              <a:rPr sz="2800">
                <a:solidFill>
                  <a:srgbClr val="EAEAEA"/>
                </a:solidFill>
                <a:latin typeface="Times New Roman"/>
                <a:cs typeface="Times New Roman"/>
              </a:rPr>
              <a:t>	</a:t>
            </a:r>
            <a:r>
              <a:rPr sz="2800" spc="-350">
                <a:solidFill>
                  <a:srgbClr val="EAEAEA"/>
                </a:solidFill>
                <a:latin typeface="宋体"/>
                <a:cs typeface="宋体"/>
              </a:rPr>
              <a:t>补 </a:t>
            </a:r>
            <a:r>
              <a:rPr sz="2800">
                <a:solidFill>
                  <a:srgbClr val="EAEAEA"/>
                </a:solidFill>
                <a:latin typeface="Times New Roman"/>
                <a:cs typeface="Times New Roman"/>
              </a:rPr>
              <a:t>”</a:t>
            </a:r>
            <a:r>
              <a:rPr sz="2800" spc="-10">
                <a:solidFill>
                  <a:srgbClr val="EAEAEA"/>
                </a:solidFill>
                <a:latin typeface="宋体"/>
                <a:cs typeface="宋体"/>
              </a:rPr>
              <a:t>的功效要突出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855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10">
                <a:solidFill>
                  <a:srgbClr val="EAEAEA"/>
                </a:solidFill>
                <a:latin typeface="宋体"/>
                <a:cs typeface="宋体"/>
              </a:rPr>
              <a:t>怕遇到假冒伪劣产品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10">
                <a:solidFill>
                  <a:srgbClr val="EAEAEA"/>
                </a:solidFill>
                <a:latin typeface="宋体"/>
                <a:cs typeface="宋体"/>
              </a:rPr>
              <a:t>担心有副作用</a:t>
            </a:r>
            <a:endParaRPr sz="2800">
              <a:latin typeface="宋体"/>
              <a:cs typeface="宋体"/>
            </a:endParaRPr>
          </a:p>
          <a:p>
            <a:pPr marL="355600" marR="5080" indent="-342900">
              <a:lnSpc>
                <a:spcPct val="100000"/>
              </a:lnSpc>
              <a:spcBef>
                <a:spcPts val="675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不相信服用后会立即产生疗效，但也不接受起</a:t>
            </a:r>
            <a:r>
              <a:rPr sz="2800" spc="-20">
                <a:solidFill>
                  <a:srgbClr val="EAEAEA"/>
                </a:solidFill>
                <a:latin typeface="宋体"/>
                <a:cs typeface="宋体"/>
              </a:rPr>
              <a:t>效太慢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190"/>
              </a:lnSpc>
            </a:pPr>
            <a:fld id="{81D60167-4931-47E6-BA6A-407CBD079E47}" type="slidenum">
              <a:rPr spc="-25"/>
              <a:t>10</a:t>
            </a:fld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97940" y="669760"/>
            <a:ext cx="305816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0" spc="-140">
                <a:solidFill>
                  <a:srgbClr val="FFCC66"/>
                </a:solidFill>
                <a:latin typeface="宋体"/>
                <a:cs typeface="宋体"/>
              </a:rPr>
              <a:t>竞争对手 </a:t>
            </a:r>
            <a:r>
              <a:rPr sz="2800" b="0">
                <a:solidFill>
                  <a:srgbClr val="FFCC66"/>
                </a:solidFill>
                <a:latin typeface="Times New Roman"/>
                <a:cs typeface="Times New Roman"/>
              </a:rPr>
              <a:t>/</a:t>
            </a:r>
            <a:r>
              <a:rPr sz="2800" b="0" spc="-15">
                <a:solidFill>
                  <a:srgbClr val="FFCC66"/>
                </a:solidFill>
                <a:latin typeface="宋体"/>
                <a:cs typeface="宋体"/>
              </a:rPr>
              <a:t>环境分析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190"/>
              </a:lnSpc>
            </a:pPr>
            <a:fld id="{81D60167-4931-47E6-BA6A-407CBD079E47}" type="slidenum">
              <a:rPr spc="-25"/>
              <a:t>11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297940" y="1566724"/>
            <a:ext cx="3924300" cy="3091815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10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我们的直接竞争对手有</a:t>
            </a:r>
            <a:endParaRPr sz="2800">
              <a:latin typeface="宋体"/>
              <a:cs typeface="宋体"/>
            </a:endParaRPr>
          </a:p>
          <a:p>
            <a:pPr marL="755650" lvl="1" indent="-285750">
              <a:lnSpc>
                <a:spcPct val="100000"/>
              </a:lnSpc>
              <a:spcBef>
                <a:spcPts val="620"/>
              </a:spcBef>
              <a:buSzPct val="101785"/>
              <a:buFont typeface="Times New Roman"/>
              <a:buChar char="–"/>
              <a:tabLst>
                <a:tab pos="755650"/>
              </a:tabLst>
            </a:pPr>
            <a:r>
              <a:rPr sz="2800" spc="-15">
                <a:solidFill>
                  <a:srgbClr val="EAEAEA"/>
                </a:solidFill>
                <a:latin typeface="宋体"/>
                <a:cs typeface="宋体"/>
              </a:rPr>
              <a:t>汇仁肾宝</a:t>
            </a:r>
            <a:endParaRPr sz="2800">
              <a:latin typeface="宋体"/>
              <a:cs typeface="宋体"/>
            </a:endParaRPr>
          </a:p>
          <a:p>
            <a:pPr marL="755650" lvl="1" indent="-285750">
              <a:lnSpc>
                <a:spcPct val="100000"/>
              </a:lnSpc>
              <a:spcBef>
                <a:spcPts val="615"/>
              </a:spcBef>
              <a:buSzPct val="101785"/>
              <a:buFont typeface="Times New Roman"/>
              <a:buChar char="–"/>
              <a:tabLst>
                <a:tab pos="755650"/>
              </a:tabLst>
            </a:pPr>
            <a:r>
              <a:rPr sz="2800" spc="-10">
                <a:solidFill>
                  <a:srgbClr val="EAEAEA"/>
                </a:solidFill>
                <a:latin typeface="宋体"/>
                <a:cs typeface="宋体"/>
              </a:rPr>
              <a:t>补肾益寿胶囊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60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我们的间接竞争对手有</a:t>
            </a:r>
            <a:endParaRPr sz="2800">
              <a:latin typeface="宋体"/>
              <a:cs typeface="宋体"/>
            </a:endParaRPr>
          </a:p>
          <a:p>
            <a:pPr marL="755650" lvl="1" indent="-285750">
              <a:lnSpc>
                <a:spcPct val="100000"/>
              </a:lnSpc>
              <a:spcBef>
                <a:spcPts val="625"/>
              </a:spcBef>
              <a:buSzPct val="101785"/>
              <a:buFont typeface="Times New Roman"/>
              <a:buChar char="–"/>
              <a:tabLst>
                <a:tab pos="755650"/>
              </a:tabLst>
            </a:pPr>
            <a:r>
              <a:rPr sz="2800" spc="-10">
                <a:solidFill>
                  <a:srgbClr val="EAEAEA"/>
                </a:solidFill>
                <a:latin typeface="宋体"/>
                <a:cs typeface="宋体"/>
              </a:rPr>
              <a:t>养生堂龟鳖丸</a:t>
            </a:r>
            <a:endParaRPr sz="2800">
              <a:latin typeface="宋体"/>
              <a:cs typeface="宋体"/>
            </a:endParaRPr>
          </a:p>
          <a:p>
            <a:pPr marL="755650" lvl="1" indent="-285750">
              <a:lnSpc>
                <a:spcPct val="100000"/>
              </a:lnSpc>
              <a:spcBef>
                <a:spcPts val="610"/>
              </a:spcBef>
              <a:buSzPct val="101785"/>
              <a:buFont typeface="Times New Roman"/>
              <a:buChar char="–"/>
              <a:tabLst>
                <a:tab pos="755650"/>
              </a:tabLst>
            </a:pPr>
            <a:r>
              <a:rPr sz="2800" spc="-10">
                <a:solidFill>
                  <a:srgbClr val="EAEAEA"/>
                </a:solidFill>
                <a:latin typeface="宋体"/>
                <a:cs typeface="宋体"/>
              </a:rPr>
              <a:t>椰岛鹿龟酒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" cy="1628774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0" y="1625600"/>
            <a:ext cx="1828800" cy="5231130"/>
            <a:chOff x="0" y="1625600"/>
            <a:chExt cx="1828800" cy="5231130"/>
          </a:xfrm>
        </p:grpSpPr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0" y="3809999"/>
              <a:ext cx="1828800" cy="304641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0" y="1625600"/>
              <a:ext cx="1828800" cy="2222499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竞争品牌诉求甄别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190"/>
              </a:lnSpc>
            </a:pPr>
            <a:fld id="{81D60167-4931-47E6-BA6A-407CBD079E47}" type="slidenum">
              <a:rPr spc="-25"/>
              <a:t>12</a:t>
            </a:fld>
          </a:p>
        </p:txBody>
      </p:sp>
      <p:sp>
        <p:nvSpPr>
          <p:cNvPr id="8" name="object 8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85115">
              <a:lnSpc>
                <a:spcPct val="100000"/>
              </a:lnSpc>
              <a:spcBef>
                <a:spcPts val="100"/>
              </a:spcBef>
            </a:pPr>
            <a:r>
              <a:rPr spc="-5"/>
              <a:t>汇仁：元气足，精血旺，肾不虚，生活好</a:t>
            </a:r>
            <a:r>
              <a:rPr spc="-25"/>
              <a:t>健康</a:t>
            </a:r>
          </a:p>
          <a:p>
            <a:pPr marL="12700" marR="2240915">
              <a:lnSpc>
                <a:spcPct val="100000"/>
              </a:lnSpc>
            </a:pPr>
            <a:r>
              <a:rPr spc="-5"/>
              <a:t>迎接新挑战，享受新生活</a:t>
            </a:r>
            <a:r>
              <a:rPr spc="-10"/>
              <a:t>质量和效果的保证</a:t>
            </a:r>
          </a:p>
          <a:p>
            <a:pPr marL="12700" marR="1682114">
              <a:lnSpc>
                <a:spcPct val="100000"/>
              </a:lnSpc>
            </a:pPr>
            <a:r>
              <a:rPr spc="-5"/>
              <a:t>传统中医优势＋现代高科技术</a:t>
            </a:r>
            <a:r>
              <a:rPr spc="-10"/>
              <a:t>调和阴阳，专治肾虚</a:t>
            </a:r>
          </a:p>
          <a:p>
            <a:pPr marL="12700" marR="5080">
              <a:lnSpc>
                <a:spcPct val="100000"/>
              </a:lnSpc>
            </a:pPr>
            <a:r>
              <a:rPr spc="-5"/>
              <a:t>夏天喝肾宝，精神会更好，夏季养肾正当时</a:t>
            </a:r>
            <a:r>
              <a:rPr spc="-10"/>
              <a:t>不起夜，睡得好</a:t>
            </a: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1400"/>
          </a:p>
          <a:p>
            <a:pPr marL="12700" marR="3358515">
              <a:lnSpc>
                <a:spcPct val="100000"/>
              </a:lnSpc>
            </a:pPr>
            <a:r>
              <a:rPr spc="-10"/>
              <a:t>龟鳖丸：亲情</a:t>
            </a:r>
            <a:r>
              <a:rPr spc="-50"/>
              <a:t> </a:t>
            </a:r>
            <a:r>
              <a:rPr spc="-10"/>
              <a:t>抗疲劳，补体虚增强免疫力</a:t>
            </a:r>
          </a:p>
          <a:p>
            <a:pPr marL="12700">
              <a:lnSpc>
                <a:spcPct val="100000"/>
              </a:lnSpc>
            </a:pPr>
            <a:r>
              <a:rPr spc="-10"/>
              <a:t>百分百野生品牌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" cy="1628774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0" y="1625600"/>
            <a:ext cx="1828800" cy="5231130"/>
            <a:chOff x="0" y="1625600"/>
            <a:chExt cx="1828800" cy="5231130"/>
          </a:xfrm>
        </p:grpSpPr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0" y="3809999"/>
              <a:ext cx="1828800" cy="304641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0" y="1625600"/>
              <a:ext cx="1828800" cy="2222499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竞争品牌诉求甄别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190"/>
              </a:lnSpc>
            </a:pPr>
            <a:fld id="{81D60167-4931-47E6-BA6A-407CBD079E47}" type="slidenum">
              <a:rPr spc="-25"/>
              <a:t>13</a:t>
            </a:fld>
          </a:p>
        </p:txBody>
      </p:sp>
      <p:sp>
        <p:nvSpPr>
          <p:cNvPr id="8" name="object 8"/>
          <p:cNvSpPr txBox="1"/>
          <p:nvPr/>
        </p:nvSpPr>
        <p:spPr>
          <a:xfrm>
            <a:off x="1221740" y="1641951"/>
            <a:ext cx="7289800" cy="438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917315">
              <a:lnSpc>
                <a:spcPct val="100000"/>
              </a:lnSpc>
              <a:spcBef>
                <a:spcPts val="100"/>
              </a:spcBef>
            </a:pPr>
            <a:r>
              <a:rPr sz="2200" b="1" spc="-5">
                <a:solidFill>
                  <a:srgbClr val="EAEAEA"/>
                </a:solidFill>
                <a:latin typeface="Microsoft JhengHei"/>
                <a:cs typeface="Microsoft JhengHei"/>
              </a:rPr>
              <a:t>椰岛鹿龟酒：关爱中青年人</a:t>
            </a:r>
            <a:r>
              <a:rPr sz="2200" b="1" spc="-20">
                <a:solidFill>
                  <a:srgbClr val="EAEAEA"/>
                </a:solidFill>
                <a:latin typeface="Microsoft JhengHei"/>
                <a:cs typeface="Microsoft JhengHei"/>
              </a:rPr>
              <a:t>亲友情</a:t>
            </a:r>
            <a:endParaRPr sz="2200">
              <a:latin typeface="Microsoft JhengHei"/>
              <a:cs typeface="Microsoft JhengHei"/>
            </a:endParaRPr>
          </a:p>
          <a:p>
            <a:pPr marL="12700" marR="5314315">
              <a:lnSpc>
                <a:spcPct val="100000"/>
              </a:lnSpc>
            </a:pPr>
            <a:r>
              <a:rPr sz="2200" b="1" spc="-10">
                <a:solidFill>
                  <a:srgbClr val="EAEAEA"/>
                </a:solidFill>
                <a:latin typeface="Microsoft JhengHei"/>
                <a:cs typeface="Microsoft JhengHei"/>
              </a:rPr>
              <a:t>千金难买一夜眠</a:t>
            </a:r>
            <a:r>
              <a:rPr sz="2200" b="1" spc="-25">
                <a:solidFill>
                  <a:srgbClr val="EAEAEA"/>
                </a:solidFill>
                <a:latin typeface="Microsoft JhengHei"/>
                <a:cs typeface="Microsoft JhengHei"/>
              </a:rPr>
              <a:t>壮阳</a:t>
            </a:r>
            <a:endParaRPr sz="2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200" b="1" spc="-20">
                <a:solidFill>
                  <a:srgbClr val="EAEAEA"/>
                </a:solidFill>
                <a:latin typeface="Microsoft JhengHei"/>
                <a:cs typeface="Microsoft JhengHei"/>
              </a:rPr>
              <a:t>不起夜</a:t>
            </a:r>
            <a:endParaRPr sz="2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200" b="1" spc="-10">
                <a:solidFill>
                  <a:srgbClr val="EAEAEA"/>
                </a:solidFill>
                <a:latin typeface="Microsoft JhengHei"/>
                <a:cs typeface="Microsoft JhengHei"/>
              </a:rPr>
              <a:t>龟鹿相偕，阴阳互补</a:t>
            </a:r>
            <a:endParaRPr sz="2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1400">
              <a:latin typeface="Microsoft JhengHei"/>
              <a:cs typeface="Microsoft JhengHei"/>
            </a:endParaRPr>
          </a:p>
          <a:p>
            <a:pPr marL="12700" marR="3637915">
              <a:lnSpc>
                <a:spcPct val="100000"/>
              </a:lnSpc>
            </a:pPr>
            <a:r>
              <a:rPr sz="2200" b="1" spc="-5">
                <a:solidFill>
                  <a:srgbClr val="EAEAEA"/>
                </a:solidFill>
                <a:latin typeface="Microsoft JhengHei"/>
                <a:cs typeface="Microsoft JhengHei"/>
              </a:rPr>
              <a:t>海狗丸：药性平和，治养合一</a:t>
            </a:r>
            <a:r>
              <a:rPr sz="2200" b="1" spc="-15">
                <a:solidFill>
                  <a:srgbClr val="EAEAEA"/>
                </a:solidFill>
                <a:latin typeface="Microsoft JhengHei"/>
                <a:cs typeface="Microsoft JhengHei"/>
              </a:rPr>
              <a:t>全程治养</a:t>
            </a:r>
            <a:endParaRPr sz="2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200" b="1" spc="-5">
                <a:solidFill>
                  <a:srgbClr val="EAEAEA"/>
                </a:solidFill>
                <a:latin typeface="Microsoft JhengHei"/>
                <a:cs typeface="Microsoft JhengHei"/>
              </a:rPr>
              <a:t>纯正中药精制，原装香港出品</a:t>
            </a:r>
            <a:endParaRPr sz="2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14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</a:pPr>
            <a:r>
              <a:rPr sz="2200" b="1" spc="-5">
                <a:solidFill>
                  <a:srgbClr val="EAEAEA"/>
                </a:solidFill>
                <a:latin typeface="Microsoft JhengHei"/>
                <a:cs typeface="Microsoft JhengHei"/>
              </a:rPr>
              <a:t>从以上列举的情况不难看出，各竞争品牌各有自己的保健理论，所有的肾保健品不同角度的诉求点几乎都被涉及到</a:t>
            </a:r>
            <a:endParaRPr sz="2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689340" y="6277052"/>
            <a:ext cx="1524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25">
                <a:solidFill>
                  <a:srgbClr val="EAEAEA"/>
                </a:solidFill>
                <a:latin typeface="Times New Roman"/>
                <a:cs typeface="Times New Roman"/>
              </a:rPr>
              <a:t>14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97940" y="693102"/>
            <a:ext cx="251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0" spc="-10">
                <a:solidFill>
                  <a:srgbClr val="FFCC66"/>
                </a:solidFill>
                <a:latin typeface="宋体"/>
                <a:cs typeface="宋体"/>
              </a:rPr>
              <a:t>我们现在在哪里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97940" y="1596602"/>
            <a:ext cx="7835900" cy="46799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EAEAEA"/>
                </a:solidFill>
                <a:latin typeface="宋体"/>
                <a:cs typeface="宋体"/>
              </a:rPr>
              <a:t>我们的目标消费群现在如何看我们这个产品</a:t>
            </a:r>
            <a:r>
              <a:rPr sz="2400">
                <a:solidFill>
                  <a:srgbClr val="EAEAEA"/>
                </a:solidFill>
                <a:latin typeface="Times New Roman"/>
                <a:cs typeface="Times New Roman"/>
              </a:rPr>
              <a:t>/</a:t>
            </a:r>
            <a:r>
              <a:rPr sz="2400">
                <a:solidFill>
                  <a:srgbClr val="EAEAEA"/>
                </a:solidFill>
                <a:latin typeface="宋体"/>
                <a:cs typeface="宋体"/>
              </a:rPr>
              <a:t>品牌</a:t>
            </a:r>
            <a:r>
              <a:rPr sz="2400">
                <a:solidFill>
                  <a:srgbClr val="EAEAEA"/>
                </a:solidFill>
                <a:latin typeface="Times New Roman"/>
                <a:cs typeface="Times New Roman"/>
              </a:rPr>
              <a:t>/</a:t>
            </a:r>
            <a:r>
              <a:rPr sz="2400" spc="-20">
                <a:solidFill>
                  <a:srgbClr val="EAEAEA"/>
                </a:solidFill>
                <a:latin typeface="宋体"/>
                <a:cs typeface="宋体"/>
              </a:rPr>
              <a:t>品类？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550">
              <a:latin typeface="宋体"/>
              <a:cs typeface="宋体"/>
            </a:endParaRPr>
          </a:p>
          <a:p>
            <a:pPr marL="355600" marR="361315" indent="-342900" algn="just">
              <a:lnSpc>
                <a:spcPts val="3020"/>
              </a:lnSpc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很多消费者只了解身体逐渐出现虚弱是生命的自然定律，并不了解正确补肾对于身体健康的</a:t>
            </a:r>
            <a:r>
              <a:rPr sz="2800" spc="-15">
                <a:solidFill>
                  <a:srgbClr val="EAEAEA"/>
                </a:solidFill>
                <a:latin typeface="宋体"/>
                <a:cs typeface="宋体"/>
              </a:rPr>
              <a:t>重大意义</a:t>
            </a:r>
            <a:endParaRPr sz="2800">
              <a:latin typeface="宋体"/>
              <a:cs typeface="宋体"/>
            </a:endParaRPr>
          </a:p>
          <a:p>
            <a:pPr marL="355600" marR="361315" indent="-342900" algn="just">
              <a:lnSpc>
                <a:spcPts val="3020"/>
              </a:lnSpc>
              <a:spcBef>
                <a:spcPts val="680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在服用保健品后不见显著疗效就会觉得该保健品没有效果，直至停止购买与服用，或转而在</a:t>
            </a:r>
            <a:r>
              <a:rPr sz="2800" spc="-10">
                <a:solidFill>
                  <a:srgbClr val="EAEAEA"/>
                </a:solidFill>
                <a:latin typeface="宋体"/>
                <a:cs typeface="宋体"/>
              </a:rPr>
              <a:t>其它保健品类间徘徊</a:t>
            </a:r>
            <a:endParaRPr sz="2800">
              <a:latin typeface="宋体"/>
              <a:cs typeface="宋体"/>
            </a:endParaRPr>
          </a:p>
          <a:p>
            <a:pPr marL="355600" marR="5080" indent="-342900" algn="just">
              <a:lnSpc>
                <a:spcPts val="3020"/>
              </a:lnSpc>
              <a:spcBef>
                <a:spcPts val="685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为了调理身体，他们尝试过多种方法，如健身、煲汤、吃补品、服用保健品，或去看医生。</a:t>
            </a:r>
            <a:endParaRPr sz="2800">
              <a:latin typeface="宋体"/>
              <a:cs typeface="宋体"/>
            </a:endParaRPr>
          </a:p>
          <a:p>
            <a:pPr marL="355600" indent="-342900" algn="just">
              <a:lnSpc>
                <a:spcPct val="100000"/>
              </a:lnSpc>
              <a:spcBef>
                <a:spcPts val="295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他们在潜意识中希望找到一种科学、安全、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40840" y="6208153"/>
            <a:ext cx="251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solidFill>
                  <a:srgbClr val="EAEAEA"/>
                </a:solidFill>
                <a:latin typeface="宋体"/>
                <a:cs typeface="宋体"/>
              </a:rPr>
              <a:t>有效的解决方法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97940" y="693102"/>
            <a:ext cx="251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0" spc="-10">
                <a:solidFill>
                  <a:srgbClr val="FFCC66"/>
                </a:solidFill>
                <a:latin typeface="宋体"/>
                <a:cs typeface="宋体"/>
              </a:rPr>
              <a:t>我们要到哪里去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190"/>
              </a:lnSpc>
            </a:pPr>
            <a:fld id="{81D60167-4931-47E6-BA6A-407CBD079E47}" type="slidenum">
              <a:rPr spc="-25"/>
              <a:t>15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297940" y="1596602"/>
            <a:ext cx="7569200" cy="453961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5600" marR="64135" indent="-342900">
              <a:lnSpc>
                <a:spcPts val="2590"/>
              </a:lnSpc>
              <a:spcBef>
                <a:spcPts val="425"/>
              </a:spcBef>
            </a:pPr>
            <a:r>
              <a:rPr sz="2400">
                <a:solidFill>
                  <a:srgbClr val="EAEAEA"/>
                </a:solidFill>
                <a:latin typeface="宋体"/>
                <a:cs typeface="宋体"/>
              </a:rPr>
              <a:t>我们希望目标消费群看过</a:t>
            </a:r>
            <a:r>
              <a:rPr sz="2400">
                <a:solidFill>
                  <a:srgbClr val="EAEAEA"/>
                </a:solidFill>
                <a:latin typeface="Times New Roman"/>
                <a:cs typeface="Times New Roman"/>
              </a:rPr>
              <a:t>/</a:t>
            </a:r>
            <a:r>
              <a:rPr sz="2400">
                <a:solidFill>
                  <a:srgbClr val="EAEAEA"/>
                </a:solidFill>
                <a:latin typeface="宋体"/>
                <a:cs typeface="宋体"/>
              </a:rPr>
              <a:t>听过</a:t>
            </a:r>
            <a:r>
              <a:rPr sz="2400">
                <a:solidFill>
                  <a:srgbClr val="EAEAEA"/>
                </a:solidFill>
                <a:latin typeface="Times New Roman"/>
                <a:cs typeface="Times New Roman"/>
              </a:rPr>
              <a:t>/</a:t>
            </a:r>
            <a:r>
              <a:rPr sz="2400" spc="-5">
                <a:solidFill>
                  <a:srgbClr val="EAEAEA"/>
                </a:solidFill>
                <a:latin typeface="宋体"/>
                <a:cs typeface="宋体"/>
              </a:rPr>
              <a:t>接触过我们的传播后，有</a:t>
            </a:r>
            <a:r>
              <a:rPr sz="2400">
                <a:solidFill>
                  <a:srgbClr val="EAEAEA"/>
                </a:solidFill>
                <a:latin typeface="宋体"/>
                <a:cs typeface="宋体"/>
              </a:rPr>
              <a:t>什么反应</a:t>
            </a:r>
            <a:r>
              <a:rPr sz="2400">
                <a:solidFill>
                  <a:srgbClr val="EAEAEA"/>
                </a:solidFill>
                <a:latin typeface="Times New Roman"/>
                <a:cs typeface="Times New Roman"/>
              </a:rPr>
              <a:t>/</a:t>
            </a:r>
            <a:r>
              <a:rPr sz="2400" spc="-20">
                <a:solidFill>
                  <a:srgbClr val="EAEAEA"/>
                </a:solidFill>
                <a:latin typeface="宋体"/>
                <a:cs typeface="宋体"/>
              </a:rPr>
              <a:t>感觉？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3550">
              <a:latin typeface="宋体"/>
              <a:cs typeface="宋体"/>
            </a:endParaRPr>
          </a:p>
          <a:p>
            <a:pPr marL="355600" marR="93980" indent="-342900" algn="just">
              <a:lnSpc>
                <a:spcPts val="3020"/>
              </a:lnSpc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我清楚生力雄的养生补肾三部曲能使我的肾恢</a:t>
            </a:r>
            <a:r>
              <a:rPr sz="2800" spc="-10">
                <a:solidFill>
                  <a:srgbClr val="EAEAEA"/>
                </a:solidFill>
                <a:latin typeface="宋体"/>
                <a:cs typeface="宋体"/>
              </a:rPr>
              <a:t>复活力与功能</a:t>
            </a:r>
            <a:endParaRPr sz="2800">
              <a:latin typeface="宋体"/>
              <a:cs typeface="宋体"/>
            </a:endParaRPr>
          </a:p>
          <a:p>
            <a:pPr marL="355600" marR="5080" indent="-342900" algn="just">
              <a:lnSpc>
                <a:spcPts val="3020"/>
              </a:lnSpc>
              <a:spcBef>
                <a:spcPts val="680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生力雄采用的君药生力雄有生力雄苷类补肾因</a:t>
            </a:r>
            <a:r>
              <a:rPr sz="2800" spc="-65">
                <a:solidFill>
                  <a:srgbClr val="EAEAEA"/>
                </a:solidFill>
                <a:latin typeface="宋体"/>
                <a:cs typeface="宋体"/>
              </a:rPr>
              <a:t>子 ，能够使肾的功能再度活跃起来，恢复身体</a:t>
            </a: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健康</a:t>
            </a:r>
            <a:endParaRPr sz="2800">
              <a:latin typeface="宋体"/>
              <a:cs typeface="宋体"/>
            </a:endParaRPr>
          </a:p>
          <a:p>
            <a:pPr marL="355600" marR="93980" indent="-342900" algn="just">
              <a:lnSpc>
                <a:spcPts val="3020"/>
              </a:lnSpc>
              <a:spcBef>
                <a:spcPts val="685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我知道肾虚的危害，必须采取明智的选择进行补肾保健及治疗。如服用生力雄可以真正有效改善肾虚，促进身体康健的话，我愿意去尝试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297940" y="693102"/>
            <a:ext cx="6426200" cy="25006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solidFill>
                  <a:srgbClr val="FFCC66"/>
                </a:solidFill>
                <a:latin typeface="宋体"/>
                <a:cs typeface="宋体"/>
              </a:rPr>
              <a:t>生力雄对消费者的承诺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32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我们要对他说什么才可以改变他的行为？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41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生力雄的补肾三步曲，让你长保肾活力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190"/>
              </a:lnSpc>
            </a:pPr>
            <a:fld id="{81D60167-4931-47E6-BA6A-407CBD079E47}" type="slidenum">
              <a:rPr spc="-25"/>
              <a:t>16</a:t>
            </a:fld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689340" y="6277052"/>
            <a:ext cx="1524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25">
                <a:solidFill>
                  <a:srgbClr val="EAEAEA"/>
                </a:solidFill>
                <a:latin typeface="Times New Roman"/>
                <a:cs typeface="Times New Roman"/>
              </a:rPr>
              <a:t>17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97940" y="606425"/>
            <a:ext cx="22606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0">
                <a:solidFill>
                  <a:srgbClr val="FFCC66"/>
                </a:solidFill>
                <a:latin typeface="宋体"/>
                <a:cs typeface="宋体"/>
              </a:rPr>
              <a:t>相信的</a:t>
            </a:r>
            <a:r>
              <a:rPr sz="2800" b="0" spc="-25">
                <a:solidFill>
                  <a:srgbClr val="FFCC66"/>
                </a:solidFill>
                <a:latin typeface="宋体"/>
                <a:cs typeface="宋体"/>
              </a:rPr>
              <a:t>理由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97940" y="1614832"/>
            <a:ext cx="7480300" cy="4594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solidFill>
                  <a:srgbClr val="EAEAEA"/>
                </a:solidFill>
                <a:latin typeface="宋体"/>
                <a:cs typeface="宋体"/>
              </a:rPr>
              <a:t>他为什么会相信你？我们的支持点是什么？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450">
              <a:latin typeface="宋体"/>
              <a:cs typeface="宋体"/>
            </a:endParaRPr>
          </a:p>
          <a:p>
            <a:pPr marL="355600" marR="5080" indent="-342900">
              <a:lnSpc>
                <a:spcPts val="3020"/>
              </a:lnSpc>
              <a:spcBef>
                <a:spcPts val="5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以生力雄为君药，保证了足量的苁蓉苷类补肾因子，从而带来如下功能：</a:t>
            </a:r>
            <a:endParaRPr sz="2800">
              <a:latin typeface="宋体"/>
              <a:cs typeface="宋体"/>
            </a:endParaRPr>
          </a:p>
          <a:p>
            <a:pPr marL="755015" lvl="1" indent="-285115">
              <a:lnSpc>
                <a:spcPct val="100000"/>
              </a:lnSpc>
              <a:spcBef>
                <a:spcPts val="170"/>
              </a:spcBef>
              <a:buSzPct val="102083"/>
              <a:buFont typeface="Times New Roman"/>
              <a:buChar char="–"/>
              <a:tabLst>
                <a:tab pos="755015"/>
                <a:tab pos="755650"/>
              </a:tabLst>
            </a:pPr>
            <a:r>
              <a:rPr sz="2400" spc="-10">
                <a:solidFill>
                  <a:srgbClr val="EAEAEA"/>
                </a:solidFill>
                <a:latin typeface="宋体"/>
                <a:cs typeface="宋体"/>
              </a:rPr>
              <a:t>肾细胞增殖</a:t>
            </a:r>
            <a:endParaRPr sz="2400">
              <a:latin typeface="宋体"/>
              <a:cs typeface="宋体"/>
            </a:endParaRPr>
          </a:p>
          <a:p>
            <a:pPr marL="755015" lvl="1" indent="-285115">
              <a:lnSpc>
                <a:spcPct val="100000"/>
              </a:lnSpc>
              <a:spcBef>
                <a:spcPts val="229"/>
              </a:spcBef>
              <a:buSzPct val="102083"/>
              <a:buFont typeface="Times New Roman"/>
              <a:buChar char="–"/>
              <a:tabLst>
                <a:tab pos="755015"/>
                <a:tab pos="755650"/>
              </a:tabLst>
            </a:pPr>
            <a:r>
              <a:rPr sz="2400" spc="-10">
                <a:solidFill>
                  <a:srgbClr val="EAEAEA"/>
                </a:solidFill>
                <a:latin typeface="宋体"/>
                <a:cs typeface="宋体"/>
              </a:rPr>
              <a:t>修补肾系统功能</a:t>
            </a:r>
            <a:endParaRPr sz="2400">
              <a:latin typeface="宋体"/>
              <a:cs typeface="宋体"/>
            </a:endParaRPr>
          </a:p>
          <a:p>
            <a:pPr marL="755015" lvl="1" indent="-285115">
              <a:lnSpc>
                <a:spcPct val="100000"/>
              </a:lnSpc>
              <a:spcBef>
                <a:spcPts val="85"/>
              </a:spcBef>
              <a:buSzPct val="102083"/>
              <a:buFont typeface="Times New Roman"/>
              <a:buChar char="–"/>
              <a:tabLst>
                <a:tab pos="755015"/>
                <a:tab pos="755650"/>
              </a:tabLst>
            </a:pPr>
            <a:r>
              <a:rPr sz="2400">
                <a:solidFill>
                  <a:srgbClr val="EAEAEA"/>
                </a:solidFill>
                <a:latin typeface="宋体"/>
                <a:cs typeface="宋体"/>
              </a:rPr>
              <a:t>使肾增强活力</a:t>
            </a:r>
            <a:r>
              <a:rPr sz="2400">
                <a:solidFill>
                  <a:srgbClr val="EAEAEA"/>
                </a:solidFill>
                <a:latin typeface="Times New Roman"/>
                <a:cs typeface="Times New Roman"/>
              </a:rPr>
              <a:t>, </a:t>
            </a:r>
            <a:r>
              <a:rPr sz="2400" spc="-10">
                <a:solidFill>
                  <a:srgbClr val="EAEAEA"/>
                </a:solidFill>
                <a:latin typeface="宋体"/>
                <a:cs typeface="宋体"/>
              </a:rPr>
              <a:t>恢复肾的排毒功能</a:t>
            </a:r>
            <a:endParaRPr sz="2400">
              <a:latin typeface="宋体"/>
              <a:cs typeface="宋体"/>
            </a:endParaRPr>
          </a:p>
          <a:p>
            <a:pPr marL="755015" marR="12065" lvl="1" indent="-285115">
              <a:lnSpc>
                <a:spcPts val="2590"/>
              </a:lnSpc>
              <a:spcBef>
                <a:spcPts val="750"/>
              </a:spcBef>
              <a:buSzPct val="102083"/>
              <a:buFont typeface="Times New Roman"/>
              <a:buChar char="–"/>
              <a:tabLst>
                <a:tab pos="755015"/>
                <a:tab pos="755650"/>
              </a:tabLst>
            </a:pPr>
            <a:r>
              <a:rPr sz="2400" spc="-5">
                <a:solidFill>
                  <a:srgbClr val="EAEAEA"/>
                </a:solidFill>
                <a:latin typeface="宋体"/>
                <a:cs typeface="宋体"/>
              </a:rPr>
              <a:t>有效消除致病自由基，减少致病中介物质，增强免</a:t>
            </a:r>
            <a:r>
              <a:rPr sz="2400" spc="-25">
                <a:solidFill>
                  <a:srgbClr val="EAEAEA"/>
                </a:solidFill>
                <a:latin typeface="宋体"/>
                <a:cs typeface="宋体"/>
              </a:rPr>
              <a:t>疫力</a:t>
            </a:r>
            <a:endParaRPr sz="24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325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太极研制－科技含量的保证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335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纯天然高浓缩制剂，吸收快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297940" y="6226440"/>
            <a:ext cx="46355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绿色中药制成，无毒副作用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689340" y="6277052"/>
            <a:ext cx="1524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25">
                <a:solidFill>
                  <a:srgbClr val="EAEAEA"/>
                </a:solidFill>
                <a:latin typeface="Times New Roman"/>
                <a:cs typeface="Times New Roman"/>
              </a:rPr>
              <a:t>18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97940" y="693102"/>
            <a:ext cx="1803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0" spc="-10">
                <a:solidFill>
                  <a:srgbClr val="FFCC66"/>
                </a:solidFill>
                <a:latin typeface="宋体"/>
                <a:cs typeface="宋体"/>
              </a:rPr>
              <a:t>我们的声音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97940" y="1644332"/>
            <a:ext cx="7493000" cy="4233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他凭什么要注意你？你如何使这个广告看起来、听起来、感觉起来都让消费者觉得与众不同</a:t>
            </a:r>
            <a:endParaRPr sz="2800">
              <a:latin typeface="宋体"/>
              <a:cs typeface="宋体"/>
            </a:endParaRPr>
          </a:p>
          <a:p>
            <a:pPr marL="355600">
              <a:lnSpc>
                <a:spcPct val="100000"/>
              </a:lnSpc>
            </a:pP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？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1800"/>
              </a:spcBef>
              <a:buClr>
                <a:srgbClr val="FFCC66"/>
              </a:buClr>
              <a:buSzPct val="90625"/>
              <a:buFont typeface="Symbol"/>
              <a:buChar char=""/>
              <a:tabLst>
                <a:tab pos="355600"/>
              </a:tabLst>
            </a:pPr>
            <a:r>
              <a:rPr sz="3200" spc="-15">
                <a:solidFill>
                  <a:srgbClr val="EAEAEA"/>
                </a:solidFill>
                <a:latin typeface="宋体"/>
                <a:cs typeface="宋体"/>
              </a:rPr>
              <a:t>专家式的</a:t>
            </a:r>
            <a:endParaRPr sz="32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Clr>
                <a:srgbClr val="FFCC66"/>
              </a:buClr>
              <a:buSzPct val="90625"/>
              <a:buFont typeface="Symbol"/>
              <a:buChar char=""/>
              <a:tabLst>
                <a:tab pos="355600"/>
              </a:tabLst>
            </a:pPr>
            <a:r>
              <a:rPr sz="3200" spc="-15">
                <a:solidFill>
                  <a:srgbClr val="EAEAEA"/>
                </a:solidFill>
                <a:latin typeface="宋体"/>
                <a:cs typeface="宋体"/>
              </a:rPr>
              <a:t>可信赖的</a:t>
            </a:r>
            <a:endParaRPr sz="32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Clr>
                <a:srgbClr val="FFCC66"/>
              </a:buClr>
              <a:buSzPct val="90625"/>
              <a:buFont typeface="Symbol"/>
              <a:buChar char=""/>
              <a:tabLst>
                <a:tab pos="355600"/>
              </a:tabLst>
            </a:pPr>
            <a:r>
              <a:rPr sz="3200" spc="-15">
                <a:solidFill>
                  <a:srgbClr val="EAEAEA"/>
                </a:solidFill>
                <a:latin typeface="宋体"/>
                <a:cs typeface="宋体"/>
              </a:rPr>
              <a:t>权威性的</a:t>
            </a:r>
            <a:endParaRPr sz="32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Clr>
                <a:srgbClr val="FFCC66"/>
              </a:buClr>
              <a:buSzPct val="90625"/>
              <a:buFont typeface="Symbol"/>
              <a:buChar char=""/>
              <a:tabLst>
                <a:tab pos="355600"/>
              </a:tabLst>
            </a:pPr>
            <a:r>
              <a:rPr sz="3200" spc="-20">
                <a:solidFill>
                  <a:srgbClr val="EAEAEA"/>
                </a:solidFill>
                <a:latin typeface="宋体"/>
                <a:cs typeface="宋体"/>
              </a:rPr>
              <a:t>沉稳的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297940" y="5949695"/>
            <a:ext cx="24003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FFCC66"/>
              </a:buClr>
              <a:buSzPct val="90625"/>
              <a:buFont typeface="Symbol"/>
              <a:buChar char=""/>
              <a:tabLst>
                <a:tab pos="355600"/>
              </a:tabLst>
            </a:pPr>
            <a:r>
              <a:rPr sz="3200" spc="-10">
                <a:solidFill>
                  <a:srgbClr val="EAEAEA"/>
                </a:solidFill>
                <a:latin typeface="宋体"/>
                <a:cs typeface="宋体"/>
              </a:rPr>
              <a:t>亲切友善的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689340" y="6277052"/>
            <a:ext cx="1524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25">
                <a:solidFill>
                  <a:srgbClr val="EAEAEA"/>
                </a:solidFill>
                <a:latin typeface="Times New Roman"/>
                <a:cs typeface="Times New Roman"/>
              </a:rPr>
              <a:t>19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97940" y="69310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0" spc="-15">
                <a:solidFill>
                  <a:srgbClr val="FFCC66"/>
                </a:solidFill>
                <a:latin typeface="宋体"/>
                <a:cs typeface="宋体"/>
              </a:rPr>
              <a:t>品牌资产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97940" y="1611768"/>
            <a:ext cx="6426200" cy="42760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品牌现有的实质资产与无形资产是什么？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55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15">
                <a:solidFill>
                  <a:srgbClr val="EAEAEA"/>
                </a:solidFill>
                <a:latin typeface="宋体"/>
                <a:cs typeface="宋体"/>
              </a:rPr>
              <a:t>实质资产</a:t>
            </a:r>
            <a:endParaRPr sz="2800">
              <a:latin typeface="宋体"/>
              <a:cs typeface="宋体"/>
            </a:endParaRPr>
          </a:p>
          <a:p>
            <a:pPr marL="755650" lvl="1" indent="-285750">
              <a:lnSpc>
                <a:spcPct val="100000"/>
              </a:lnSpc>
              <a:spcBef>
                <a:spcPts val="120"/>
              </a:spcBef>
              <a:buSzPct val="101785"/>
              <a:buFont typeface="Times New Roman"/>
              <a:buChar char="–"/>
              <a:tabLst>
                <a:tab pos="755650"/>
              </a:tabLst>
            </a:pPr>
            <a:r>
              <a:rPr sz="2800" spc="-280">
                <a:solidFill>
                  <a:srgbClr val="EAEAEA"/>
                </a:solidFill>
                <a:latin typeface="宋体"/>
                <a:cs typeface="宋体"/>
              </a:rPr>
              <a:t>珍贵的君药</a:t>
            </a:r>
            <a:r>
              <a:rPr sz="2800" spc="-350">
                <a:solidFill>
                  <a:srgbClr val="EAEAEA"/>
                </a:solidFill>
                <a:latin typeface="Times New Roman"/>
                <a:cs typeface="Times New Roman"/>
              </a:rPr>
              <a:t>––</a:t>
            </a:r>
            <a:r>
              <a:rPr sz="2800" spc="-20">
                <a:solidFill>
                  <a:srgbClr val="EAEAEA"/>
                </a:solidFill>
                <a:latin typeface="宋体"/>
                <a:cs typeface="宋体"/>
              </a:rPr>
              <a:t>生力雄</a:t>
            </a:r>
            <a:endParaRPr sz="2800">
              <a:latin typeface="宋体"/>
              <a:cs typeface="宋体"/>
            </a:endParaRPr>
          </a:p>
          <a:p>
            <a:pPr marL="755650" lvl="1" indent="-285750">
              <a:lnSpc>
                <a:spcPct val="100000"/>
              </a:lnSpc>
              <a:spcBef>
                <a:spcPts val="440"/>
              </a:spcBef>
              <a:buSzPct val="101785"/>
              <a:buFont typeface="Times New Roman"/>
              <a:buChar char="–"/>
              <a:tabLst>
                <a:tab pos="75565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充足的生力雄苷类补肾因子含量</a:t>
            </a:r>
            <a:endParaRPr sz="2800">
              <a:latin typeface="宋体"/>
              <a:cs typeface="宋体"/>
            </a:endParaRPr>
          </a:p>
          <a:p>
            <a:pPr marL="755650" lvl="1" indent="-285750">
              <a:lnSpc>
                <a:spcPct val="100000"/>
              </a:lnSpc>
              <a:spcBef>
                <a:spcPts val="280"/>
              </a:spcBef>
              <a:buSzPct val="101785"/>
              <a:buFont typeface="Times New Roman"/>
              <a:buChar char="–"/>
              <a:tabLst>
                <a:tab pos="75565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纯天然高浓缩制剂，吸收快</a:t>
            </a:r>
            <a:endParaRPr sz="2800">
              <a:latin typeface="宋体"/>
              <a:cs typeface="宋体"/>
            </a:endParaRPr>
          </a:p>
          <a:p>
            <a:pPr marL="755650" lvl="1" indent="-285750">
              <a:lnSpc>
                <a:spcPct val="100000"/>
              </a:lnSpc>
              <a:spcBef>
                <a:spcPts val="275"/>
              </a:spcBef>
              <a:buSzPct val="101785"/>
              <a:buFont typeface="Times New Roman"/>
              <a:buChar char="–"/>
              <a:tabLst>
                <a:tab pos="75565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绿色中药制成，无毒副作用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325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15">
                <a:solidFill>
                  <a:srgbClr val="EAEAEA"/>
                </a:solidFill>
                <a:latin typeface="宋体"/>
                <a:cs typeface="宋体"/>
              </a:rPr>
              <a:t>无形资产</a:t>
            </a:r>
            <a:endParaRPr sz="2800">
              <a:latin typeface="宋体"/>
              <a:cs typeface="宋体"/>
            </a:endParaRPr>
          </a:p>
          <a:p>
            <a:pPr marL="755650" lvl="1" indent="-285750">
              <a:lnSpc>
                <a:spcPct val="100000"/>
              </a:lnSpc>
              <a:spcBef>
                <a:spcPts val="285"/>
              </a:spcBef>
              <a:buSzPct val="101785"/>
              <a:buFont typeface="Times New Roman"/>
              <a:buChar char="–"/>
              <a:tabLst>
                <a:tab pos="75565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太极研制－科技含量的标志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689340" y="6277052"/>
            <a:ext cx="1524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25">
                <a:solidFill>
                  <a:srgbClr val="EAEAEA"/>
                </a:solidFill>
                <a:latin typeface="Times New Roman"/>
                <a:cs typeface="Times New Roman"/>
              </a:rPr>
              <a:t>20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97940" y="693102"/>
            <a:ext cx="3581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0" spc="-5">
                <a:solidFill>
                  <a:srgbClr val="FFCC66"/>
                </a:solidFill>
                <a:latin typeface="宋体"/>
                <a:cs typeface="宋体"/>
              </a:rPr>
              <a:t>生力雄与消费者的关系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97940" y="2120844"/>
            <a:ext cx="544449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EAEAEA"/>
                </a:solidFill>
                <a:latin typeface="宋体"/>
                <a:cs typeface="宋体"/>
              </a:rPr>
              <a:t>有补肾需求的</a:t>
            </a:r>
            <a:r>
              <a:rPr sz="3200">
                <a:solidFill>
                  <a:srgbClr val="EAEAEA"/>
                </a:solidFill>
                <a:latin typeface="Times New Roman"/>
                <a:cs typeface="Times New Roman"/>
              </a:rPr>
              <a:t>28-45</a:t>
            </a:r>
            <a:r>
              <a:rPr sz="3200" spc="-10">
                <a:solidFill>
                  <a:srgbClr val="EAEAEA"/>
                </a:solidFill>
                <a:latin typeface="宋体"/>
                <a:cs typeface="宋体"/>
              </a:rPr>
              <a:t>岁的消费群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297940" y="3745368"/>
            <a:ext cx="4292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恢复健康希望解除肾虚症状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297940" y="5622936"/>
            <a:ext cx="7493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生力雄养生补肾三部曲选择自己认为恰当的产品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297940" y="6028387"/>
            <a:ext cx="6278245" cy="9645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0000"/>
              </a:lnSpc>
              <a:spcBef>
                <a:spcPts val="100"/>
              </a:spcBef>
            </a:pP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更可信的解决方案</a:t>
            </a:r>
            <a:r>
              <a:rPr sz="2800" spc="-70">
                <a:solidFill>
                  <a:srgbClr val="EAEAEA"/>
                </a:solidFill>
                <a:latin typeface="Times New Roman"/>
                <a:cs typeface="Times New Roman"/>
              </a:rPr>
              <a:t>( </a:t>
            </a:r>
            <a:r>
              <a:rPr sz="2800" spc="-10">
                <a:solidFill>
                  <a:srgbClr val="EAEAEA"/>
                </a:solidFill>
                <a:latin typeface="宋体"/>
                <a:cs typeface="宋体"/>
              </a:rPr>
              <a:t>科学有效的、安全的</a:t>
            </a: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增强肾活力</a:t>
            </a:r>
            <a:r>
              <a:rPr sz="2800" spc="-50">
                <a:solidFill>
                  <a:srgbClr val="EAEAEA"/>
                </a:solidFill>
                <a:latin typeface="Times New Roman"/>
                <a:cs typeface="Times New Roman"/>
              </a:rPr>
              <a:t>)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2508210" y="2819400"/>
            <a:ext cx="921385" cy="470534"/>
          </a:xfrm>
          <a:custGeom>
            <a:rect l="l" t="t" r="r" b="b"/>
            <a:pathLst>
              <a:path w="921385" h="470534">
                <a:moveTo>
                  <a:pt x="786608" y="51116"/>
                </a:moveTo>
                <a:lnTo>
                  <a:pt x="0" y="444420"/>
                </a:lnTo>
                <a:lnTo>
                  <a:pt x="12779" y="469979"/>
                </a:lnTo>
                <a:lnTo>
                  <a:pt x="799387" y="76674"/>
                </a:lnTo>
                <a:lnTo>
                  <a:pt x="786608" y="51116"/>
                </a:lnTo>
                <a:close/>
              </a:path>
              <a:path w="921385" h="470534">
                <a:moveTo>
                  <a:pt x="873267" y="44726"/>
                </a:moveTo>
                <a:lnTo>
                  <a:pt x="799388" y="44726"/>
                </a:lnTo>
                <a:lnTo>
                  <a:pt x="812167" y="70285"/>
                </a:lnTo>
                <a:lnTo>
                  <a:pt x="799387" y="76674"/>
                </a:lnTo>
                <a:lnTo>
                  <a:pt x="812166" y="102233"/>
                </a:lnTo>
                <a:lnTo>
                  <a:pt x="873267" y="44726"/>
                </a:lnTo>
                <a:close/>
              </a:path>
              <a:path w="921385" h="470534">
                <a:moveTo>
                  <a:pt x="799388" y="44726"/>
                </a:moveTo>
                <a:lnTo>
                  <a:pt x="786608" y="51116"/>
                </a:lnTo>
                <a:lnTo>
                  <a:pt x="799387" y="76674"/>
                </a:lnTo>
                <a:lnTo>
                  <a:pt x="812167" y="70285"/>
                </a:lnTo>
                <a:lnTo>
                  <a:pt x="799388" y="44726"/>
                </a:lnTo>
                <a:close/>
              </a:path>
              <a:path w="921385" h="470534">
                <a:moveTo>
                  <a:pt x="920789" y="0"/>
                </a:moveTo>
                <a:lnTo>
                  <a:pt x="773829" y="25558"/>
                </a:lnTo>
                <a:lnTo>
                  <a:pt x="786608" y="51116"/>
                </a:lnTo>
                <a:lnTo>
                  <a:pt x="799388" y="44726"/>
                </a:lnTo>
                <a:lnTo>
                  <a:pt x="873267" y="44726"/>
                </a:lnTo>
                <a:lnTo>
                  <a:pt x="920789" y="0"/>
                </a:lnTo>
                <a:close/>
              </a:path>
            </a:pathLst>
          </a:custGeom>
          <a:solidFill>
            <a:srgbClr val="6600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2286000" y="3962400"/>
            <a:ext cx="241935" cy="539115"/>
          </a:xfrm>
          <a:custGeom>
            <a:rect l="l" t="t" r="r" b="b"/>
            <a:pathLst>
              <a:path w="241935" h="539114">
                <a:moveTo>
                  <a:pt x="69413" y="125694"/>
                </a:moveTo>
                <a:lnTo>
                  <a:pt x="241732" y="527772"/>
                </a:lnTo>
                <a:lnTo>
                  <a:pt x="215467" y="539028"/>
                </a:lnTo>
                <a:lnTo>
                  <a:pt x="43149" y="136951"/>
                </a:lnTo>
                <a:lnTo>
                  <a:pt x="69413" y="125694"/>
                </a:lnTo>
                <a:close/>
              </a:path>
              <a:path w="241935" h="539114">
                <a:moveTo>
                  <a:pt x="12823" y="112562"/>
                </a:moveTo>
                <a:lnTo>
                  <a:pt x="63785" y="112562"/>
                </a:lnTo>
                <a:lnTo>
                  <a:pt x="37521" y="123818"/>
                </a:lnTo>
                <a:lnTo>
                  <a:pt x="43149" y="136951"/>
                </a:lnTo>
                <a:lnTo>
                  <a:pt x="16884" y="148207"/>
                </a:lnTo>
                <a:lnTo>
                  <a:pt x="12823" y="112562"/>
                </a:lnTo>
                <a:close/>
              </a:path>
              <a:path w="241935" h="539114">
                <a:moveTo>
                  <a:pt x="63785" y="112562"/>
                </a:moveTo>
                <a:lnTo>
                  <a:pt x="69413" y="125694"/>
                </a:lnTo>
                <a:lnTo>
                  <a:pt x="43149" y="136951"/>
                </a:lnTo>
                <a:lnTo>
                  <a:pt x="37521" y="123818"/>
                </a:lnTo>
                <a:lnTo>
                  <a:pt x="63785" y="112562"/>
                </a:lnTo>
                <a:close/>
              </a:path>
              <a:path w="241935" h="539114">
                <a:moveTo>
                  <a:pt x="0" y="0"/>
                </a:moveTo>
                <a:lnTo>
                  <a:pt x="95678" y="114438"/>
                </a:lnTo>
                <a:lnTo>
                  <a:pt x="69413" y="125694"/>
                </a:lnTo>
                <a:lnTo>
                  <a:pt x="63785" y="112562"/>
                </a:lnTo>
                <a:lnTo>
                  <a:pt x="12823" y="112562"/>
                </a:lnTo>
                <a:lnTo>
                  <a:pt x="0" y="0"/>
                </a:lnTo>
                <a:close/>
              </a:path>
            </a:pathLst>
          </a:custGeom>
          <a:solidFill>
            <a:srgbClr val="6600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4114800" y="5138737"/>
            <a:ext cx="990600" cy="85725"/>
          </a:xfrm>
          <a:custGeom>
            <a:rect l="l" t="t" r="r" b="b"/>
            <a:pathLst>
              <a:path w="990600" h="85725">
                <a:moveTo>
                  <a:pt x="142875" y="85725"/>
                </a:moveTo>
                <a:lnTo>
                  <a:pt x="142875" y="0"/>
                </a:lnTo>
                <a:lnTo>
                  <a:pt x="47625" y="28575"/>
                </a:lnTo>
                <a:lnTo>
                  <a:pt x="128587" y="28575"/>
                </a:lnTo>
                <a:lnTo>
                  <a:pt x="128587" y="57150"/>
                </a:lnTo>
                <a:lnTo>
                  <a:pt x="47625" y="57150"/>
                </a:lnTo>
                <a:lnTo>
                  <a:pt x="142875" y="85725"/>
                </a:lnTo>
                <a:close/>
              </a:path>
              <a:path w="990600" h="85725">
                <a:moveTo>
                  <a:pt x="142875" y="57150"/>
                </a:moveTo>
                <a:lnTo>
                  <a:pt x="990600" y="57150"/>
                </a:lnTo>
                <a:lnTo>
                  <a:pt x="990600" y="28575"/>
                </a:lnTo>
                <a:lnTo>
                  <a:pt x="142875" y="28575"/>
                </a:lnTo>
                <a:lnTo>
                  <a:pt x="142875" y="57150"/>
                </a:lnTo>
                <a:close/>
              </a:path>
              <a:path w="990600" h="85725">
                <a:moveTo>
                  <a:pt x="47625" y="57150"/>
                </a:moveTo>
                <a:lnTo>
                  <a:pt x="128587" y="57150"/>
                </a:lnTo>
                <a:lnTo>
                  <a:pt x="128587" y="28575"/>
                </a:lnTo>
                <a:lnTo>
                  <a:pt x="47625" y="28575"/>
                </a:lnTo>
                <a:lnTo>
                  <a:pt x="0" y="42862"/>
                </a:lnTo>
                <a:lnTo>
                  <a:pt x="47625" y="57150"/>
                </a:lnTo>
                <a:close/>
              </a:path>
            </a:pathLst>
          </a:custGeom>
          <a:solidFill>
            <a:srgbClr val="6600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6759574" y="4112779"/>
            <a:ext cx="113030" cy="535940"/>
          </a:xfrm>
          <a:custGeom>
            <a:rect l="l" t="t" r="r" b="b"/>
            <a:pathLst>
              <a:path w="113029" h="535939">
                <a:moveTo>
                  <a:pt x="56576" y="396002"/>
                </a:moveTo>
                <a:lnTo>
                  <a:pt x="112569" y="4041"/>
                </a:lnTo>
                <a:lnTo>
                  <a:pt x="84282" y="0"/>
                </a:lnTo>
                <a:lnTo>
                  <a:pt x="28288" y="391961"/>
                </a:lnTo>
                <a:lnTo>
                  <a:pt x="56576" y="396002"/>
                </a:lnTo>
                <a:close/>
              </a:path>
              <a:path w="113029" h="535939">
                <a:moveTo>
                  <a:pt x="3349" y="410145"/>
                </a:moveTo>
                <a:lnTo>
                  <a:pt x="54555" y="410145"/>
                </a:lnTo>
                <a:lnTo>
                  <a:pt x="26268" y="406104"/>
                </a:lnTo>
                <a:lnTo>
                  <a:pt x="28288" y="391961"/>
                </a:lnTo>
                <a:lnTo>
                  <a:pt x="0" y="387919"/>
                </a:lnTo>
                <a:lnTo>
                  <a:pt x="3349" y="410145"/>
                </a:lnTo>
                <a:close/>
              </a:path>
              <a:path w="113029" h="535939">
                <a:moveTo>
                  <a:pt x="54555" y="410145"/>
                </a:moveTo>
                <a:lnTo>
                  <a:pt x="56576" y="396002"/>
                </a:lnTo>
                <a:lnTo>
                  <a:pt x="28288" y="391961"/>
                </a:lnTo>
                <a:lnTo>
                  <a:pt x="26268" y="406104"/>
                </a:lnTo>
                <a:lnTo>
                  <a:pt x="54555" y="410145"/>
                </a:lnTo>
                <a:close/>
              </a:path>
              <a:path w="113029" h="535939">
                <a:moveTo>
                  <a:pt x="22225" y="535420"/>
                </a:moveTo>
                <a:lnTo>
                  <a:pt x="84863" y="400043"/>
                </a:lnTo>
                <a:lnTo>
                  <a:pt x="56576" y="396002"/>
                </a:lnTo>
                <a:lnTo>
                  <a:pt x="54555" y="410145"/>
                </a:lnTo>
                <a:lnTo>
                  <a:pt x="3349" y="410145"/>
                </a:lnTo>
                <a:lnTo>
                  <a:pt x="22225" y="535420"/>
                </a:lnTo>
                <a:close/>
              </a:path>
            </a:pathLst>
          </a:custGeom>
          <a:solidFill>
            <a:srgbClr val="6600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6237551" y="2810101"/>
            <a:ext cx="468630" cy="542925"/>
          </a:xfrm>
          <a:custGeom>
            <a:rect l="l" t="t" r="r" b="b"/>
            <a:pathLst>
              <a:path w="468629" h="542925">
                <a:moveTo>
                  <a:pt x="364218" y="443517"/>
                </a:moveTo>
                <a:lnTo>
                  <a:pt x="0" y="18596"/>
                </a:lnTo>
                <a:lnTo>
                  <a:pt x="21695" y="0"/>
                </a:lnTo>
                <a:lnTo>
                  <a:pt x="385913" y="424921"/>
                </a:lnTo>
                <a:lnTo>
                  <a:pt x="364218" y="443517"/>
                </a:lnTo>
                <a:close/>
              </a:path>
              <a:path w="468629" h="542925">
                <a:moveTo>
                  <a:pt x="428900" y="454365"/>
                </a:moveTo>
                <a:lnTo>
                  <a:pt x="373515" y="454365"/>
                </a:lnTo>
                <a:lnTo>
                  <a:pt x="395211" y="435769"/>
                </a:lnTo>
                <a:lnTo>
                  <a:pt x="385913" y="424921"/>
                </a:lnTo>
                <a:lnTo>
                  <a:pt x="407609" y="406324"/>
                </a:lnTo>
                <a:lnTo>
                  <a:pt x="428900" y="454365"/>
                </a:lnTo>
                <a:close/>
              </a:path>
              <a:path w="468629" h="542925">
                <a:moveTo>
                  <a:pt x="373515" y="454365"/>
                </a:moveTo>
                <a:lnTo>
                  <a:pt x="364218" y="443517"/>
                </a:lnTo>
                <a:lnTo>
                  <a:pt x="385913" y="424921"/>
                </a:lnTo>
                <a:lnTo>
                  <a:pt x="395211" y="435769"/>
                </a:lnTo>
                <a:lnTo>
                  <a:pt x="373515" y="454365"/>
                </a:lnTo>
                <a:close/>
              </a:path>
              <a:path w="468629" h="542925">
                <a:moveTo>
                  <a:pt x="468048" y="542698"/>
                </a:moveTo>
                <a:lnTo>
                  <a:pt x="342522" y="462114"/>
                </a:lnTo>
                <a:lnTo>
                  <a:pt x="364218" y="443517"/>
                </a:lnTo>
                <a:lnTo>
                  <a:pt x="373515" y="454365"/>
                </a:lnTo>
                <a:lnTo>
                  <a:pt x="428900" y="454365"/>
                </a:lnTo>
                <a:lnTo>
                  <a:pt x="468048" y="542698"/>
                </a:lnTo>
                <a:close/>
              </a:path>
            </a:pathLst>
          </a:custGeom>
          <a:solidFill>
            <a:srgbClr val="6600CC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689340" y="6277052"/>
            <a:ext cx="1524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25">
                <a:solidFill>
                  <a:srgbClr val="EAEAEA"/>
                </a:solidFill>
                <a:latin typeface="Times New Roman"/>
                <a:cs typeface="Times New Roman"/>
              </a:rPr>
              <a:t>21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97940" y="669760"/>
            <a:ext cx="3048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0" spc="-140">
                <a:solidFill>
                  <a:srgbClr val="FFCC66"/>
                </a:solidFill>
                <a:latin typeface="宋体"/>
                <a:cs typeface="宋体"/>
              </a:rPr>
              <a:t>传播策略 </a:t>
            </a:r>
            <a:r>
              <a:rPr sz="2800" b="0">
                <a:solidFill>
                  <a:srgbClr val="FFCC66"/>
                </a:solidFill>
                <a:latin typeface="Times New Roman"/>
                <a:cs typeface="Times New Roman"/>
              </a:rPr>
              <a:t>–1 </a:t>
            </a:r>
            <a:r>
              <a:rPr sz="2800" b="0" spc="-20">
                <a:solidFill>
                  <a:srgbClr val="FFCC66"/>
                </a:solidFill>
                <a:latin typeface="宋体"/>
                <a:cs typeface="宋体"/>
              </a:rPr>
              <a:t>的利弊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97939" y="1550198"/>
            <a:ext cx="3924300" cy="2485390"/>
          </a:xfrm>
          <a:prstGeom prst="rect">
            <a:avLst/>
          </a:prstGeom>
        </p:spPr>
        <p:txBody>
          <a:bodyPr vert="horz" wrap="square" lIns="0" tIns="1079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3200">
                <a:solidFill>
                  <a:srgbClr val="EAEAEA"/>
                </a:solidFill>
                <a:latin typeface="宋体"/>
                <a:cs typeface="宋体"/>
              </a:rPr>
              <a:t>利</a:t>
            </a:r>
            <a:endParaRPr sz="32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60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15">
                <a:solidFill>
                  <a:srgbClr val="EAEAEA"/>
                </a:solidFill>
                <a:latin typeface="宋体"/>
                <a:cs typeface="宋体"/>
              </a:rPr>
              <a:t>比较保险</a:t>
            </a:r>
            <a:endParaRPr sz="2800">
              <a:latin typeface="宋体"/>
              <a:cs typeface="宋体"/>
            </a:endParaRPr>
          </a:p>
          <a:p>
            <a:pPr marL="355600" marR="5080" indent="-342900">
              <a:lnSpc>
                <a:spcPct val="100000"/>
              </a:lnSpc>
              <a:spcBef>
                <a:spcPts val="675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10">
                <a:solidFill>
                  <a:srgbClr val="EAEAEA"/>
                </a:solidFill>
                <a:latin typeface="宋体"/>
                <a:cs typeface="宋体"/>
              </a:rPr>
              <a:t>继续以往传播方向，</a:t>
            </a:r>
            <a:r>
              <a:rPr sz="2800" spc="-50">
                <a:solidFill>
                  <a:srgbClr val="EAEAEA"/>
                </a:solidFill>
                <a:latin typeface="宋体"/>
                <a:cs typeface="宋体"/>
              </a:rPr>
              <a:t> </a:t>
            </a: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在已有品牌无形资产上</a:t>
            </a:r>
            <a:r>
              <a:rPr sz="2800" spc="-20">
                <a:solidFill>
                  <a:srgbClr val="EAEAEA"/>
                </a:solidFill>
                <a:latin typeface="宋体"/>
                <a:cs typeface="宋体"/>
              </a:rPr>
              <a:t>上加分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260340" y="1550198"/>
            <a:ext cx="2857500" cy="1631950"/>
          </a:xfrm>
          <a:prstGeom prst="rect">
            <a:avLst/>
          </a:prstGeom>
        </p:spPr>
        <p:txBody>
          <a:bodyPr vert="horz" wrap="square" lIns="0" tIns="1079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3200">
                <a:solidFill>
                  <a:srgbClr val="EAEAEA"/>
                </a:solidFill>
                <a:latin typeface="宋体"/>
                <a:cs typeface="宋体"/>
              </a:rPr>
              <a:t>弊</a:t>
            </a:r>
            <a:endParaRPr sz="32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60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10">
                <a:solidFill>
                  <a:srgbClr val="EAEAEA"/>
                </a:solidFill>
                <a:latin typeface="宋体"/>
                <a:cs typeface="宋体"/>
              </a:rPr>
              <a:t>竞争对手多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10">
                <a:solidFill>
                  <a:srgbClr val="EAEAEA"/>
                </a:solidFill>
                <a:latin typeface="宋体"/>
                <a:cs typeface="宋体"/>
              </a:rPr>
              <a:t>转移消费者不易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97940" y="548639"/>
            <a:ext cx="24638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0" spc="-15">
                <a:solidFill>
                  <a:srgbClr val="FFCC66"/>
                </a:solidFill>
                <a:latin typeface="宋体"/>
                <a:cs typeface="宋体"/>
              </a:rPr>
              <a:t>沟通组合</a:t>
            </a:r>
            <a:endParaRPr sz="48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297940" y="1563400"/>
            <a:ext cx="7579359" cy="5386705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55"/>
              </a:spcBef>
            </a:pPr>
            <a:r>
              <a:rPr sz="3200" spc="-15">
                <a:solidFill>
                  <a:srgbClr val="EAEAEA"/>
                </a:solidFill>
                <a:latin typeface="宋体"/>
                <a:cs typeface="宋体"/>
              </a:rPr>
              <a:t>线上媒体</a:t>
            </a:r>
            <a:endParaRPr sz="3200">
              <a:latin typeface="宋体"/>
              <a:cs typeface="宋体"/>
            </a:endParaRPr>
          </a:p>
          <a:p>
            <a:pPr marL="355600" marR="103505" indent="-342900">
              <a:lnSpc>
                <a:spcPts val="3020"/>
              </a:lnSpc>
              <a:spcBef>
                <a:spcPts val="695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电视广告片：传达生力雄养生补肾三部曲透过令消费者可感知的修复、保养、激活过程，</a:t>
            </a:r>
            <a:r>
              <a:rPr sz="2800" spc="-50">
                <a:solidFill>
                  <a:srgbClr val="EAEAEA"/>
                </a:solidFill>
                <a:latin typeface="宋体"/>
                <a:cs typeface="宋体"/>
              </a:rPr>
              <a:t> </a:t>
            </a: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可以有效调理肾机能，从而为你带来健康</a:t>
            </a:r>
            <a:endParaRPr sz="2800">
              <a:latin typeface="宋体"/>
              <a:cs typeface="宋体"/>
            </a:endParaRPr>
          </a:p>
          <a:p>
            <a:pPr marL="355600" marR="5080" indent="-342900">
              <a:lnSpc>
                <a:spcPts val="3190"/>
              </a:lnSpc>
              <a:spcBef>
                <a:spcPts val="380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报纸</a:t>
            </a:r>
            <a:r>
              <a:rPr sz="2800">
                <a:solidFill>
                  <a:srgbClr val="EAEAEA"/>
                </a:solidFill>
                <a:latin typeface="Times New Roman"/>
                <a:cs typeface="Times New Roman"/>
              </a:rPr>
              <a:t>/</a:t>
            </a:r>
            <a:r>
              <a:rPr sz="2800" spc="-5">
                <a:solidFill>
                  <a:srgbClr val="EAEAEA"/>
                </a:solidFill>
                <a:latin typeface="宋体"/>
                <a:cs typeface="宋体"/>
              </a:rPr>
              <a:t>杂志广告：同样提出生力雄养生补肾三部曲可全面调理肾机能，带来身体健康</a:t>
            </a:r>
            <a:endParaRPr sz="2800">
              <a:latin typeface="宋体"/>
              <a:cs typeface="宋体"/>
            </a:endParaRPr>
          </a:p>
          <a:p>
            <a:pPr marL="355600" marR="5080" indent="-342900">
              <a:lnSpc>
                <a:spcPts val="3190"/>
              </a:lnSpc>
              <a:spcBef>
                <a:spcPts val="340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>
                <a:solidFill>
                  <a:srgbClr val="EAEAEA"/>
                </a:solidFill>
                <a:latin typeface="宋体"/>
                <a:cs typeface="宋体"/>
              </a:rPr>
              <a:t>户外广告：支持电视及报纸</a:t>
            </a:r>
            <a:r>
              <a:rPr sz="2800">
                <a:solidFill>
                  <a:srgbClr val="EAEAEA"/>
                </a:solidFill>
                <a:latin typeface="Times New Roman"/>
                <a:cs typeface="Times New Roman"/>
              </a:rPr>
              <a:t>/</a:t>
            </a:r>
            <a:r>
              <a:rPr sz="2800" spc="-10">
                <a:solidFill>
                  <a:srgbClr val="EAEAEA"/>
                </a:solidFill>
                <a:latin typeface="宋体"/>
                <a:cs typeface="宋体"/>
              </a:rPr>
              <a:t>杂志广告，强化生力雄有效补肾的信息</a:t>
            </a:r>
            <a:endParaRPr sz="28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95"/>
              </a:spcBef>
              <a:buClr>
                <a:srgbClr val="FFCC66"/>
              </a:buClr>
              <a:buSzPct val="91071"/>
              <a:buFont typeface="Symbol"/>
              <a:buChar char=""/>
              <a:tabLst>
                <a:tab pos="355600"/>
              </a:tabLst>
            </a:pPr>
            <a:r>
              <a:rPr sz="2800" spc="-20">
                <a:solidFill>
                  <a:srgbClr val="EAEAEA"/>
                </a:solidFill>
                <a:latin typeface="Times New Roman"/>
                <a:cs typeface="Times New Roman"/>
              </a:rPr>
              <a:t>POP</a:t>
            </a:r>
            <a:r>
              <a:rPr sz="2800" spc="-20">
                <a:solidFill>
                  <a:srgbClr val="EAEAEA"/>
                </a:solidFill>
                <a:latin typeface="宋体"/>
                <a:cs typeface="宋体"/>
              </a:rPr>
              <a:t>：</a:t>
            </a:r>
            <a:endParaRPr sz="2800">
              <a:latin typeface="宋体"/>
              <a:cs typeface="宋体"/>
            </a:endParaRPr>
          </a:p>
          <a:p>
            <a:pPr marL="755650" marR="40005" indent="-285750">
              <a:lnSpc>
                <a:spcPts val="3460"/>
              </a:lnSpc>
              <a:spcBef>
                <a:spcPts val="1005"/>
              </a:spcBef>
            </a:pPr>
            <a:r>
              <a:rPr sz="3250" spc="-100">
                <a:solidFill>
                  <a:srgbClr val="EAEAEA"/>
                </a:solidFill>
                <a:latin typeface="Times New Roman"/>
                <a:cs typeface="Times New Roman"/>
              </a:rPr>
              <a:t>– </a:t>
            </a:r>
            <a:r>
              <a:rPr sz="3200" spc="-5">
                <a:solidFill>
                  <a:srgbClr val="EAEAEA"/>
                </a:solidFill>
                <a:latin typeface="宋体"/>
                <a:cs typeface="宋体"/>
              </a:rPr>
              <a:t>用于派发或自取的宣传单页，内容可</a:t>
            </a:r>
            <a:r>
              <a:rPr sz="3200" spc="-30">
                <a:solidFill>
                  <a:srgbClr val="EAEAEA"/>
                </a:solidFill>
                <a:latin typeface="宋体"/>
                <a:cs typeface="宋体"/>
              </a:rPr>
              <a:t>与软广告文章相呼应，或加入相关产 </a:t>
            </a:r>
            <a:r>
              <a:rPr sz="1000" spc="-25">
                <a:solidFill>
                  <a:srgbClr val="EAEAEA"/>
                </a:solidFill>
                <a:latin typeface="Times New Roman"/>
                <a:cs typeface="Times New Roman"/>
              </a:rPr>
              <a:t>22</a:t>
            </a:r>
            <a:r>
              <a:rPr sz="3200" spc="-20">
                <a:solidFill>
                  <a:srgbClr val="EAEAEA"/>
                </a:solidFill>
                <a:latin typeface="宋体"/>
                <a:cs typeface="宋体"/>
              </a:rPr>
              <a:t>品信息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689340" y="6277052"/>
            <a:ext cx="1524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25">
                <a:solidFill>
                  <a:srgbClr val="EAEAEA"/>
                </a:solidFill>
                <a:latin typeface="Times New Roman"/>
                <a:cs typeface="Times New Roman"/>
              </a:rPr>
              <a:t>23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97940" y="508624"/>
            <a:ext cx="37846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0">
                <a:solidFill>
                  <a:srgbClr val="FFCC66"/>
                </a:solidFill>
                <a:latin typeface="宋体"/>
                <a:cs typeface="宋体"/>
              </a:rPr>
              <a:t>沟通组合</a:t>
            </a:r>
            <a:r>
              <a:rPr sz="4800" b="0">
                <a:solidFill>
                  <a:srgbClr val="FFCC66"/>
                </a:solidFill>
                <a:latin typeface="Times New Roman"/>
                <a:cs typeface="Times New Roman"/>
              </a:rPr>
              <a:t>(</a:t>
            </a:r>
            <a:r>
              <a:rPr sz="4800" b="0">
                <a:solidFill>
                  <a:srgbClr val="FFCC66"/>
                </a:solidFill>
                <a:latin typeface="宋体"/>
                <a:cs typeface="宋体"/>
              </a:rPr>
              <a:t>续</a:t>
            </a:r>
            <a:r>
              <a:rPr sz="4800" b="0" spc="-25">
                <a:solidFill>
                  <a:srgbClr val="FFCC66"/>
                </a:solidFill>
                <a:latin typeface="Times New Roman"/>
                <a:cs typeface="Times New Roman"/>
              </a:rPr>
              <a:t>1)</a:t>
            </a:r>
            <a:endParaRPr sz="4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97940" y="1559843"/>
            <a:ext cx="7778750" cy="3930650"/>
          </a:xfrm>
          <a:prstGeom prst="rect">
            <a:avLst/>
          </a:prstGeom>
        </p:spPr>
        <p:txBody>
          <a:bodyPr vert="horz" wrap="square" lIns="0" tIns="971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65"/>
              </a:spcBef>
            </a:pPr>
            <a:r>
              <a:rPr sz="2800" spc="-15">
                <a:solidFill>
                  <a:srgbClr val="EAEAEA"/>
                </a:solidFill>
                <a:latin typeface="宋体"/>
                <a:cs typeface="宋体"/>
              </a:rPr>
              <a:t>线下媒体</a:t>
            </a:r>
            <a:endParaRPr sz="2800">
              <a:latin typeface="宋体"/>
              <a:cs typeface="宋体"/>
            </a:endParaRPr>
          </a:p>
          <a:p>
            <a:pPr marL="355600" marR="481330" indent="-342900">
              <a:lnSpc>
                <a:spcPct val="100000"/>
              </a:lnSpc>
              <a:spcBef>
                <a:spcPts val="615"/>
              </a:spcBef>
              <a:buClr>
                <a:srgbClr val="FFCC66"/>
              </a:buClr>
              <a:buSzPct val="90384"/>
              <a:buFont typeface="Symbol"/>
              <a:buChar char=""/>
              <a:tabLst>
                <a:tab pos="355600"/>
              </a:tabLst>
            </a:pPr>
            <a:r>
              <a:rPr sz="2600" spc="-5">
                <a:solidFill>
                  <a:srgbClr val="EAEAEA"/>
                </a:solidFill>
                <a:latin typeface="宋体"/>
                <a:cs typeface="宋体"/>
              </a:rPr>
              <a:t>电视专题片：与相关专题节目合作，配合线上媒</a:t>
            </a:r>
            <a:r>
              <a:rPr sz="2600" spc="-20">
                <a:solidFill>
                  <a:srgbClr val="EAEAEA"/>
                </a:solidFill>
                <a:latin typeface="宋体"/>
                <a:cs typeface="宋体"/>
              </a:rPr>
              <a:t>体宣传</a:t>
            </a:r>
            <a:endParaRPr sz="26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455"/>
              </a:spcBef>
              <a:buClr>
                <a:srgbClr val="FFCC66"/>
              </a:buClr>
              <a:buSzPct val="90384"/>
              <a:buFont typeface="Symbol"/>
              <a:buChar char=""/>
              <a:tabLst>
                <a:tab pos="355600"/>
              </a:tabLst>
            </a:pPr>
            <a:r>
              <a:rPr sz="2600" spc="-220">
                <a:solidFill>
                  <a:srgbClr val="EAEAEA"/>
                </a:solidFill>
                <a:latin typeface="宋体"/>
                <a:cs typeface="宋体"/>
              </a:rPr>
              <a:t>报纸 </a:t>
            </a:r>
            <a:r>
              <a:rPr sz="2600">
                <a:solidFill>
                  <a:srgbClr val="EAEAEA"/>
                </a:solidFill>
                <a:latin typeface="Times New Roman"/>
                <a:cs typeface="Times New Roman"/>
              </a:rPr>
              <a:t>/ </a:t>
            </a:r>
            <a:r>
              <a:rPr sz="2600" spc="-15">
                <a:solidFill>
                  <a:srgbClr val="EAEAEA"/>
                </a:solidFill>
                <a:latin typeface="宋体"/>
                <a:cs typeface="宋体"/>
              </a:rPr>
              <a:t>杂志软文</a:t>
            </a:r>
            <a:endParaRPr sz="2600">
              <a:latin typeface="宋体"/>
              <a:cs typeface="宋体"/>
            </a:endParaRPr>
          </a:p>
          <a:p>
            <a:pPr marL="755650" marR="309880" lvl="1" indent="-285750">
              <a:lnSpc>
                <a:spcPct val="100000"/>
              </a:lnSpc>
              <a:spcBef>
                <a:spcPts val="690"/>
              </a:spcBef>
              <a:buSzPct val="102083"/>
              <a:buFont typeface="Wingdings"/>
              <a:buChar char=""/>
              <a:tabLst>
                <a:tab pos="755650"/>
              </a:tabLst>
            </a:pPr>
            <a:r>
              <a:rPr sz="2400" spc="-5">
                <a:solidFill>
                  <a:srgbClr val="EAEAEA"/>
                </a:solidFill>
                <a:latin typeface="宋体"/>
                <a:cs typeface="宋体"/>
              </a:rPr>
              <a:t>进一步解释为什么养生补肾三部曲是治疗肾虚症状</a:t>
            </a:r>
            <a:r>
              <a:rPr sz="2400" spc="-10">
                <a:solidFill>
                  <a:srgbClr val="EAEAEA"/>
                </a:solidFill>
                <a:latin typeface="宋体"/>
                <a:cs typeface="宋体"/>
              </a:rPr>
              <a:t>的最佳方案</a:t>
            </a:r>
            <a:endParaRPr sz="2400">
              <a:latin typeface="宋体"/>
              <a:cs typeface="宋体"/>
            </a:endParaRPr>
          </a:p>
          <a:p>
            <a:pPr marL="755650" lvl="1" indent="-285750">
              <a:lnSpc>
                <a:spcPct val="100000"/>
              </a:lnSpc>
              <a:spcBef>
                <a:spcPts val="515"/>
              </a:spcBef>
              <a:buSzPct val="102083"/>
              <a:buFont typeface="Wingdings"/>
              <a:buChar char=""/>
              <a:tabLst>
                <a:tab pos="755650"/>
              </a:tabLst>
            </a:pPr>
            <a:r>
              <a:rPr sz="2400" spc="-5">
                <a:solidFill>
                  <a:srgbClr val="EAEAEA"/>
                </a:solidFill>
                <a:latin typeface="宋体"/>
                <a:cs typeface="宋体"/>
              </a:rPr>
              <a:t>宣传生力雄的药理、药性及相关生物尖端高科技</a:t>
            </a:r>
            <a:endParaRPr sz="2400">
              <a:latin typeface="宋体"/>
              <a:cs typeface="宋体"/>
            </a:endParaRPr>
          </a:p>
          <a:p>
            <a:pPr marL="755650" marR="5080" lvl="1" indent="-285750">
              <a:lnSpc>
                <a:spcPts val="2880"/>
              </a:lnSpc>
              <a:spcBef>
                <a:spcPts val="665"/>
              </a:spcBef>
              <a:buSzPct val="102083"/>
              <a:buFont typeface="Wingdings"/>
              <a:buChar char=""/>
              <a:tabLst>
                <a:tab pos="755650"/>
              </a:tabLst>
            </a:pPr>
            <a:r>
              <a:rPr sz="2400" spc="-5">
                <a:solidFill>
                  <a:srgbClr val="EAEAEA"/>
                </a:solidFill>
                <a:latin typeface="宋体"/>
                <a:cs typeface="宋体"/>
              </a:rPr>
              <a:t>向消费者灌输如何正确服用生力雄以达到最佳效果，以帮助消费者排除非正确使用因素对疗效的影响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689340" y="6277052"/>
            <a:ext cx="1524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25">
                <a:solidFill>
                  <a:srgbClr val="EAEAEA"/>
                </a:solidFill>
                <a:latin typeface="Times New Roman"/>
                <a:cs typeface="Times New Roman"/>
              </a:rPr>
              <a:t>24</a:t>
            </a:r>
            <a:endParaRPr sz="10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97940" y="508624"/>
            <a:ext cx="37846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0">
                <a:solidFill>
                  <a:srgbClr val="FFCC66"/>
                </a:solidFill>
                <a:latin typeface="宋体"/>
                <a:cs typeface="宋体"/>
              </a:rPr>
              <a:t>沟通组合</a:t>
            </a:r>
            <a:r>
              <a:rPr sz="4800" b="0">
                <a:solidFill>
                  <a:srgbClr val="FFCC66"/>
                </a:solidFill>
                <a:latin typeface="Times New Roman"/>
                <a:cs typeface="Times New Roman"/>
              </a:rPr>
              <a:t>(</a:t>
            </a:r>
            <a:r>
              <a:rPr sz="4800" b="0">
                <a:solidFill>
                  <a:srgbClr val="FFCC66"/>
                </a:solidFill>
                <a:latin typeface="宋体"/>
                <a:cs typeface="宋体"/>
              </a:rPr>
              <a:t>续</a:t>
            </a:r>
            <a:r>
              <a:rPr sz="4800" b="0" spc="-25">
                <a:solidFill>
                  <a:srgbClr val="FFCC66"/>
                </a:solidFill>
                <a:latin typeface="Times New Roman"/>
                <a:cs typeface="Times New Roman"/>
              </a:rPr>
              <a:t>2)</a:t>
            </a:r>
            <a:endParaRPr sz="4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97940" y="1572633"/>
            <a:ext cx="7753350" cy="4801235"/>
          </a:xfrm>
          <a:prstGeom prst="rect">
            <a:avLst/>
          </a:prstGeom>
        </p:spPr>
        <p:txBody>
          <a:bodyPr vert="horz" wrap="square" lIns="0" tIns="514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05"/>
              </a:spcBef>
            </a:pPr>
            <a:r>
              <a:rPr sz="2800" spc="-15">
                <a:solidFill>
                  <a:srgbClr val="EAEAEA"/>
                </a:solidFill>
                <a:latin typeface="宋体"/>
                <a:cs typeface="宋体"/>
              </a:rPr>
              <a:t>地面支持</a:t>
            </a:r>
            <a:endParaRPr sz="2800">
              <a:latin typeface="宋体"/>
              <a:cs typeface="宋体"/>
            </a:endParaRPr>
          </a:p>
          <a:p>
            <a:pPr marL="355600" marR="685165" indent="-342900" algn="just">
              <a:lnSpc>
                <a:spcPts val="2590"/>
              </a:lnSpc>
              <a:spcBef>
                <a:spcPts val="595"/>
              </a:spcBef>
              <a:buClr>
                <a:srgbClr val="FFCC66"/>
              </a:buClr>
              <a:buSzPct val="91666"/>
              <a:buFont typeface="Symbol"/>
              <a:buChar char=""/>
              <a:tabLst>
                <a:tab pos="355600"/>
              </a:tabLst>
            </a:pPr>
            <a:r>
              <a:rPr sz="2400" spc="-5">
                <a:solidFill>
                  <a:srgbClr val="EAEAEA"/>
                </a:solidFill>
                <a:latin typeface="宋体"/>
                <a:cs typeface="宋体"/>
              </a:rPr>
              <a:t>以专家顾问的形式提供义诊、咨询热线电话等，并通过新闻界在电视、报纸等媒体上进行炒作，协助树立产品在消费者心目中的良好形象</a:t>
            </a:r>
            <a:endParaRPr sz="2400">
              <a:latin typeface="宋体"/>
              <a:cs typeface="宋体"/>
            </a:endParaRPr>
          </a:p>
          <a:p>
            <a:pPr marL="355600" indent="-342900" algn="just">
              <a:lnSpc>
                <a:spcPct val="100000"/>
              </a:lnSpc>
              <a:spcBef>
                <a:spcPts val="254"/>
              </a:spcBef>
              <a:buClr>
                <a:srgbClr val="FFCC66"/>
              </a:buClr>
              <a:buSzPct val="91666"/>
              <a:buFont typeface="Symbol"/>
              <a:buChar char=""/>
              <a:tabLst>
                <a:tab pos="355600"/>
              </a:tabLst>
            </a:pPr>
            <a:r>
              <a:rPr sz="2400" spc="-5">
                <a:solidFill>
                  <a:srgbClr val="EAEAEA"/>
                </a:solidFill>
                <a:latin typeface="宋体"/>
                <a:cs typeface="宋体"/>
              </a:rPr>
              <a:t>促销：增加、鼓励消费者对产品的尝试等，例如：</a:t>
            </a:r>
            <a:endParaRPr sz="2400">
              <a:latin typeface="宋体"/>
              <a:cs typeface="宋体"/>
            </a:endParaRPr>
          </a:p>
          <a:p>
            <a:pPr marL="755015" lvl="1" indent="-285115">
              <a:lnSpc>
                <a:spcPct val="100000"/>
              </a:lnSpc>
              <a:spcBef>
                <a:spcPts val="200"/>
              </a:spcBef>
              <a:buClr>
                <a:srgbClr val="000099"/>
              </a:buClr>
              <a:buSzPct val="102272"/>
              <a:buFont typeface="Times New Roman"/>
              <a:buChar char="–"/>
              <a:tabLst>
                <a:tab pos="755015"/>
                <a:tab pos="755650"/>
              </a:tabLst>
            </a:pPr>
            <a:r>
              <a:rPr sz="2200" spc="-5">
                <a:solidFill>
                  <a:srgbClr val="EAEAEA"/>
                </a:solidFill>
                <a:latin typeface="宋体"/>
                <a:cs typeface="宋体"/>
              </a:rPr>
              <a:t>礼品装：以赠品作为附加价值鼓励购买</a:t>
            </a:r>
            <a:endParaRPr sz="2200">
              <a:latin typeface="宋体"/>
              <a:cs typeface="宋体"/>
            </a:endParaRPr>
          </a:p>
          <a:p>
            <a:pPr marL="755015" marR="206375" lvl="1" indent="-285115">
              <a:lnSpc>
                <a:spcPts val="2510"/>
              </a:lnSpc>
              <a:spcBef>
                <a:spcPts val="315"/>
              </a:spcBef>
              <a:buClr>
                <a:srgbClr val="000099"/>
              </a:buClr>
              <a:buSzPct val="102272"/>
              <a:buFont typeface="Times New Roman"/>
              <a:buChar char="–"/>
              <a:tabLst>
                <a:tab pos="755015"/>
                <a:tab pos="755650"/>
              </a:tabLst>
            </a:pPr>
            <a:r>
              <a:rPr sz="2200">
                <a:solidFill>
                  <a:srgbClr val="EAEAEA"/>
                </a:solidFill>
                <a:latin typeface="宋体"/>
                <a:cs typeface="宋体"/>
              </a:rPr>
              <a:t>优惠券：将折扣优惠券放入报纸</a:t>
            </a:r>
            <a:r>
              <a:rPr sz="2200">
                <a:solidFill>
                  <a:srgbClr val="EAEAEA"/>
                </a:solidFill>
                <a:latin typeface="Times New Roman"/>
                <a:cs typeface="Times New Roman"/>
              </a:rPr>
              <a:t>/</a:t>
            </a:r>
            <a:r>
              <a:rPr sz="2200" spc="-5">
                <a:solidFill>
                  <a:srgbClr val="EAEAEA"/>
                </a:solidFill>
                <a:latin typeface="宋体"/>
                <a:cs typeface="宋体"/>
              </a:rPr>
              <a:t>杂志平面广告，鼓励消费者尝试、品牌转换等</a:t>
            </a:r>
            <a:endParaRPr sz="2200">
              <a:latin typeface="宋体"/>
              <a:cs typeface="宋体"/>
            </a:endParaRPr>
          </a:p>
          <a:p>
            <a:pPr marL="755015" lvl="1" indent="-285115">
              <a:lnSpc>
                <a:spcPct val="100000"/>
              </a:lnSpc>
              <a:spcBef>
                <a:spcPts val="150"/>
              </a:spcBef>
              <a:buClr>
                <a:srgbClr val="000099"/>
              </a:buClr>
              <a:buSzPct val="102272"/>
              <a:buFont typeface="Times New Roman"/>
              <a:buChar char="–"/>
              <a:tabLst>
                <a:tab pos="755015"/>
                <a:tab pos="755650"/>
              </a:tabLst>
            </a:pPr>
            <a:r>
              <a:rPr sz="2200" spc="-5">
                <a:solidFill>
                  <a:srgbClr val="EAEAEA"/>
                </a:solidFill>
                <a:latin typeface="宋体"/>
                <a:cs typeface="宋体"/>
              </a:rPr>
              <a:t>有奖销售：购买一定数量的产品可获赠精美礼品</a:t>
            </a:r>
            <a:endParaRPr sz="2200">
              <a:latin typeface="宋体"/>
              <a:cs typeface="宋体"/>
            </a:endParaRPr>
          </a:p>
          <a:p>
            <a:pPr marL="755015" lvl="1" indent="-285115">
              <a:lnSpc>
                <a:spcPct val="100000"/>
              </a:lnSpc>
              <a:spcBef>
                <a:spcPts val="204"/>
              </a:spcBef>
              <a:buClr>
                <a:srgbClr val="000099"/>
              </a:buClr>
              <a:buSzPct val="102272"/>
              <a:buFont typeface="Times New Roman"/>
              <a:buChar char="–"/>
              <a:tabLst>
                <a:tab pos="755015"/>
                <a:tab pos="755650"/>
              </a:tabLst>
            </a:pPr>
            <a:r>
              <a:rPr sz="2200" spc="-5">
                <a:solidFill>
                  <a:srgbClr val="EAEAEA"/>
                </a:solidFill>
                <a:latin typeface="宋体"/>
                <a:cs typeface="宋体"/>
              </a:rPr>
              <a:t>联合促销：联合其它促销伙伴进行有奖销售</a:t>
            </a:r>
            <a:endParaRPr sz="2200">
              <a:latin typeface="宋体"/>
              <a:cs typeface="宋体"/>
            </a:endParaRPr>
          </a:p>
          <a:p>
            <a:pPr marL="755015" marR="5080" lvl="1" indent="-285115">
              <a:lnSpc>
                <a:spcPts val="2380"/>
              </a:lnSpc>
              <a:spcBef>
                <a:spcPts val="550"/>
              </a:spcBef>
              <a:buClr>
                <a:srgbClr val="000099"/>
              </a:buClr>
              <a:buSzPct val="102272"/>
              <a:buFont typeface="Times New Roman"/>
              <a:buChar char="–"/>
              <a:tabLst>
                <a:tab pos="755015"/>
                <a:tab pos="755650"/>
              </a:tabLst>
            </a:pPr>
            <a:r>
              <a:rPr sz="2200" spc="-5">
                <a:solidFill>
                  <a:srgbClr val="EAEAEA"/>
                </a:solidFill>
                <a:latin typeface="宋体"/>
                <a:cs typeface="宋体"/>
              </a:rPr>
              <a:t>抽奖：定期抽奖活动，中奖者可获赠如医疗保险等，加强强消费者对品牌的偏好度、忠诚度</a:t>
            </a:r>
            <a:endParaRPr sz="2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59"/>
              </a:spcBef>
              <a:buClr>
                <a:srgbClr val="FFCC66"/>
              </a:buClr>
              <a:buSzPct val="91666"/>
              <a:buFont typeface="Symbol"/>
              <a:buChar char=""/>
              <a:tabLst>
                <a:tab pos="354965"/>
                <a:tab pos="355600"/>
              </a:tabLst>
            </a:pPr>
            <a:r>
              <a:rPr sz="2400" spc="-5">
                <a:solidFill>
                  <a:srgbClr val="EAEAEA"/>
                </a:solidFill>
                <a:latin typeface="宋体"/>
                <a:cs typeface="宋体"/>
              </a:rPr>
              <a:t>公关：协助树立生力雄品牌形象，增强产品在消费者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40840" y="6293570"/>
            <a:ext cx="7154545" cy="73914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2700" marR="5080">
              <a:lnSpc>
                <a:spcPts val="2740"/>
              </a:lnSpc>
              <a:spcBef>
                <a:spcPts val="305"/>
              </a:spcBef>
              <a:tabLst>
                <a:tab pos="3042920"/>
              </a:tabLst>
            </a:pPr>
            <a:r>
              <a:rPr sz="2400">
                <a:solidFill>
                  <a:srgbClr val="EAEAEA"/>
                </a:solidFill>
                <a:latin typeface="宋体"/>
                <a:cs typeface="宋体"/>
              </a:rPr>
              <a:t>中的美誉度。如建立</a:t>
            </a:r>
            <a:r>
              <a:rPr sz="2400" spc="-50">
                <a:solidFill>
                  <a:srgbClr val="EAEAEA"/>
                </a:solidFill>
                <a:latin typeface="Times New Roman"/>
                <a:cs typeface="Times New Roman"/>
              </a:rPr>
              <a:t>“</a:t>
            </a:r>
            <a:r>
              <a:rPr sz="2400">
                <a:solidFill>
                  <a:srgbClr val="EAEAEA"/>
                </a:solidFill>
                <a:latin typeface="Times New Roman"/>
                <a:cs typeface="Times New Roman"/>
              </a:rPr>
              <a:t>	</a:t>
            </a:r>
            <a:r>
              <a:rPr sz="2400">
                <a:solidFill>
                  <a:srgbClr val="EAEAEA"/>
                </a:solidFill>
                <a:latin typeface="宋体"/>
                <a:cs typeface="宋体"/>
              </a:rPr>
              <a:t>生力雄肾保健协会基金</a:t>
            </a:r>
            <a:r>
              <a:rPr sz="2400">
                <a:solidFill>
                  <a:srgbClr val="EAEAEA"/>
                </a:solidFill>
                <a:latin typeface="Times New Roman"/>
                <a:cs typeface="Times New Roman"/>
              </a:rPr>
              <a:t>”</a:t>
            </a:r>
            <a:r>
              <a:rPr sz="2400">
                <a:solidFill>
                  <a:srgbClr val="EAEAEA"/>
                </a:solidFill>
                <a:latin typeface="宋体"/>
                <a:cs typeface="宋体"/>
              </a:rPr>
              <a:t>，捐</a:t>
            </a:r>
            <a:r>
              <a:rPr sz="2400" spc="-50">
                <a:solidFill>
                  <a:srgbClr val="EAEAEA"/>
                </a:solidFill>
                <a:latin typeface="宋体"/>
                <a:cs typeface="宋体"/>
              </a:rPr>
              <a:t>助</a:t>
            </a:r>
            <a:r>
              <a:rPr sz="2400">
                <a:solidFill>
                  <a:srgbClr val="EAEAEA"/>
                </a:solidFill>
                <a:latin typeface="宋体"/>
                <a:cs typeface="宋体"/>
              </a:rPr>
              <a:t>公益事业</a:t>
            </a:r>
            <a:r>
              <a:rPr sz="2400" spc="-50">
                <a:solidFill>
                  <a:srgbClr val="EAEAEA"/>
                </a:solidFill>
                <a:latin typeface="宋体"/>
                <a:cs typeface="宋体"/>
              </a:rPr>
              <a:t>等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https://d.book118.com/075233241042011111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172</Paragraphs>
  <Slides>25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Microsoft JhengHei</vt:lpstr>
      <vt:lpstr>Times New Roman</vt:lpstr>
      <vt:lpstr>宋体</vt:lpstr>
      <vt:lpstr>Symbol</vt:lpstr>
      <vt:lpstr>Wingdings</vt:lpstr>
      <vt:lpstr>Office Theme</vt:lpstr>
      <vt:lpstr>品牌个性描绘</vt:lpstr>
      <vt:lpstr>整合策略</vt:lpstr>
      <vt:lpstr>品牌定位</vt:lpstr>
      <vt:lpstr>传播概念概括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竞争对手 /环境分析</vt:lpstr>
      <vt:lpstr>竞争品牌诉求甄别</vt:lpstr>
      <vt:lpstr>竞争品牌诉求甄别</vt:lpstr>
      <vt:lpstr>我们现在在哪里</vt:lpstr>
      <vt:lpstr>我们要到哪里去</vt:lpstr>
      <vt:lpstr>PowerPoint Presentation</vt:lpstr>
      <vt:lpstr>相信的理由</vt:lpstr>
      <vt:lpstr>我们的声音</vt:lpstr>
      <vt:lpstr>品牌资产</vt:lpstr>
      <vt:lpstr>生力雄与消费者的关系</vt:lpstr>
      <vt:lpstr>传播策略 –1 的利弊</vt:lpstr>
      <vt:lpstr>沟通组合</vt:lpstr>
      <vt:lpstr>沟通组合(续1)</vt:lpstr>
      <vt:lpstr>沟通组合(续2)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2024-09-16T22:12:16.120</cp:lastPrinted>
  <dcterms:created xsi:type="dcterms:W3CDTF">2024-09-16T14:12:16Z</dcterms:created>
  <dcterms:modified xsi:type="dcterms:W3CDTF">2024-09-16T14:12:17Z</dcterms:modified>
</cp:coreProperties>
</file>