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310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4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6.xml" /><Relationship Id="rId11" Type="http://schemas.openxmlformats.org/officeDocument/2006/relationships/tags" Target="../tags/tag87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tags" Target="../tags/tag8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2B2F8A-40E7-4F93-B2DB-6565AFB51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B0E4D5-8A9F-48A8-8AED-93FB4B4DA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9FCB1D-CCC5-4879-A306-8449D3621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37A168-030F-4A5C-A7C3-842290D30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52EDFB-5B95-4F24-A532-3E125CCD9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092D0D-DDB5-4FC9-BFF5-620C11E30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8F071F-A1AF-43AE-B425-5D95B4C89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3B264E-D040-4338-BA0F-21F3774C4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3A1DEE-08DE-44F3-AE74-C8040ECF1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95F795-7ACF-4D28-8433-BF33B8E62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C79B68-376C-45D6-9B18-C69EF6C28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任意多边形 14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任意多边形 11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任意多边形 10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5" name="圆角矩形 24"/>
          <p:cNvSpPr/>
          <p:nvPr>
            <p:custDataLst>
              <p:tags r:id="rId4"/>
            </p:custDataLst>
          </p:nvPr>
        </p:nvSpPr>
        <p:spPr>
          <a:xfrm rot="10800000">
            <a:off x="5155565" y="3855720"/>
            <a:ext cx="5383530" cy="1111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10" name="直接连接符 9"/>
          <p:cNvCxnSpPr/>
          <p:nvPr>
            <p:custDataLst>
              <p:tags r:id="rId5"/>
            </p:custDataLst>
          </p:nvPr>
        </p:nvCxnSpPr>
        <p:spPr>
          <a:xfrm>
            <a:off x="11197590" y="300291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连接符 35"/>
          <p:cNvCxnSpPr/>
          <p:nvPr>
            <p:custDataLst>
              <p:tags r:id="rId6"/>
            </p:custDataLst>
          </p:nvPr>
        </p:nvCxnSpPr>
        <p:spPr>
          <a:xfrm flipH="1">
            <a:off x="11305540" y="193421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>
            <p:custDataLst>
              <p:tags r:id="rId7"/>
            </p:custDataLst>
          </p:nvPr>
        </p:nvCxnSpPr>
        <p:spPr>
          <a:xfrm flipH="1">
            <a:off x="11305540" y="347662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椭圆 21"/>
          <p:cNvSpPr/>
          <p:nvPr>
            <p:custDataLst>
              <p:tags r:id="rId8"/>
            </p:custDataLst>
          </p:nvPr>
        </p:nvSpPr>
        <p:spPr>
          <a:xfrm>
            <a:off x="10027285" y="4343400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1" name="椭圆 20"/>
          <p:cNvSpPr/>
          <p:nvPr>
            <p:custDataLst>
              <p:tags r:id="rId9"/>
            </p:custDataLst>
          </p:nvPr>
        </p:nvSpPr>
        <p:spPr>
          <a:xfrm>
            <a:off x="10133965" y="4450080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0" name="向下箭头"/>
          <p:cNvSpPr/>
          <p:nvPr>
            <p:custDataLst>
              <p:tags r:id="rId10"/>
            </p:custDataLst>
          </p:nvPr>
        </p:nvSpPr>
        <p:spPr>
          <a:xfrm>
            <a:off x="10238105" y="4542790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1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2273300" y="4438650"/>
            <a:ext cx="7589520" cy="6616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2273935" y="1953895"/>
            <a:ext cx="8413115" cy="556260"/>
          </a:xfrm>
          <a:prstGeom prst="rect">
            <a:avLst/>
          </a:prstGeom>
          <a:noFill/>
        </p:spPr>
        <p:txBody>
          <a:bodyPr wrap="square" lIns="91440" tIns="45720" rIns="144145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2273300" y="2510155"/>
            <a:ext cx="8413750" cy="17094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60" name="直接连接符 59"/>
          <p:cNvCxnSpPr/>
          <p:nvPr>
            <p:custDataLst>
              <p:tags r:id="rId1"/>
            </p:custDataLst>
          </p:nvPr>
        </p:nvCxnSpPr>
        <p:spPr>
          <a:xfrm flipH="1">
            <a:off x="3509010" y="1475105"/>
            <a:ext cx="0" cy="4572000"/>
          </a:xfrm>
          <a:prstGeom prst="line">
            <a:avLst/>
          </a:prstGeom>
          <a:ln>
            <a:solidFill>
              <a:schemeClr val="bg2">
                <a:lumMod val="50000"/>
                <a:alpha val="20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>
            <a:off x="-18415" y="0"/>
            <a:ext cx="2251075" cy="87185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545" h="1373">
                <a:moveTo>
                  <a:pt x="0" y="0"/>
                </a:moveTo>
                <a:lnTo>
                  <a:pt x="3545" y="0"/>
                </a:lnTo>
                <a:lnTo>
                  <a:pt x="3545" y="1023"/>
                </a:lnTo>
                <a:cubicBezTo>
                  <a:pt x="3545" y="1217"/>
                  <a:pt x="3389" y="1373"/>
                  <a:pt x="3195" y="1373"/>
                </a:cubicBezTo>
                <a:lnTo>
                  <a:pt x="9" y="1373"/>
                </a:lnTo>
                <a:lnTo>
                  <a:pt x="0" y="137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1165860" y="4138930"/>
            <a:ext cx="1375408" cy="195199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0" normalizeH="0" baseline="0" noProof="1">
                <a:solidFill>
                  <a:schemeClr val="bg1">
                    <a:lumMod val="8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just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1166495" y="1793240"/>
            <a:ext cx="1375410" cy="212221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椭圆 11"/>
          <p:cNvSpPr/>
          <p:nvPr>
            <p:custDataLst>
              <p:tags r:id="rId1"/>
            </p:custDataLst>
          </p:nvPr>
        </p:nvSpPr>
        <p:spPr>
          <a:xfrm rot="16200000">
            <a:off x="977900" y="1336040"/>
            <a:ext cx="4351020" cy="43510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椭圆 10"/>
          <p:cNvSpPr/>
          <p:nvPr>
            <p:custDataLst>
              <p:tags r:id="rId2"/>
            </p:custDataLst>
          </p:nvPr>
        </p:nvSpPr>
        <p:spPr>
          <a:xfrm rot="16200000">
            <a:off x="1828800" y="2186940"/>
            <a:ext cx="2649220" cy="26492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9" name="弧形 8"/>
          <p:cNvSpPr/>
          <p:nvPr>
            <p:custDataLst>
              <p:tags r:id="rId3"/>
            </p:custDataLst>
          </p:nvPr>
        </p:nvSpPr>
        <p:spPr>
          <a:xfrm>
            <a:off x="301625" y="659765"/>
            <a:ext cx="5703570" cy="5703570"/>
          </a:xfrm>
          <a:prstGeom prst="arc">
            <a:avLst>
              <a:gd name="adj1" fmla="val 16200000"/>
              <a:gd name="adj2" fmla="val 5319923"/>
            </a:avLst>
          </a:prstGeom>
          <a:ln>
            <a:solidFill>
              <a:schemeClr val="bg2">
                <a:lumMod val="85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圆角矩形 9"/>
          <p:cNvSpPr/>
          <p:nvPr>
            <p:custDataLst>
              <p:tags r:id="rId4"/>
            </p:custDataLst>
          </p:nvPr>
        </p:nvSpPr>
        <p:spPr>
          <a:xfrm rot="10800000">
            <a:off x="6876415" y="3851910"/>
            <a:ext cx="2408555" cy="15938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13"/>
          <p:cNvSpPr/>
          <p:nvPr>
            <p:custDataLst>
              <p:tags r:id="rId5"/>
            </p:custDataLst>
          </p:nvPr>
        </p:nvSpPr>
        <p:spPr>
          <a:xfrm flipV="1">
            <a:off x="8945880" y="0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828800" y="3004185"/>
            <a:ext cx="2649220" cy="120840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6732905" y="2092325"/>
            <a:ext cx="5005070" cy="168402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3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任意多边形 10"/>
          <p:cNvSpPr/>
          <p:nvPr>
            <p:custDataLst>
              <p:tags r:id="rId5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 6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任意多边形 13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330" y="397510"/>
            <a:ext cx="10968990" cy="585914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330" y="1075690"/>
            <a:ext cx="10968990" cy="4718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任意多边形 22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4" name="任意多边形 23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6" name="任意多边形 25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0" name="圆角矩形 29"/>
          <p:cNvSpPr/>
          <p:nvPr>
            <p:custDataLst>
              <p:tags r:id="rId4"/>
            </p:custDataLst>
          </p:nvPr>
        </p:nvSpPr>
        <p:spPr>
          <a:xfrm rot="10800000">
            <a:off x="5155565" y="3089275"/>
            <a:ext cx="5383530" cy="1111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2" name="直接连接符 31"/>
          <p:cNvCxnSpPr/>
          <p:nvPr>
            <p:custDataLst>
              <p:tags r:id="rId5"/>
            </p:custDataLst>
          </p:nvPr>
        </p:nvCxnSpPr>
        <p:spPr>
          <a:xfrm>
            <a:off x="11197590" y="298132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6"/>
            </p:custDataLst>
          </p:nvPr>
        </p:nvCxnSpPr>
        <p:spPr>
          <a:xfrm flipH="1">
            <a:off x="11305540" y="191262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/>
          <p:cNvCxnSpPr/>
          <p:nvPr>
            <p:custDataLst>
              <p:tags r:id="rId7"/>
            </p:custDataLst>
          </p:nvPr>
        </p:nvCxnSpPr>
        <p:spPr>
          <a:xfrm flipH="1">
            <a:off x="11305540" y="345503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椭圆 36"/>
          <p:cNvSpPr/>
          <p:nvPr>
            <p:custDataLst>
              <p:tags r:id="rId8"/>
            </p:custDataLst>
          </p:nvPr>
        </p:nvSpPr>
        <p:spPr>
          <a:xfrm>
            <a:off x="10016490" y="3576955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8" name="椭圆 37"/>
          <p:cNvSpPr/>
          <p:nvPr>
            <p:custDataLst>
              <p:tags r:id="rId9"/>
            </p:custDataLst>
          </p:nvPr>
        </p:nvSpPr>
        <p:spPr>
          <a:xfrm>
            <a:off x="10123170" y="3683635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9" name="向下箭头"/>
          <p:cNvSpPr/>
          <p:nvPr>
            <p:custDataLst>
              <p:tags r:id="rId10"/>
            </p:custDataLst>
          </p:nvPr>
        </p:nvSpPr>
        <p:spPr>
          <a:xfrm>
            <a:off x="10227310" y="3776345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4" name="任意多边形 4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署名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7466330" y="3648075"/>
            <a:ext cx="2365375" cy="66738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2418715" y="1275715"/>
            <a:ext cx="8250555" cy="170561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 6"/>
          <p:cNvSpPr/>
          <p:nvPr>
            <p:custDataLst>
              <p:tags r:id="rId1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838200" y="365126"/>
            <a:ext cx="10515600" cy="622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838200" y="1237129"/>
            <a:ext cx="10515600" cy="49398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14" Type="http://schemas.openxmlformats.org/officeDocument/2006/relationships/tags" Target="../tags/tag116.xml" /><Relationship Id="rId15" Type="http://schemas.openxmlformats.org/officeDocument/2006/relationships/tags" Target="../tags/tag117.xml" /><Relationship Id="rId16" Type="http://schemas.openxmlformats.org/officeDocument/2006/relationships/tags" Target="../tags/tag118.xml" /><Relationship Id="rId17" Type="http://schemas.openxmlformats.org/officeDocument/2006/relationships/tags" Target="../tags/tag119.xml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2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tags" Target="../tags/tag163.xml" /><Relationship Id="rId15" Type="http://schemas.openxmlformats.org/officeDocument/2006/relationships/tags" Target="../tags/tag164.xml" /><Relationship Id="rId16" Type="http://schemas.openxmlformats.org/officeDocument/2006/relationships/tags" Target="../tags/tag165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14" Type="http://schemas.openxmlformats.org/officeDocument/2006/relationships/tags" Target="../tags/tag178.xml" /><Relationship Id="rId15" Type="http://schemas.openxmlformats.org/officeDocument/2006/relationships/tags" Target="../tags/tag179.xml" /><Relationship Id="rId16" Type="http://schemas.openxmlformats.org/officeDocument/2006/relationships/tags" Target="../tags/tag180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14" Type="http://schemas.openxmlformats.org/officeDocument/2006/relationships/tags" Target="../tags/tag196.xml" /><Relationship Id="rId15" Type="http://schemas.openxmlformats.org/officeDocument/2006/relationships/tags" Target="../tags/tag197.xml" /><Relationship Id="rId16" Type="http://schemas.openxmlformats.org/officeDocument/2006/relationships/tags" Target="../tags/tag198.xml" /><Relationship Id="rId17" Type="http://schemas.openxmlformats.org/officeDocument/2006/relationships/tags" Target="../tags/tag199.xml" /><Relationship Id="rId18" Type="http://schemas.openxmlformats.org/officeDocument/2006/relationships/tags" Target="../tags/tag200.xml" /><Relationship Id="rId19" Type="http://schemas.openxmlformats.org/officeDocument/2006/relationships/tags" Target="../tags/tag201.xml" /><Relationship Id="rId2" Type="http://schemas.openxmlformats.org/officeDocument/2006/relationships/tags" Target="../tags/tag184.xml" /><Relationship Id="rId20" Type="http://schemas.openxmlformats.org/officeDocument/2006/relationships/tags" Target="../tags/tag202.xml" /><Relationship Id="rId21" Type="http://schemas.openxmlformats.org/officeDocument/2006/relationships/tags" Target="../tags/tag203.xml" /><Relationship Id="rId22" Type="http://schemas.openxmlformats.org/officeDocument/2006/relationships/tags" Target="../tags/tag204.xml" /><Relationship Id="rId23" Type="http://schemas.openxmlformats.org/officeDocument/2006/relationships/tags" Target="../tags/tag205.xml" /><Relationship Id="rId24" Type="http://schemas.openxmlformats.org/officeDocument/2006/relationships/tags" Target="../tags/tag206.xml" /><Relationship Id="rId25" Type="http://schemas.openxmlformats.org/officeDocument/2006/relationships/tags" Target="../tags/tag207.xml" /><Relationship Id="rId26" Type="http://schemas.openxmlformats.org/officeDocument/2006/relationships/tags" Target="../tags/tag208.xml" /><Relationship Id="rId27" Type="http://schemas.openxmlformats.org/officeDocument/2006/relationships/tags" Target="../tags/tag209.xml" /><Relationship Id="rId28" Type="http://schemas.openxmlformats.org/officeDocument/2006/relationships/tags" Target="../tags/tag210.xml" /><Relationship Id="rId29" Type="http://schemas.openxmlformats.org/officeDocument/2006/relationships/tags" Target="../tags/tag211.xml" /><Relationship Id="rId3" Type="http://schemas.openxmlformats.org/officeDocument/2006/relationships/tags" Target="../tags/tag185.xml" /><Relationship Id="rId30" Type="http://schemas.openxmlformats.org/officeDocument/2006/relationships/tags" Target="../tags/tag212.xml" /><Relationship Id="rId31" Type="http://schemas.openxmlformats.org/officeDocument/2006/relationships/tags" Target="../tags/tag213.xml" /><Relationship Id="rId32" Type="http://schemas.openxmlformats.org/officeDocument/2006/relationships/tags" Target="../tags/tag214.xml" /><Relationship Id="rId33" Type="http://schemas.openxmlformats.org/officeDocument/2006/relationships/tags" Target="../tags/tag21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14" Type="http://schemas.openxmlformats.org/officeDocument/2006/relationships/tags" Target="../tags/tag228.xml" /><Relationship Id="rId15" Type="http://schemas.openxmlformats.org/officeDocument/2006/relationships/tags" Target="../tags/tag229.xml" /><Relationship Id="rId16" Type="http://schemas.openxmlformats.org/officeDocument/2006/relationships/tags" Target="../tags/tag230.xml" /><Relationship Id="rId17" Type="http://schemas.openxmlformats.org/officeDocument/2006/relationships/tags" Target="../tags/tag231.xml" /><Relationship Id="rId18" Type="http://schemas.openxmlformats.org/officeDocument/2006/relationships/tags" Target="../tags/tag232.xml" /><Relationship Id="rId19" Type="http://schemas.openxmlformats.org/officeDocument/2006/relationships/tags" Target="../tags/tag233.xml" /><Relationship Id="rId2" Type="http://schemas.openxmlformats.org/officeDocument/2006/relationships/tags" Target="../tags/tag216.xml" /><Relationship Id="rId20" Type="http://schemas.openxmlformats.org/officeDocument/2006/relationships/tags" Target="../tags/tag234.xml" /><Relationship Id="rId21" Type="http://schemas.openxmlformats.org/officeDocument/2006/relationships/tags" Target="../tags/tag235.xml" /><Relationship Id="rId22" Type="http://schemas.openxmlformats.org/officeDocument/2006/relationships/tags" Target="../tags/tag236.xml" /><Relationship Id="rId23" Type="http://schemas.openxmlformats.org/officeDocument/2006/relationships/tags" Target="../tags/tag237.xml" /><Relationship Id="rId24" Type="http://schemas.openxmlformats.org/officeDocument/2006/relationships/tags" Target="../tags/tag238.xml" /><Relationship Id="rId25" Type="http://schemas.openxmlformats.org/officeDocument/2006/relationships/tags" Target="../tags/tag239.xml" /><Relationship Id="rId26" Type="http://schemas.openxmlformats.org/officeDocument/2006/relationships/tags" Target="../tags/tag240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9.xml" /><Relationship Id="rId11" Type="http://schemas.openxmlformats.org/officeDocument/2006/relationships/tags" Target="../tags/tag250.xml" /><Relationship Id="rId12" Type="http://schemas.openxmlformats.org/officeDocument/2006/relationships/tags" Target="../tags/tag251.xml" /><Relationship Id="rId13" Type="http://schemas.openxmlformats.org/officeDocument/2006/relationships/tags" Target="../tags/tag252.xml" /><Relationship Id="rId2" Type="http://schemas.openxmlformats.org/officeDocument/2006/relationships/tags" Target="../tags/tag241.xml" /><Relationship Id="rId3" Type="http://schemas.openxmlformats.org/officeDocument/2006/relationships/tags" Target="../tags/tag242.xml" /><Relationship Id="rId4" Type="http://schemas.openxmlformats.org/officeDocument/2006/relationships/tags" Target="../tags/tag243.xml" /><Relationship Id="rId5" Type="http://schemas.openxmlformats.org/officeDocument/2006/relationships/tags" Target="../tags/tag244.xml" /><Relationship Id="rId6" Type="http://schemas.openxmlformats.org/officeDocument/2006/relationships/tags" Target="../tags/tag245.xml" /><Relationship Id="rId7" Type="http://schemas.openxmlformats.org/officeDocument/2006/relationships/tags" Target="../tags/tag246.xml" /><Relationship Id="rId8" Type="http://schemas.openxmlformats.org/officeDocument/2006/relationships/tags" Target="../tags/tag247.xml" /><Relationship Id="rId9" Type="http://schemas.openxmlformats.org/officeDocument/2006/relationships/tags" Target="../tags/tag24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1.xml" /><Relationship Id="rId11" Type="http://schemas.openxmlformats.org/officeDocument/2006/relationships/tags" Target="../tags/tag262.xml" /><Relationship Id="rId12" Type="http://schemas.openxmlformats.org/officeDocument/2006/relationships/tags" Target="../tags/tag263.xml" /><Relationship Id="rId13" Type="http://schemas.openxmlformats.org/officeDocument/2006/relationships/tags" Target="../tags/tag264.xml" /><Relationship Id="rId14" Type="http://schemas.openxmlformats.org/officeDocument/2006/relationships/tags" Target="../tags/tag265.xml" /><Relationship Id="rId15" Type="http://schemas.openxmlformats.org/officeDocument/2006/relationships/tags" Target="../tags/tag266.xml" /><Relationship Id="rId16" Type="http://schemas.openxmlformats.org/officeDocument/2006/relationships/tags" Target="../tags/tag267.xml" /><Relationship Id="rId17" Type="http://schemas.openxmlformats.org/officeDocument/2006/relationships/tags" Target="../tags/tag268.xml" /><Relationship Id="rId18" Type="http://schemas.openxmlformats.org/officeDocument/2006/relationships/tags" Target="../tags/tag269.xml" /><Relationship Id="rId19" Type="http://schemas.openxmlformats.org/officeDocument/2006/relationships/tags" Target="../tags/tag270.xml" /><Relationship Id="rId2" Type="http://schemas.openxmlformats.org/officeDocument/2006/relationships/tags" Target="../tags/tag253.xml" /><Relationship Id="rId20" Type="http://schemas.openxmlformats.org/officeDocument/2006/relationships/tags" Target="../tags/tag271.xml" /><Relationship Id="rId21" Type="http://schemas.openxmlformats.org/officeDocument/2006/relationships/tags" Target="../tags/tag272.xml" /><Relationship Id="rId3" Type="http://schemas.openxmlformats.org/officeDocument/2006/relationships/tags" Target="../tags/tag254.xml" /><Relationship Id="rId4" Type="http://schemas.openxmlformats.org/officeDocument/2006/relationships/tags" Target="../tags/tag255.xml" /><Relationship Id="rId5" Type="http://schemas.openxmlformats.org/officeDocument/2006/relationships/tags" Target="../tags/tag256.xml" /><Relationship Id="rId6" Type="http://schemas.openxmlformats.org/officeDocument/2006/relationships/tags" Target="../tags/tag257.xml" /><Relationship Id="rId7" Type="http://schemas.openxmlformats.org/officeDocument/2006/relationships/tags" Target="../tags/tag258.xml" /><Relationship Id="rId8" Type="http://schemas.openxmlformats.org/officeDocument/2006/relationships/tags" Target="../tags/tag259.xml" /><Relationship Id="rId9" Type="http://schemas.openxmlformats.org/officeDocument/2006/relationships/tags" Target="../tags/tag26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3.xml" /><Relationship Id="rId3" Type="http://schemas.openxmlformats.org/officeDocument/2006/relationships/tags" Target="../tags/tag274.xml" /><Relationship Id="rId4" Type="http://schemas.openxmlformats.org/officeDocument/2006/relationships/tags" Target="../tags/tag27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4.xml" /><Relationship Id="rId11" Type="http://schemas.openxmlformats.org/officeDocument/2006/relationships/tags" Target="../tags/tag285.xml" /><Relationship Id="rId12" Type="http://schemas.openxmlformats.org/officeDocument/2006/relationships/tags" Target="../tags/tag286.xml" /><Relationship Id="rId13" Type="http://schemas.openxmlformats.org/officeDocument/2006/relationships/tags" Target="../tags/tag287.xml" /><Relationship Id="rId14" Type="http://schemas.openxmlformats.org/officeDocument/2006/relationships/tags" Target="../tags/tag288.xml" /><Relationship Id="rId15" Type="http://schemas.openxmlformats.org/officeDocument/2006/relationships/tags" Target="../tags/tag289.xml" /><Relationship Id="rId16" Type="http://schemas.openxmlformats.org/officeDocument/2006/relationships/tags" Target="../tags/tag290.xml" /><Relationship Id="rId17" Type="http://schemas.openxmlformats.org/officeDocument/2006/relationships/tags" Target="../tags/tag291.xml" /><Relationship Id="rId18" Type="http://schemas.openxmlformats.org/officeDocument/2006/relationships/tags" Target="../tags/tag292.xml" /><Relationship Id="rId19" Type="http://schemas.openxmlformats.org/officeDocument/2006/relationships/tags" Target="../tags/tag293.xml" /><Relationship Id="rId2" Type="http://schemas.openxmlformats.org/officeDocument/2006/relationships/tags" Target="../tags/tag276.xml" /><Relationship Id="rId20" Type="http://schemas.openxmlformats.org/officeDocument/2006/relationships/tags" Target="../tags/tag294.xml" /><Relationship Id="rId21" Type="http://schemas.openxmlformats.org/officeDocument/2006/relationships/tags" Target="../tags/tag295.xml" /><Relationship Id="rId22" Type="http://schemas.openxmlformats.org/officeDocument/2006/relationships/tags" Target="../tags/tag296.xml" /><Relationship Id="rId23" Type="http://schemas.openxmlformats.org/officeDocument/2006/relationships/tags" Target="../tags/tag297.xml" /><Relationship Id="rId24" Type="http://schemas.openxmlformats.org/officeDocument/2006/relationships/tags" Target="../tags/tag298.xml" /><Relationship Id="rId25" Type="http://schemas.openxmlformats.org/officeDocument/2006/relationships/tags" Target="../tags/tag299.xml" /><Relationship Id="rId26" Type="http://schemas.openxmlformats.org/officeDocument/2006/relationships/tags" Target="../tags/tag300.xml" /><Relationship Id="rId27" Type="http://schemas.openxmlformats.org/officeDocument/2006/relationships/tags" Target="../tags/tag301.xml" /><Relationship Id="rId28" Type="http://schemas.openxmlformats.org/officeDocument/2006/relationships/tags" Target="../tags/tag302.xml" /><Relationship Id="rId29" Type="http://schemas.openxmlformats.org/officeDocument/2006/relationships/tags" Target="../tags/tag303.xml" /><Relationship Id="rId3" Type="http://schemas.openxmlformats.org/officeDocument/2006/relationships/tags" Target="../tags/tag277.xml" /><Relationship Id="rId30" Type="http://schemas.openxmlformats.org/officeDocument/2006/relationships/tags" Target="../tags/tag304.xml" /><Relationship Id="rId31" Type="http://schemas.openxmlformats.org/officeDocument/2006/relationships/tags" Target="../tags/tag305.xml" /><Relationship Id="rId4" Type="http://schemas.openxmlformats.org/officeDocument/2006/relationships/tags" Target="../tags/tag278.xml" /><Relationship Id="rId5" Type="http://schemas.openxmlformats.org/officeDocument/2006/relationships/tags" Target="../tags/tag279.xml" /><Relationship Id="rId6" Type="http://schemas.openxmlformats.org/officeDocument/2006/relationships/tags" Target="../tags/tag280.xml" /><Relationship Id="rId7" Type="http://schemas.openxmlformats.org/officeDocument/2006/relationships/tags" Target="../tags/tag281.xml" /><Relationship Id="rId8" Type="http://schemas.openxmlformats.org/officeDocument/2006/relationships/tags" Target="../tags/tag282.xml" /><Relationship Id="rId9" Type="http://schemas.openxmlformats.org/officeDocument/2006/relationships/tags" Target="../tags/tag28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06.xml" /><Relationship Id="rId3" Type="http://schemas.openxmlformats.org/officeDocument/2006/relationships/tags" Target="../tags/tag307.xml" /><Relationship Id="rId4" Type="http://schemas.openxmlformats.org/officeDocument/2006/relationships/tags" Target="../tags/tag308.xml" /><Relationship Id="rId5" Type="http://schemas.openxmlformats.org/officeDocument/2006/relationships/tags" Target="../tags/tag30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240241113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汇报人：刀客特万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_</a:t>
            </a:r>
            <a:endParaRPr lang="zh-CN" altLang="en-US"/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班蒂综合征的护理查房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CONTENTS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7" name="标题 6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2" name="圆角矩形 1"/>
          <p:cNvSpPr/>
          <p:nvPr>
            <p:custDataLst>
              <p:tags r:id="rId5"/>
            </p:custDataLst>
          </p:nvPr>
        </p:nvSpPr>
        <p:spPr>
          <a:xfrm>
            <a:off x="4404995" y="94234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6" name="序号"/>
          <p:cNvSpPr txBox="1"/>
          <p:nvPr>
            <p:custDataLst>
              <p:tags r:id="rId6"/>
            </p:custDataLst>
          </p:nvPr>
        </p:nvSpPr>
        <p:spPr>
          <a:xfrm>
            <a:off x="4404995" y="946150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01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6" name="标题"/>
          <p:cNvSpPr txBox="1"/>
          <p:nvPr>
            <p:custDataLst>
              <p:tags r:id="rId7"/>
            </p:custDataLst>
          </p:nvPr>
        </p:nvSpPr>
        <p:spPr>
          <a:xfrm>
            <a:off x="5392420" y="961390"/>
            <a:ext cx="3803650" cy="7150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班蒂综合征的概述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8"/>
            </p:custDataLst>
          </p:nvPr>
        </p:nvSpPr>
        <p:spPr>
          <a:xfrm>
            <a:off x="4404995" y="208661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序号"/>
          <p:cNvSpPr txBox="1"/>
          <p:nvPr>
            <p:custDataLst>
              <p:tags r:id="rId9"/>
            </p:custDataLst>
          </p:nvPr>
        </p:nvSpPr>
        <p:spPr>
          <a:xfrm>
            <a:off x="4404995" y="2090420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02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4" name="标题"/>
          <p:cNvSpPr txBox="1"/>
          <p:nvPr>
            <p:custDataLst>
              <p:tags r:id="rId10"/>
            </p:custDataLst>
          </p:nvPr>
        </p:nvSpPr>
        <p:spPr>
          <a:xfrm>
            <a:off x="5392420" y="2082165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病例汇报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1"/>
            </p:custDataLst>
          </p:nvPr>
        </p:nvSpPr>
        <p:spPr>
          <a:xfrm>
            <a:off x="4404995" y="3226435"/>
            <a:ext cx="4888230" cy="73723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序号"/>
          <p:cNvSpPr txBox="1"/>
          <p:nvPr>
            <p:custDataLst>
              <p:tags r:id="rId12"/>
            </p:custDataLst>
          </p:nvPr>
        </p:nvSpPr>
        <p:spPr>
          <a:xfrm>
            <a:off x="4404995" y="323024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03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2" name="标题"/>
          <p:cNvSpPr txBox="1"/>
          <p:nvPr>
            <p:custDataLst>
              <p:tags r:id="rId13"/>
            </p:custDataLst>
          </p:nvPr>
        </p:nvSpPr>
        <p:spPr>
          <a:xfrm>
            <a:off x="5392420" y="3234055"/>
            <a:ext cx="3803650" cy="73279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护理诊断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7" name="圆角矩形 16"/>
          <p:cNvSpPr/>
          <p:nvPr>
            <p:custDataLst>
              <p:tags r:id="rId14"/>
            </p:custDataLst>
          </p:nvPr>
        </p:nvSpPr>
        <p:spPr>
          <a:xfrm>
            <a:off x="4404995" y="437324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8" name="序号"/>
          <p:cNvSpPr txBox="1"/>
          <p:nvPr>
            <p:custDataLst>
              <p:tags r:id="rId15"/>
            </p:custDataLst>
          </p:nvPr>
        </p:nvSpPr>
        <p:spPr>
          <a:xfrm>
            <a:off x="4404995" y="437705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04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9" name="标题"/>
          <p:cNvSpPr txBox="1"/>
          <p:nvPr>
            <p:custDataLst>
              <p:tags r:id="rId16"/>
            </p:custDataLst>
          </p:nvPr>
        </p:nvSpPr>
        <p:spPr>
          <a:xfrm>
            <a:off x="5392420" y="436880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护理措施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21" name="圆角矩形 20"/>
          <p:cNvSpPr/>
          <p:nvPr>
            <p:custDataLst>
              <p:tags r:id="rId17"/>
            </p:custDataLst>
          </p:nvPr>
        </p:nvSpPr>
        <p:spPr>
          <a:xfrm>
            <a:off x="4404995" y="551307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2" name="序号"/>
          <p:cNvSpPr txBox="1"/>
          <p:nvPr>
            <p:custDataLst>
              <p:tags r:id="rId18"/>
            </p:custDataLst>
          </p:nvPr>
        </p:nvSpPr>
        <p:spPr>
          <a:xfrm>
            <a:off x="4404995" y="5516880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05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23" name="标题"/>
          <p:cNvSpPr txBox="1"/>
          <p:nvPr>
            <p:custDataLst>
              <p:tags r:id="rId19"/>
            </p:custDataLst>
          </p:nvPr>
        </p:nvSpPr>
        <p:spPr>
          <a:xfrm>
            <a:off x="5392420" y="5516880"/>
            <a:ext cx="3803650" cy="73596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健康宣教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01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班蒂综合征的概述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定义和疾病特征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病因与基因突变有关，目前尚无有效的治疗方法。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护理查房是针对班蒂综合征患者的一种护理方式，旨在监测病情、调整治疗方案、提高生活质量。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班蒂综合征是一种罕见的遗传性疾病，主要影响神经系统和骨骼系统。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特征包括：智力障碍、癫痫发作、运动障碍、语言障碍、听力障碍、视力障碍等。</a:t>
            </a:r>
            <a:endParaRPr lang="zh-CN" altLang="en-US" sz="2400">
              <a:latin typeface="+mn-ea"/>
              <a:ea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病因和发病机制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病因：遗传因素和环境因素共同作用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发病机制：基因突变导致蛋白质异常，影响神经系统发育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临床表现：智力低下、语言障碍、运动障碍等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治疗方法：药物治疗、康复治疗、教育干预等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诊断标准</a:t>
            </a:r>
            <a:endParaRPr lang="zh-CN" altLang="en-US"/>
          </a:p>
        </p:txBody>
      </p:sp>
      <p:sp>
        <p:nvSpPr>
          <p:cNvPr id="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2552807" y="4005893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463271" y="4365944"/>
            <a:ext cx="178865" cy="18024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2761726" y="4322129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影像学检查：X线、CT、MRI等检查可发现关节损伤和病变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57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6263818" y="4005893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58" name="矩形 57"/>
          <p:cNvSpPr/>
          <p:nvPr>
            <p:custDataLst>
              <p:tags r:id="rId6"/>
            </p:custDataLst>
          </p:nvPr>
        </p:nvSpPr>
        <p:spPr>
          <a:xfrm>
            <a:off x="6174282" y="4365944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7"/>
            </p:custDataLst>
          </p:nvPr>
        </p:nvSpPr>
        <p:spPr>
          <a:xfrm>
            <a:off x="6472737" y="4322129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实验室检查：血常规、血沉、C反应蛋白等检查可辅助诊断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5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697302" y="1502675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9"/>
            </p:custDataLst>
          </p:nvPr>
        </p:nvSpPr>
        <p:spPr>
          <a:xfrm>
            <a:off x="608400" y="1862091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0"/>
            </p:custDataLst>
          </p:nvPr>
        </p:nvSpPr>
        <p:spPr>
          <a:xfrm>
            <a:off x="906856" y="181827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病史：有明确的外伤史，如骨折、扭伤等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4408313" y="1502675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12"/>
            </p:custDataLst>
          </p:nvPr>
        </p:nvSpPr>
        <p:spPr>
          <a:xfrm>
            <a:off x="4318776" y="1862091"/>
            <a:ext cx="178865" cy="18024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13"/>
            </p:custDataLst>
          </p:nvPr>
        </p:nvSpPr>
        <p:spPr>
          <a:xfrm>
            <a:off x="4617232" y="181827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症状：出现关节肿胀、疼痛、活动受限等症状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8119324" y="1502675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15"/>
            </p:custDataLst>
          </p:nvPr>
        </p:nvSpPr>
        <p:spPr>
          <a:xfrm>
            <a:off x="8328243" y="181827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体征：关节肿胀、压痛、关节活动受限等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6"/>
            </p:custDataLst>
          </p:nvPr>
        </p:nvSpPr>
        <p:spPr>
          <a:xfrm>
            <a:off x="8029787" y="1862091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治疗目标和方法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915667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262772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1067365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治疗目标：减轻症状，提高生活质量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4486995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4853384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4638693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方法：药物治疗，如抗抑郁药、抗焦虑药等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8" name="矩形 7"/>
          <p:cNvSpPr/>
          <p:nvPr>
            <p:custDataLst>
              <p:tags r:id="rId8"/>
            </p:custDataLst>
          </p:nvPr>
        </p:nvSpPr>
        <p:spPr>
          <a:xfrm>
            <a:off x="8057681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3" name="矩形 12"/>
          <p:cNvSpPr/>
          <p:nvPr>
            <p:custDataLst>
              <p:tags r:id="rId9"/>
            </p:custDataLst>
          </p:nvPr>
        </p:nvSpPr>
        <p:spPr>
          <a:xfrm>
            <a:off x="8443353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20" name="TextBox 2"/>
          <p:cNvSpPr txBox="1"/>
          <p:nvPr>
            <p:custDataLst>
              <p:tags r:id="rId10"/>
            </p:custDataLst>
          </p:nvPr>
        </p:nvSpPr>
        <p:spPr>
          <a:xfrm>
            <a:off x="8209378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心理治疗，如认知行为疗法、心理辅导等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11"/>
            </p:custDataLst>
          </p:nvPr>
        </p:nvSpPr>
        <p:spPr>
          <a:xfrm>
            <a:off x="2705831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12"/>
            </p:custDataLst>
          </p:nvPr>
        </p:nvSpPr>
        <p:spPr>
          <a:xfrm>
            <a:off x="3052936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3"/>
            </p:custDataLst>
          </p:nvPr>
        </p:nvSpPr>
        <p:spPr>
          <a:xfrm>
            <a:off x="2857528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生活方式调整，如规律作息、健康饮食等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4"/>
            </p:custDataLst>
          </p:nvPr>
        </p:nvSpPr>
        <p:spPr>
          <a:xfrm>
            <a:off x="6277159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5"/>
            </p:custDataLst>
          </p:nvPr>
        </p:nvSpPr>
        <p:spPr>
          <a:xfrm>
            <a:off x="6643548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6"/>
            </p:custDataLst>
          </p:nvPr>
        </p:nvSpPr>
        <p:spPr>
          <a:xfrm>
            <a:off x="6428857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社会支持，如家庭、朋友、社区的支持和帮助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02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cxnSp>
        <p:nvCxnSpPr>
          <p:cNvPr id="98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384536" y="2619200"/>
            <a:ext cx="3081" cy="116330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455371" y="3858909"/>
            <a:ext cx="616" cy="33334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504640" y="3307448"/>
            <a:ext cx="3697" cy="51079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579788" y="3797910"/>
            <a:ext cx="1848" cy="142763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19815" y="2446060"/>
            <a:ext cx="3697" cy="129269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80791" y="3844121"/>
            <a:ext cx="0" cy="54345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>
            <p:custDataLst>
              <p:tags r:id="rId8"/>
            </p:custDataLst>
          </p:nvPr>
        </p:nvCxnSpPr>
        <p:spPr>
          <a:xfrm flipH="1">
            <a:off x="4730676" y="3483053"/>
            <a:ext cx="3697" cy="25940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797198" y="3797910"/>
            <a:ext cx="3697" cy="108690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10"/>
            </p:custDataLst>
          </p:nvPr>
        </p:nvCxnSpPr>
        <p:spPr>
          <a:xfrm>
            <a:off x="2853244" y="2837320"/>
            <a:ext cx="616" cy="90513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908059" y="3818243"/>
            <a:ext cx="616" cy="17868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2"/>
            </p:custDataLst>
          </p:nvPr>
        </p:nvSpPr>
        <p:spPr>
          <a:xfrm>
            <a:off x="1980149" y="1877347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年龄：35岁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13"/>
            </p:custDataLst>
          </p:nvPr>
        </p:nvSpPr>
        <p:spPr>
          <a:xfrm>
            <a:off x="3859429" y="2524312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职业：公司职员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14"/>
            </p:custDataLst>
          </p:nvPr>
        </p:nvSpPr>
        <p:spPr>
          <a:xfrm>
            <a:off x="5748568" y="1490400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家庭状况：有一子一女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正文"/>
          <p:cNvSpPr txBox="1"/>
          <p:nvPr>
            <p:custDataLst>
              <p:tags r:id="rId15"/>
            </p:custDataLst>
          </p:nvPr>
        </p:nvSpPr>
        <p:spPr>
          <a:xfrm>
            <a:off x="7633394" y="2341313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病史：2年前因车祸导致下肢瘫痪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16"/>
            </p:custDataLst>
          </p:nvPr>
        </p:nvSpPr>
        <p:spPr>
          <a:xfrm>
            <a:off x="9512674" y="1661692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治疗方案：物理治疗、药物治疗、心理治疗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正文"/>
          <p:cNvSpPr txBox="1"/>
          <p:nvPr>
            <p:custDataLst>
              <p:tags r:id="rId17"/>
            </p:custDataLst>
          </p:nvPr>
        </p:nvSpPr>
        <p:spPr>
          <a:xfrm>
            <a:off x="1034964" y="4251401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姓名：张三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5" name="正文"/>
          <p:cNvSpPr txBox="1"/>
          <p:nvPr>
            <p:custDataLst>
              <p:tags r:id="rId18"/>
            </p:custDataLst>
          </p:nvPr>
        </p:nvSpPr>
        <p:spPr>
          <a:xfrm>
            <a:off x="2925951" y="5124496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性别：男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9" name="正文"/>
          <p:cNvSpPr txBox="1"/>
          <p:nvPr>
            <p:custDataLst>
              <p:tags r:id="rId19"/>
            </p:custDataLst>
          </p:nvPr>
        </p:nvSpPr>
        <p:spPr>
          <a:xfrm>
            <a:off x="4807696" y="4618631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婚姻状况：已婚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20"/>
            </p:custDataLst>
          </p:nvPr>
        </p:nvSpPr>
        <p:spPr>
          <a:xfrm>
            <a:off x="6707309" y="5458454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居住地：北京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7" name="正文"/>
          <p:cNvSpPr txBox="1"/>
          <p:nvPr>
            <p:custDataLst>
              <p:tags r:id="rId21"/>
            </p:custDataLst>
          </p:nvPr>
        </p:nvSpPr>
        <p:spPr>
          <a:xfrm>
            <a:off x="8582276" y="4434400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诊断：班蒂综合征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84" name="直接箭头连接符 183"/>
          <p:cNvCxnSpPr/>
          <p:nvPr>
            <p:custDataLst>
              <p:tags r:id="rId22"/>
            </p:custDataLst>
          </p:nvPr>
        </p:nvCxnSpPr>
        <p:spPr>
          <a:xfrm>
            <a:off x="774946" y="3800990"/>
            <a:ext cx="10636725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椭圆 23"/>
          <p:cNvSpPr/>
          <p:nvPr>
            <p:custDataLst>
              <p:tags r:id="rId23"/>
            </p:custDataLst>
          </p:nvPr>
        </p:nvSpPr>
        <p:spPr>
          <a:xfrm flipV="1">
            <a:off x="1032107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4"/>
            </p:custDataLst>
          </p:nvPr>
        </p:nvSpPr>
        <p:spPr>
          <a:xfrm flipV="1">
            <a:off x="751570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3" name="椭圆 22"/>
          <p:cNvSpPr/>
          <p:nvPr>
            <p:custDataLst>
              <p:tags r:id="rId25"/>
            </p:custDataLst>
          </p:nvPr>
        </p:nvSpPr>
        <p:spPr>
          <a:xfrm flipV="1">
            <a:off x="9390675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6"/>
            </p:custDataLst>
          </p:nvPr>
        </p:nvSpPr>
        <p:spPr>
          <a:xfrm flipV="1">
            <a:off x="844179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7"/>
            </p:custDataLst>
          </p:nvPr>
        </p:nvSpPr>
        <p:spPr>
          <a:xfrm flipV="1">
            <a:off x="6556967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8"/>
            </p:custDataLst>
          </p:nvPr>
        </p:nvSpPr>
        <p:spPr>
          <a:xfrm flipV="1">
            <a:off x="5616094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9"/>
            </p:custDataLst>
          </p:nvPr>
        </p:nvSpPr>
        <p:spPr>
          <a:xfrm flipV="1">
            <a:off x="466782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30"/>
            </p:custDataLst>
          </p:nvPr>
        </p:nvSpPr>
        <p:spPr>
          <a:xfrm flipV="1">
            <a:off x="3734350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31"/>
            </p:custDataLst>
          </p:nvPr>
        </p:nvSpPr>
        <p:spPr>
          <a:xfrm flipV="1">
            <a:off x="278854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32"/>
            </p:custDataLst>
          </p:nvPr>
        </p:nvSpPr>
        <p:spPr>
          <a:xfrm flipV="1">
            <a:off x="184336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  <p:custDataLst>
      <p:tags r:id="rId33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主诉和现病史</a:t>
            </a:r>
            <a:endParaRPr lang="zh-CN" altLang="en-US"/>
          </a:p>
        </p:txBody>
      </p:sp>
      <p:sp>
        <p:nvSpPr>
          <p:cNvPr id="4" name="任意多边形 3"/>
          <p:cNvSpPr/>
          <p:nvPr>
            <p:custDataLst>
              <p:tags r:id="rId2"/>
            </p:custDataLst>
          </p:nvPr>
        </p:nvSpPr>
        <p:spPr>
          <a:xfrm>
            <a:off x="769011" y="2602368"/>
            <a:ext cx="10401433" cy="1797515"/>
          </a:xfrm>
          <a:custGeom>
            <a:gdLst>
              <a:gd name="connsiteX0" fmla="*/ 16538 w 16538"/>
              <a:gd name="connsiteY0" fmla="*/ 0 h 2858"/>
              <a:gd name="connsiteX1" fmla="*/ 16500 w 16538"/>
              <a:gd name="connsiteY1" fmla="*/ 33 h 2858"/>
              <a:gd name="connsiteX2" fmla="*/ 8269 w 16538"/>
              <a:gd name="connsiteY2" fmla="*/ 2858 h 2858"/>
              <a:gd name="connsiteX3" fmla="*/ 39 w 16538"/>
              <a:gd name="connsiteY3" fmla="*/ 33 h 2858"/>
              <a:gd name="connsiteX4" fmla="*/ 0 w 16538"/>
              <a:gd name="connsiteY4" fmla="*/ 0 h 28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538" h="2858">
                <a:moveTo>
                  <a:pt x="16538" y="0"/>
                </a:moveTo>
                <a:lnTo>
                  <a:pt x="16500" y="33"/>
                </a:lnTo>
                <a:cubicBezTo>
                  <a:pt x="14393" y="1778"/>
                  <a:pt x="11483" y="2858"/>
                  <a:pt x="8269" y="2858"/>
                </a:cubicBezTo>
                <a:cubicBezTo>
                  <a:pt x="5055" y="2858"/>
                  <a:pt x="2145" y="1778"/>
                  <a:pt x="39" y="33"/>
                </a:cubicBezTo>
                <a:lnTo>
                  <a:pt x="0" y="0"/>
                </a:lnTo>
              </a:path>
            </a:pathLst>
          </a:custGeom>
          <a:ln w="123825">
            <a:gradFill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67000">
                  <a:schemeClr val="accent1"/>
                </a:gs>
              </a:gsLst>
              <a:lin ang="0" scaled="1"/>
            </a:gradFill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>
            <a:off x="1358958" y="2530040"/>
            <a:ext cx="1494365" cy="41447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4"/>
            </p:custDataLst>
          </p:nvPr>
        </p:nvSpPr>
        <p:spPr>
          <a:xfrm>
            <a:off x="2002994" y="3355211"/>
            <a:ext cx="205035" cy="205035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5"/>
            </p:custDataLst>
          </p:nvPr>
        </p:nvSpPr>
        <p:spPr>
          <a:xfrm>
            <a:off x="1035682" y="1490400"/>
            <a:ext cx="2139659" cy="9075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患者基本信息：姓名、年龄、性别、职业等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21" name="圆角矩形 20"/>
          <p:cNvSpPr/>
          <p:nvPr>
            <p:custDataLst>
              <p:tags r:id="rId6"/>
            </p:custDataLst>
          </p:nvPr>
        </p:nvSpPr>
        <p:spPr>
          <a:xfrm>
            <a:off x="3659626" y="3310557"/>
            <a:ext cx="1494365" cy="41447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22" name="椭圆 21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4303033" y="4148307"/>
            <a:ext cx="206922" cy="206922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6" name="正文"/>
          <p:cNvSpPr txBox="1"/>
          <p:nvPr>
            <p:custDataLst>
              <p:tags r:id="rId8"/>
            </p:custDataLst>
          </p:nvPr>
        </p:nvSpPr>
        <p:spPr>
          <a:xfrm>
            <a:off x="3336350" y="2260224"/>
            <a:ext cx="2139659" cy="9075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现病史：患者近期的健康状况，包括发病过程、症状变化等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9"/>
            </p:custDataLst>
          </p:nvPr>
        </p:nvSpPr>
        <p:spPr>
          <a:xfrm>
            <a:off x="6063440" y="3412445"/>
            <a:ext cx="1494365" cy="41447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8" name="椭圆 7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6706847" y="4250195"/>
            <a:ext cx="206922" cy="206922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3" name="正文"/>
          <p:cNvSpPr txBox="1"/>
          <p:nvPr>
            <p:custDataLst>
              <p:tags r:id="rId11"/>
            </p:custDataLst>
          </p:nvPr>
        </p:nvSpPr>
        <p:spPr>
          <a:xfrm>
            <a:off x="5740164" y="2376578"/>
            <a:ext cx="2139659" cy="9075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家族史：患者的家族中有无类似疾病的患者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2"/>
            </p:custDataLst>
          </p:nvPr>
        </p:nvSpPr>
        <p:spPr>
          <a:xfrm>
            <a:off x="8429518" y="2828158"/>
            <a:ext cx="1494365" cy="41447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39" name="椭圆 38"/>
          <p:cNvSpPr>
            <a:spLocks noChangeAspect="1"/>
          </p:cNvSpPr>
          <p:nvPr>
            <p:custDataLst>
              <p:tags r:id="rId13"/>
            </p:custDataLst>
          </p:nvPr>
        </p:nvSpPr>
        <p:spPr>
          <a:xfrm>
            <a:off x="9072925" y="3665908"/>
            <a:ext cx="206922" cy="206922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7" name="正文"/>
          <p:cNvSpPr txBox="1"/>
          <p:nvPr>
            <p:custDataLst>
              <p:tags r:id="rId14"/>
            </p:custDataLst>
          </p:nvPr>
        </p:nvSpPr>
        <p:spPr>
          <a:xfrm>
            <a:off x="8106242" y="1752669"/>
            <a:ext cx="2139659" cy="9075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心理状况：患者的心理状态，如焦虑、抑郁等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29" name="椭圆 28"/>
          <p:cNvSpPr/>
          <p:nvPr>
            <p:custDataLst>
              <p:tags r:id="rId15"/>
            </p:custDataLst>
          </p:nvPr>
        </p:nvSpPr>
        <p:spPr>
          <a:xfrm>
            <a:off x="3063389" y="3823773"/>
            <a:ext cx="206922" cy="206922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16"/>
            </p:custDataLst>
          </p:nvPr>
        </p:nvSpPr>
        <p:spPr>
          <a:xfrm>
            <a:off x="2419353" y="4547684"/>
            <a:ext cx="1494365" cy="41447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55" name="正文"/>
          <p:cNvSpPr txBox="1"/>
          <p:nvPr>
            <p:custDataLst>
              <p:tags r:id="rId17"/>
            </p:custDataLst>
          </p:nvPr>
        </p:nvSpPr>
        <p:spPr>
          <a:xfrm>
            <a:off x="2096706" y="5070964"/>
            <a:ext cx="2139659" cy="8276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主诉：患者就诊时的主要症状和持续时间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14" name="椭圆 13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>
            <a:off x="5504940" y="4290447"/>
            <a:ext cx="206922" cy="206922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5" name="圆角矩形 14"/>
          <p:cNvSpPr/>
          <p:nvPr>
            <p:custDataLst>
              <p:tags r:id="rId19"/>
            </p:custDataLst>
          </p:nvPr>
        </p:nvSpPr>
        <p:spPr>
          <a:xfrm>
            <a:off x="4861533" y="5026938"/>
            <a:ext cx="1494365" cy="41447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50" name="正文"/>
          <p:cNvSpPr txBox="1"/>
          <p:nvPr>
            <p:custDataLst>
              <p:tags r:id="rId20"/>
            </p:custDataLst>
          </p:nvPr>
        </p:nvSpPr>
        <p:spPr>
          <a:xfrm>
            <a:off x="4538257" y="5547701"/>
            <a:ext cx="2139659" cy="7025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既往史：患者过去的疾病和治疗情况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3" name="椭圆 32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>
            <a:off x="7908754" y="4052078"/>
            <a:ext cx="206922" cy="206922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34" name="圆角矩形 33"/>
          <p:cNvSpPr/>
          <p:nvPr>
            <p:custDataLst>
              <p:tags r:id="rId22"/>
            </p:custDataLst>
          </p:nvPr>
        </p:nvSpPr>
        <p:spPr>
          <a:xfrm>
            <a:off x="7265347" y="4757122"/>
            <a:ext cx="1494365" cy="41447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54" name="正文"/>
          <p:cNvSpPr txBox="1"/>
          <p:nvPr>
            <p:custDataLst>
              <p:tags r:id="rId23"/>
            </p:custDataLst>
          </p:nvPr>
        </p:nvSpPr>
        <p:spPr>
          <a:xfrm>
            <a:off x="6942071" y="5292351"/>
            <a:ext cx="2139659" cy="8276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生活习惯：患者的生活习惯，如饮食、运动、作息等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10" name="椭圆 9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10244014" y="3098603"/>
            <a:ext cx="206922" cy="206922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25"/>
            </p:custDataLst>
          </p:nvPr>
        </p:nvSpPr>
        <p:spPr>
          <a:xfrm>
            <a:off x="9599978" y="3835094"/>
            <a:ext cx="1494365" cy="41447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62" name="正文"/>
          <p:cNvSpPr txBox="1"/>
          <p:nvPr>
            <p:custDataLst>
              <p:tags r:id="rId26"/>
            </p:custDataLst>
          </p:nvPr>
        </p:nvSpPr>
        <p:spPr>
          <a:xfrm>
            <a:off x="9277331" y="4351455"/>
            <a:ext cx="2139659" cy="8276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社会支持：患者家庭、朋友等社会支持情况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既往史和家族史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患者年龄、性别、职业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既往病史：是否有其他疾病或手术史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家族史：是否有家族遗传病史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生活习惯：饮食习惯、运动习惯、睡眠质量等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诊断过程和结果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22016" y="3584093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22016" y="3456529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1927828" y="3457164"/>
            <a:ext cx="76157" cy="12692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1960829" y="3593612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辅助检查：进行必要的辅助检查，如脑电图、脑部CT、MRI等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22016" y="1617964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22016" y="1490400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1927828" y="1491035"/>
            <a:ext cx="76157" cy="12692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1960829" y="1621137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病史采集：详细了解患者病史，包括症状、体征、家族史等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22016" y="2601028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22016" y="2473464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1927828" y="2474099"/>
            <a:ext cx="76157" cy="12692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1960829" y="2610548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体格检查：进行全面的体格检查，包括生命体征、神经系统检查等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22016" y="4567157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22016" y="4439593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1927828" y="4440228"/>
            <a:ext cx="76157" cy="12692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1960829" y="4576677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诊断结果：根据病史、体格检查和辅助检查结果，诊断为班蒂综合征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对角圆角矩形 14"/>
          <p:cNvSpPr/>
          <p:nvPr>
            <p:custDataLst>
              <p:tags r:id="rId18"/>
            </p:custDataLst>
          </p:nvPr>
        </p:nvSpPr>
        <p:spPr>
          <a:xfrm>
            <a:off x="1422016" y="5550221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9" name="对角圆角矩形 18"/>
          <p:cNvSpPr/>
          <p:nvPr>
            <p:custDataLst>
              <p:tags r:id="rId19"/>
            </p:custDataLst>
          </p:nvPr>
        </p:nvSpPr>
        <p:spPr>
          <a:xfrm>
            <a:off x="1422016" y="5422658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0" name="直角三角形 19"/>
          <p:cNvSpPr/>
          <p:nvPr>
            <p:custDataLst>
              <p:tags r:id="rId20"/>
            </p:custDataLst>
          </p:nvPr>
        </p:nvSpPr>
        <p:spPr>
          <a:xfrm>
            <a:off x="1927828" y="5423293"/>
            <a:ext cx="76157" cy="12692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21"/>
            </p:custDataLst>
          </p:nvPr>
        </p:nvSpPr>
        <p:spPr>
          <a:xfrm>
            <a:off x="1960829" y="5559741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治疗方案：制定针对性的治疗方案，包括药物治疗、康复治疗等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03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疼痛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疼痛类型：急性疼痛、慢性疼痛、癌痛等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疼痛管理：药物治疗、物理治疗、心理治疗等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疼痛评估：使用疼痛评分量表进行评估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疼痛原因：疾病、创伤、手术等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焦虑和恐惧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原因：对疾病的不了解，对治疗和预后的担忧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表现：紧张、失眠、焦虑、恐惧等情绪反应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护理措施：提供心理支持，解释病情和治疗方案，帮助患者建立信心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效果评价：观察患者的情绪变化，评估护理措施的效果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https://d.book118.com/075240241113011102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 YOU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SLIDE_CONTENT_AREA" val="{&quot;left&quot;:&quot;173.7&quot;,&quot;top&quot;:&quot;78.5&quot;,&quot;width&quot;:&quot;702.55&quot;,&quot;height&quot;:&quot;350.15&quot;}"/>
  <p:tag name="KSO_WM_SLIDE_ID" val="custom202303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4"/>
  <p:tag name="KSO_WM_UNIT_TEXT_FILL_TYPE" val="1"/>
  <p:tag name="KSO_WM_UNIT_TYPE" val="b"/>
  <p:tag name="KSO_WM_UNIT_USESOURCEFORMAT_APPLY" val="0"/>
  <p:tag name="KSO_WM_UNIT_VALUE" val="17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5*l_h_i*1_1_2"/>
  <p:tag name="KSO_WM_UNIT_INDEX" val="1_1_2"/>
  <p:tag name="KSO_WM_UNIT_LAYERLEVEL" val="1_1_1"/>
  <p:tag name="KSO_WM_UNIT_PRESET_TEXT" val="0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314_5*l_h_i*1_2_2"/>
  <p:tag name="KSO_WM_UNIT_INDEX" val="1_2_2"/>
  <p:tag name="KSO_WM_UNIT_LAYERLEVEL" val="1_1_1"/>
  <p:tag name="KSO_WM_UNIT_PRESET_TEXT" val="0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5*l_h_i*1_3_2"/>
  <p:tag name="KSO_WM_UNIT_INDEX" val="1_3_2"/>
  <p:tag name="KSO_WM_UNIT_LAYERLEVEL" val="1_1_1"/>
  <p:tag name="KSO_WM_UNIT_PRESET_TEXT" val="0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314_5*l_h_i*1_4_2"/>
  <p:tag name="KSO_WM_UNIT_INDEX" val="1_4_2"/>
  <p:tag name="KSO_WM_UNIT_LAYERLEVEL" val="1_1_1"/>
  <p:tag name="KSO_WM_UNIT_PRESET_TEXT" val="0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5_1"/>
  <p:tag name="KSO_WM_UNIT_INDEX" val="1_5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5*l_h_i*1_5_2"/>
  <p:tag name="KSO_WM_UNIT_INDEX" val="1_5_2"/>
  <p:tag name="KSO_WM_UNIT_LAYERLEVEL" val="1_1_1"/>
  <p:tag name="KSO_WM_UNIT_PRESET_TEXT" val="0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8.xml><?xml version="1.0" encoding="utf-8"?>
<p:tagLst xmlns:p="http://schemas.openxmlformats.org/presentationml/2006/main">
  <p:tag name="KSO_WM_TEMPLATE_CATEGORY" val="custom"/>
  <p:tag name="KSO_WM_TEMPLATE_INDEX" val="20230314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4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4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4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4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4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4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4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4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4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0_2"/>
  <p:tag name="KSO_WM_UNIT_INDEX" val="1_10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9_2"/>
  <p:tag name="KSO_WM_UNIT_INDEX" val="1_9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5.xml><?xml version="1.0" encoding="utf-8"?>
<p:tagLst xmlns:p="http://schemas.openxmlformats.org/presentationml/2006/main">
  <p:tag name="KSO_WM_TEMPLATE_CATEGORY" val="custom"/>
  <p:tag name="KSO_WM_TEMPLATE_INDEX" val="20230314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949999988079071,&quot;colorType&quot;:1,&quot;foreColorIndex&quot;:5,&quot;pos&quot;:0,&quot;transparency&quot;:1},{&quot;brightness&quot;:0,&quot;colorType&quot;:1,&quot;foreColorIndex&quot;:5,&quot;pos&quot;:0.6700000166893005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m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319_7*m_h_a*1_1_1"/>
  <p:tag name="KSO_WM_UNIT_INDEX" val="1_1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1_1"/>
  <p:tag name="KSO_WM_UNIT_INDEX" val="1_1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319_7*m_h_a*1_3_1"/>
  <p:tag name="KSO_WM_UNIT_INDEX" val="1_3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  <p:tag name="KSO_WM_UNIT_VALUE" val="14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3_1"/>
  <p:tag name="KSO_WM_UNIT_INDEX" val="1_3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319_7*m_h_a*1_5_1"/>
  <p:tag name="KSO_WM_UNIT_INDEX" val="1_5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5_1"/>
  <p:tag name="KSO_WM_UNIT_INDEX" val="1_5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319_7*m_h_a*1_7_1"/>
  <p:tag name="KSO_WM_UNIT_INDEX" val="1_7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7_1"/>
  <p:tag name="KSO_WM_UNIT_INDEX" val="1_7_1"/>
  <p:tag name="KSO_WM_UNIT_LAYERLEVEL" val="1_1_1"/>
  <p:tag name="KSO_WM_UNIT_LINE_FILL_TYPE" val="2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7_1"/>
  <p:tag name="KSO_WM_UNIT_INDEX" val="1_7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2_1"/>
  <p:tag name="KSO_WM_UNIT_INDEX" val="1_2_1"/>
  <p:tag name="KSO_WM_UNIT_LAYERLEVEL" val="1_1_1"/>
  <p:tag name="KSO_WM_UNIT_LINE_FILL_TYPE" val="2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0319_7*m_h_a*1_2_1"/>
  <p:tag name="KSO_WM_UNIT_INDEX" val="1_2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2_1"/>
  <p:tag name="KSO_WM_UNIT_INDEX" val="1_2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4_1"/>
  <p:tag name="KSO_WM_UNIT_INDEX" val="1_4_1"/>
  <p:tag name="KSO_WM_UNIT_LAYERLEVEL" val="1_1_1"/>
  <p:tag name="KSO_WM_UNIT_LINE_FILL_TYPE" val="2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0319_7*m_h_a*1_4_1"/>
  <p:tag name="KSO_WM_UNIT_INDEX" val="1_4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4_1"/>
  <p:tag name="KSO_WM_UNIT_INDEX" val="1_4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6_1"/>
  <p:tag name="KSO_WM_UNIT_INDEX" val="1_6_1"/>
  <p:tag name="KSO_WM_UNIT_LAYERLEVEL" val="1_1_1"/>
  <p:tag name="KSO_WM_UNIT_LINE_FILL_TYPE" val="2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0319_7*m_h_a*1_6_1"/>
  <p:tag name="KSO_WM_UNIT_INDEX" val="1_6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6_1"/>
  <p:tag name="KSO_WM_UNIT_INDEX" val="1_6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8_1"/>
  <p:tag name="KSO_WM_UNIT_INDEX" val="1_8_1"/>
  <p:tag name="KSO_WM_UNIT_LAYERLEVEL" val="1_1_1"/>
  <p:tag name="KSO_WM_UNIT_LINE_FILL_TYPE" val="2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0319_7*m_h_a*1_8_1"/>
  <p:tag name="KSO_WM_UNIT_INDEX" val="1_8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  <p:tag name="KSO_WM_UNIT_VALUE" val="14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8_1"/>
  <p:tag name="KSO_WM_UNIT_INDEX" val="1_8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4*l_h_i*1_3_2"/>
  <p:tag name="KSO_WM_UNIT_INDEX" val="1_3_2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4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4*l_h_i*1_2_2"/>
  <p:tag name="KSO_WM_UNIT_INDEX" val="1_2_2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4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4*l_h_i*1_4_2"/>
  <p:tag name="KSO_WM_UNIT_INDEX" val="1_4_2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4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1_4*l_h_i*1_5_2"/>
  <p:tag name="KSO_WM_UNIT_INDEX" val="1_5_2"/>
  <p:tag name="KSO_WM_UNIT_LAYERLEVEL" val="1_1_1"/>
  <p:tag name="KSO_WM_UNIT_SHADOW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1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75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305.xml><?xml version="1.0" encoding="utf-8"?>
<p:tagLst xmlns:p="http://schemas.openxmlformats.org/presentationml/2006/main">
  <p:tag name="KSO_WM_TEMPLATE_CATEGORY" val="custom"/>
  <p:tag name="KSO_WM_TEMPLATE_INDEX" val="20230314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31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2">
      <a:dk1>
        <a:srgbClr val="000000"/>
      </a:dk1>
      <a:lt1>
        <a:srgbClr val="FFFFFF"/>
      </a:lt1>
      <a:dk2>
        <a:srgbClr val="011163"/>
      </a:dk2>
      <a:lt2>
        <a:srgbClr val="F3F5FF"/>
      </a:lt2>
      <a:accent1>
        <a:srgbClr val="4864FC"/>
      </a:accent1>
      <a:accent2>
        <a:srgbClr val="6C5EDE"/>
      </a:accent2>
      <a:accent3>
        <a:srgbClr val="9059BF"/>
      </a:accent3>
      <a:accent4>
        <a:srgbClr val="B453A1"/>
      </a:accent4>
      <a:accent5>
        <a:srgbClr val="D84E82"/>
      </a:accent5>
      <a:accent6>
        <a:srgbClr val="FC4864"/>
      </a:accent6>
      <a:hlink>
        <a:srgbClr val="0563C1"/>
      </a:hlink>
      <a:folHlink>
        <a:srgbClr val="954D72"/>
      </a:folHlink>
    </a:clrScheme>
    <a:fontScheme name="自定义 1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班蒂综合征的护理查房</vt:lpstr>
      <vt:lpstr>目录</vt:lpstr>
      <vt:lpstr>班蒂综合征的概述</vt:lpstr>
      <vt:lpstr>定义和疾病特征</vt:lpstr>
      <vt:lpstr>病因和发病机制</vt:lpstr>
      <vt:lpstr>诊断标准</vt:lpstr>
      <vt:lpstr>治疗目标和方法</vt:lpstr>
      <vt:lpstr>病例汇报</vt:lpstr>
      <vt:lpstr>患者基本信息</vt:lpstr>
      <vt:lpstr>主诉和现病史</vt:lpstr>
      <vt:lpstr>既往史和家族史</vt:lpstr>
      <vt:lpstr>诊断过程和结果</vt:lpstr>
      <vt:lpstr>护理诊断</vt:lpstr>
      <vt:lpstr>疼痛</vt:lpstr>
      <vt:lpstr>焦虑和恐惧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2024-09-11T05:32:28.300</cp:lastPrinted>
  <dcterms:created xsi:type="dcterms:W3CDTF">2024-09-10T21:32:28Z</dcterms:created>
  <dcterms:modified xsi:type="dcterms:W3CDTF">2024-09-10T21:32:31Z</dcterms:modified>
</cp:coreProperties>
</file>