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D29CC-F911-4174-A281-78A211A90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CA811-3AC2-4419-8E44-E4879C821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42B06-FC40-45C1-ABBC-0C173324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EEACE-46D8-4B7F-A385-908F8B41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F9913-305D-445A-94C8-5F7F8C47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5D4CB-51DA-433B-BBCB-4F22DEE0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3B913-B962-4391-BB6B-8CF256F4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85080-E4C9-49FE-8ED9-1B39F89D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AA46A-2FE4-466B-AE6E-A33CF810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D30B-8C3D-4FBD-B5BE-AE85241E4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5D146-544B-4BEF-A1FC-ADF77BD60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45439" y="335116"/>
            <a:ext cx="10515600" cy="549275"/>
          </a:xfrm>
        </p:spPr>
        <p:txBody>
          <a:bodyPr>
            <a:normAutofit/>
          </a:bodyPr>
          <a:lstStyle>
            <a:lvl1pPr algn="l">
              <a:defRPr sz="2800" b="1">
                <a:solidFill>
                  <a:srgbClr val="4CA79E"/>
                </a:solidFill>
                <a:effectLst>
                  <a:glow rad="127000">
                    <a:schemeClr val="bg1"/>
                  </a:glo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1">
            <a:lum/>
          </a:blip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E7A0B-9A5F-49BE-8B61-9BF4870B3B6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28F2-20A7-4E7E-8117-5D26335A3D8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223837" y="200025"/>
            <a:ext cx="11744325" cy="6457950"/>
          </a:xfrm>
          <a:prstGeom prst="rect">
            <a:avLst/>
          </a:prstGeom>
          <a:noFill/>
          <a:ln>
            <a:solidFill>
              <a:srgbClr val="F1A8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6" t="12500" r="64395" b="54375"/>
          <a:stretch>
            <a:fillRect/>
          </a:stretch>
        </p:blipFill>
        <p:spPr>
          <a:xfrm rot="12600000" flipV="1">
            <a:off x="-316932" y="1148328"/>
            <a:ext cx="1081539" cy="142639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0"/>
            <a:r>
              <a:rPr lang="zh-CN" altLang="en-US"/>
              <a:t>第二级</a:t>
            </a:r>
            <a:endParaRPr lang="zh-CN" altLang="en-US"/>
          </a:p>
          <a:p>
            <a:pPr lvl="0"/>
            <a:r>
              <a:rPr lang="zh-CN" altLang="en-US"/>
              <a:t>第三级</a:t>
            </a:r>
            <a:endParaRPr lang="zh-CN" altLang="en-US"/>
          </a:p>
          <a:p>
            <a:pPr lvl="0"/>
            <a:r>
              <a:rPr lang="zh-CN" altLang="en-US"/>
              <a:t>第四级</a:t>
            </a:r>
            <a:endParaRPr lang="zh-CN" altLang="en-US"/>
          </a:p>
          <a:p>
            <a:pPr lvl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2018/8/6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‹#›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313200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3232150" y="1941830"/>
            <a:ext cx="7789545" cy="2387600"/>
          </a:xfrm>
        </p:spPr>
        <p:txBody>
          <a:bodyPr>
            <a:normAutofit/>
          </a:bodyPr>
          <a:lstStyle/>
          <a:p>
            <a:r>
              <a:rPr b="1">
                <a:sym typeface="+mn-ea"/>
              </a:rPr>
              <a:t>专题</a:t>
            </a:r>
            <a:r>
              <a:rPr lang="en-US" b="1">
                <a:sym typeface="+mn-ea"/>
              </a:rPr>
              <a:t>1</a:t>
            </a:r>
            <a:r>
              <a:rPr b="1">
                <a:sym typeface="+mn-ea"/>
              </a:rPr>
              <a:t>  </a:t>
            </a:r>
            <a:r>
              <a:rPr lang="zh-CN" b="1">
                <a:sym typeface="+mn-ea"/>
              </a:rPr>
              <a:t>字音字形</a:t>
            </a:r>
            <a:endParaRPr lang="zh-CN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33400" y="724535"/>
            <a:ext cx="11124565" cy="4815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字音字形是初中语文每个年级年必考的内容。这道试题的难度一般都不大，然而不少学生却总做不好。究其原因，主要有二：一是部分学生认为复习范围太大，试题分值不高，就不认真复习；二是部分学生虽然认真复习了，但由于复习不得要领，事倍功半。</a:t>
            </a:r>
            <a:endParaRPr lang="zh-CN"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那么，怎样复习字音才算是“得要领”呢？</a:t>
            </a:r>
            <a:endParaRPr lang="zh-CN" altLang="zh-CN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57200" y="569595"/>
            <a:ext cx="11124565" cy="6118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altLang="zh-CN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1.要做到正确地读写词语</a:t>
            </a:r>
            <a:r>
              <a:rPr lang="zh-CN" altLang="zh-CN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。</a:t>
            </a:r>
            <a:endParaRPr lang="zh-CN"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首先应注意从汉字的音、形、义三方面入手，读准字音，辨明字形，弄清字义。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lang="en-US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altLang="zh-CN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2.适当拓宽阅读面，多积累词语，丰富自己的词汇量。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</a:t>
            </a: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并且在积累的过程中，要做到准确无误，这样在读写的过程中就可以避免读错写错了。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lang="en-US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altLang="zh-CN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3.掌握一些方法，如拿不准的字要查字典。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做字形题，要积累词语，注意书写。特别是同音异形字在应用时非常容易混淆，因此在学习过程中一定要记扎实。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40000"/>
              </a:lnSpc>
            </a:pP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57200" y="617220"/>
            <a:ext cx="11124565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altLang="zh-CN" sz="28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4.对于易错字，要建立错题本，善于归结，经常重复性的记忆。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80000"/>
              </a:lnSpc>
            </a:pP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</a:t>
            </a:r>
            <a:r>
              <a:rPr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对于字音字形的考查，一般有多音字、形似字、形声字等，这需要日常学习中要根据字义进行重复性的记忆。突破这一题型，还需要在平时多读课文，多积累词语，多查工具书，注意易错形近字。</a:t>
            </a:r>
            <a:endParaRPr altLang="zh-CN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22300" y="1224915"/>
            <a:ext cx="1073150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第一单元</a:t>
            </a:r>
            <a:endParaRPr lang="zh-CN" altLang="zh-CN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溃退（kuì tuì）执行（zhí）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泄气（xiè）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督战（dū）要塞（sài）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摧枯拉朽（cuī xiǔ）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锐不可当（ruì dānɡ）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颁发（bān） 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遗嘱（yí zhǔ）仲裁（zhònɡ cái）  凌空（línɡ）翘首（qiáo）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屏息（bǐnɡ）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酷似（kù）潇洒（xiāo sǎ）轻盈（yínɡ）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悄然（qiǎo）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由衷（zhōnɡ）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眼花缭乱（liáo）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屏息敛声（liǎn）  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舰岛（jiàn）桅杆（wéi） 承载（zài）浩瀚（hàn）娴熟（xián shú）跟踪（zōnɡ）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默契（qì）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咆哮（xiāo） 紧绷（bēnɡ）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镌刻（juān）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一丝不苟（ɡǒu）  </a:t>
            </a:r>
            <a:r>
              <a:rPr lang="zh-CN" altLang="zh-CN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殚精竭虑（dān）</a:t>
            </a:r>
            <a:endParaRPr lang="zh-CN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935" y="398145"/>
            <a:ext cx="3651250" cy="76835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重点字音汇总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21665" y="549910"/>
            <a:ext cx="10709275" cy="588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80000"/>
              </a:lnSpc>
            </a:pPr>
            <a:r>
              <a:rPr altLang="zh-CN" sz="36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第二单元</a:t>
            </a:r>
            <a:endParaRPr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绯红（fēi hónɡ）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发髻（jì）芦荟（lú huì）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解剖（pōu）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落第（luò dì）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畸形（jī）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不逊（xùn）愤然（fèn）匿名（nì）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诘责（jié）托辞 枪毙（bì）凄然（qī）  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教诲（huì）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寓居（yù）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偷懒（lǎn）油光可鉴（jiàn）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杳无消息（yǎo）</a:t>
            </a:r>
            <a:endParaRPr sz="24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抑扬顿挫（yì yánɡ cuò）深恶痛疾（wù）佃农（diàn） 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溺死（nì）耕种（ɡēnɡ）劳碌（láo lù） 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妯娌（zhóu lǐ） 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周济（jì）宽厚（hòu）蛮横（mán hènɡ）慰勉（wèi miǎn）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任劳任怨（yuàn）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为富不仁（rén）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两颊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（jiá）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黝黑（yǒu）  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纠缠（chán）畏缩（suō）粗劣（liè） </a:t>
            </a:r>
            <a:r>
              <a:rPr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粗糙（cāo）</a:t>
            </a:r>
            <a:r>
              <a:rPr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崎岖（qí qū）平庸（yōnɡ）粗鄙（bǐ）滞留（zhì）愚钝（dùn）穹苍（qiónɡ）</a:t>
            </a:r>
            <a:endParaRPr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6570" y="569595"/>
            <a:ext cx="10941050" cy="5515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禁锢（ɡù）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蒙昧（ménɡ mèi）酒肆（sì）缰绳（jiānɡ）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轩昂（xuān ánɡ）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侏儒（zhū rú）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玲珑（lónɡ）犀利（xī）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锃亮（zènɡ）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伪装（wěi）粲然（càn）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盎然（ànɡ）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胆怯（qiè）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粗制滥造（làn）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藏污纳垢（cánɡ wū nà ɡòu）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鹤立鸡群（hè）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颔首低眉（hàn）正襟危坐（jīn）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黯然失色（àn） 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诚惶诚恐（huánɡ）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燥</a:t>
            </a: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热（zào） 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冻僵（jiānɡ）沥青（lì qīnɡ）骤雨（zhòu）窒息（zhì）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吹嘘（xū）沸腾（fèi）清晰（xī）闪耀（yào）姿势（zī）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28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抚摸（fǔ）荧光（yínɡ） 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筋疲力尽（jīn）和颜悦色（hé）</a:t>
            </a:r>
            <a:endParaRPr lang="zh-CN" altLang="en-US" sz="28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15620" y="401955"/>
            <a:ext cx="11200130" cy="6203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zh-CN" alt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charset="-122"/>
              </a:rPr>
              <a:t>第四单元</a:t>
            </a:r>
            <a:endParaRPr lang="zh-CN" altLang="en-US" sz="3200" b="1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差使（chāi）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交卸（xiè）典质（zhì）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狼藉（j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í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簌簌（sù）赋闲（fù） 游逛（ɡuànɡ） 踌躇（chóu chú） 马褂（ɡuà）拭干（shì）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颓唐（tuí）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琐屑（suǒ xiè）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举箸提笔（zhù）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开垦（kěn）锤炼（liàn）主宰（zǎi）倦怠（juàn dài） 傲然（ào）靠拢（lǒnɡ）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倔强（jué jiànɡ）</a:t>
            </a:r>
            <a:endParaRPr lang="zh-CN" altLang="en-US" sz="2400" b="1">
              <a:solidFill>
                <a:srgbClr val="FF0000"/>
              </a:solidFill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婆娑（suō）虬枝（qiú zhī）宛然（wǎn）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秀颀（qí）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鄙视（bǐ）  </a:t>
            </a:r>
            <a:endParaRPr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坦荡如砥（dǐ）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潜滋暗长（qián）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恹恹欲睡（yān）劳逸斜出（yì） </a:t>
            </a:r>
            <a:endParaRPr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不折不饶（ráo）纵横决荡（hénɡ）  兴味（xìnɡ）洗涤（dí）卑微（bēi）牛犊（dú）茸毛（rónɡ）消逝（xiāo shì）繁殖（zhí）蔓延（màn yán）凋谢（diāo xiè）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遏制（è  zhì）飓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风（jù fēnɡ）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濒临（bīn）</a:t>
            </a:r>
            <a:endParaRPr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深渊（yuān） 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鲜腴（yú）</a:t>
            </a: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辟邪（bì xié）篱笆（lí）格调（diào）</a:t>
            </a:r>
            <a:endParaRPr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呈贡（ɡònɡ）吆喝（yāo he）暮年（mù nián）连绵不断（lián）</a:t>
            </a:r>
            <a:endParaRPr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95935" y="321945"/>
            <a:ext cx="11371580" cy="6536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60000"/>
              </a:lnSpc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第五单元</a:t>
            </a:r>
            <a:endParaRPr lang="zh-CN" altLang="en-US" sz="36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记载（zǎi）残损（sǔn）桥墩（dūn）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推崇（chónɡ）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侵略（lüè）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序幕（xù mù）惟妙惟肖（xiào）鉴赏（jiàn）轩榭（xuān xiè）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映衬（yìnɡ chèn）丘壑（hè）</a:t>
            </a:r>
            <a:r>
              <a:rPr lang="zh-CN" altLang="en-US"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雷同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嶙峋（lín xún）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依傍（bànɡ） 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蔓延（màn yán）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蔷薇（qiánɡ wēi）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芭蕉（bā jiāo）雕镂（lòu）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斟酌（zhēn zhuó）檐漏（yán lòu）别出心裁（cái）  俯仰生姿（zī） 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暴晒（bào）  干燥（zào）挖掘（jué） 隧道（suì）恶劣（è  liè）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罅隙（xià）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倒悬（dào xuán）折皱（zhé zhòu）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纤维（xiān wéi）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防御（fánɡ yù）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顾忌（ɡù jì）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掠夺（lüè duó）车辙（chē zhé）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黏土（nián）喧嚣（xiāo）无动于衷（zhōnɡ）  擅长（shàn）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城郭（chénɡ ɡuō）考订（dìnɡ） 田畴（chóu）岔道（chà）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簇拥（cù yōnɡ）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行旅（xínɡ）  遒劲（qiú jìn） 春寒料峭（liào qiào） </a:t>
            </a: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摩肩接踵（zhǒnɡ）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络绎不绝（yì）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8887460" y="4319905"/>
            <a:ext cx="2867660" cy="23393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688340" y="1274445"/>
            <a:ext cx="10297160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第一单元</a:t>
            </a:r>
            <a:endParaRPr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建树  延续  高潮  新秀 仲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裁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轻盈  桅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杆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</a:t>
            </a:r>
            <a:endParaRPr sz="36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娴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熟  默契  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镌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刻  一丝不苟  </a:t>
            </a:r>
            <a:r>
              <a:rPr lang="en-US"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殚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精竭虑  </a:t>
            </a:r>
            <a:endParaRPr sz="36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风平浪静  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震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耳欲聋   如梦初醒  锐不可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当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</a:t>
            </a:r>
            <a:endParaRPr sz="36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白手起家  眼花</a:t>
            </a:r>
            <a:r>
              <a:rPr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缭</a:t>
            </a:r>
            <a:r>
              <a:rPr sz="36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乱</a:t>
            </a:r>
            <a:endParaRPr sz="36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68935" y="398145"/>
            <a:ext cx="3651250" cy="76835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重点字形汇总</a:t>
            </a:r>
            <a:r>
              <a:rPr lang="zh-CN" altLang="en-US" sz="44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4400" b="1">
              <a:highlight>
                <a:srgbClr val="FFFF00"/>
              </a:highligh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69553" y="392471"/>
            <a:ext cx="10894241" cy="526224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第二单元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宛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   标致 适值  私塾  和睦  富裕  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器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宇  微妙  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绯红  解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剖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畸形  不逊  教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诲</a:t>
            </a:r>
            <a:r>
              <a:rPr 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佃农  溺死  粗劣  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粗鄙  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滞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留  穹苍  禁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锢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侏儒  犀利  盎然  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燥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热  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骤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雨  窒息  黝黑  藏污纳垢  精通时事  藏污纳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垢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黯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然失色 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筋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疲力尽  正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人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君子  入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木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三分  深恶痛疾  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粗制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滥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造   诚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惶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诚恐  油光可</a:t>
            </a:r>
            <a:r>
              <a:rPr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鉴</a:t>
            </a:r>
            <a:r>
              <a:rPr sz="3200" b="1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杳无消息  抑扬顿挫</a:t>
            </a:r>
            <a:endParaRPr sz="3200" b="1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425450" y="393700"/>
            <a:ext cx="10812780" cy="4885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90000"/>
              </a:lnSpc>
            </a:pPr>
            <a:r>
              <a:rPr sz="36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第四单元</a:t>
            </a:r>
            <a:endParaRPr sz="32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>
              <a:lnSpc>
                <a:spcPct val="190000"/>
              </a:lnSpc>
            </a:pP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惨淡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勾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留  警醒  狼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藉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交卸  赋闲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踌躇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颓唐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琐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屑  锤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炼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倦怠  靠拢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倔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强  婆娑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宛然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鄙视  濒临  卑微  繁殖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蔓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延  凋谢  遏制  坦荡如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砥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</a:t>
            </a:r>
            <a:r>
              <a:rPr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潜滋暗长</a:t>
            </a: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</a:t>
            </a:r>
            <a:endParaRPr sz="32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>
              <a:lnSpc>
                <a:spcPct val="190000"/>
              </a:lnSpc>
            </a:pPr>
            <a:r>
              <a:rPr sz="320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触目伤怀   妙手偶得  张目结舌</a:t>
            </a:r>
            <a:endParaRPr sz="3200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https://d.book118.com/075313132004011102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881">
      <a:dk1>
        <a:sysClr val="windowText" lastClr="000000"/>
      </a:dk1>
      <a:lt1>
        <a:sysClr val="window" lastClr="FFFFFF"/>
      </a:lt1>
      <a:dk2>
        <a:srgbClr val="4CA79E"/>
      </a:dk2>
      <a:lt2>
        <a:srgbClr val="F1666B"/>
      </a:lt2>
      <a:accent1>
        <a:srgbClr val="F1666B"/>
      </a:accent1>
      <a:accent2>
        <a:srgbClr val="4CA79E"/>
      </a:accent2>
      <a:accent3>
        <a:srgbClr val="F1666B"/>
      </a:accent3>
      <a:accent4>
        <a:srgbClr val="4CA79E"/>
      </a:accent4>
      <a:accent5>
        <a:srgbClr val="F1666B"/>
      </a:accent5>
      <a:accent6>
        <a:srgbClr val="4CA79E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宋体</vt:lpstr>
      <vt:lpstr>黑体</vt:lpstr>
      <vt:lpstr>楷体</vt:lpstr>
      <vt:lpstr>Office Theme</vt:lpstr>
      <vt:lpstr>专题1  字音字形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2024-09-10T18:41:23.323</cp:lastPrinted>
  <dcterms:created xsi:type="dcterms:W3CDTF">2024-09-10T10:41:23Z</dcterms:created>
  <dcterms:modified xsi:type="dcterms:W3CDTF">2024-09-10T10:41:25Z</dcterms:modified>
</cp:coreProperties>
</file>