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74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319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7F40D-0DC4-4CE8-888D-C7F908327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7C155-1E0B-49A2-9FA6-1EEA9B505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8B39F-12CC-4A37-BC38-9346F6EEE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C7DDA7-47B9-484C-B485-47FF019D6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3802E4-2D5C-4DDA-B51A-F3203A120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4BDC82-C447-46A4-A523-488B6E37B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79A908-43A1-401C-9FFF-8AC5B8F41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F7E992-0C77-4705-A66D-3D0ED760C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7825AE-EFC4-4BD6-B448-5D7A45C04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1CA23-76D4-4CD0-A7E4-FF4D3D403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6FE5A6-8165-459A-98F1-4F8D40146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730" r:id="rId2"/>
    <p:sldLayoutId id="2147487731" r:id="rId3"/>
    <p:sldLayoutId id="2147487732" r:id="rId4"/>
    <p:sldLayoutId id="2147487733" r:id="rId5"/>
    <p:sldLayoutId id="2147487734" r:id="rId6"/>
    <p:sldLayoutId id="2147487735" r:id="rId7"/>
    <p:sldLayoutId id="2147487736" r:id="rId8"/>
    <p:sldLayoutId id="2147487737" r:id="rId9"/>
    <p:sldLayoutId id="2147487738" r:id="rId10"/>
    <p:sldLayoutId id="214748773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20" Type="http://schemas.openxmlformats.org/officeDocument/2006/relationships/tags" Target="../tags/tag188.xml" /><Relationship Id="rId21" Type="http://schemas.openxmlformats.org/officeDocument/2006/relationships/tags" Target="../tags/tag189.xml" /><Relationship Id="rId22" Type="http://schemas.openxmlformats.org/officeDocument/2006/relationships/tags" Target="../tags/tag190.xml" /><Relationship Id="rId23" Type="http://schemas.openxmlformats.org/officeDocument/2006/relationships/tags" Target="../tags/tag191.xml" /><Relationship Id="rId24" Type="http://schemas.openxmlformats.org/officeDocument/2006/relationships/tags" Target="../tags/tag192.xml" /><Relationship Id="rId25" Type="http://schemas.openxmlformats.org/officeDocument/2006/relationships/tags" Target="../tags/tag193.xml" /><Relationship Id="rId26" Type="http://schemas.openxmlformats.org/officeDocument/2006/relationships/tags" Target="../tags/tag194.xml" /><Relationship Id="rId27" Type="http://schemas.openxmlformats.org/officeDocument/2006/relationships/tags" Target="../tags/tag195.xml" /><Relationship Id="rId28" Type="http://schemas.openxmlformats.org/officeDocument/2006/relationships/tags" Target="../tags/tag196.xml" /><Relationship Id="rId29" Type="http://schemas.openxmlformats.org/officeDocument/2006/relationships/tags" Target="../tags/tag197.xml" /><Relationship Id="rId3" Type="http://schemas.openxmlformats.org/officeDocument/2006/relationships/tags" Target="../tags/tag171.xml" /><Relationship Id="rId30" Type="http://schemas.openxmlformats.org/officeDocument/2006/relationships/tags" Target="../tags/tag198.xml" /><Relationship Id="rId31" Type="http://schemas.openxmlformats.org/officeDocument/2006/relationships/tags" Target="../tags/tag199.xml" /><Relationship Id="rId32" Type="http://schemas.openxmlformats.org/officeDocument/2006/relationships/tags" Target="../tags/tag200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09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22" Type="http://schemas.openxmlformats.org/officeDocument/2006/relationships/tags" Target="../tags/tag229.xml" /><Relationship Id="rId23" Type="http://schemas.openxmlformats.org/officeDocument/2006/relationships/tags" Target="../tags/tag230.xml" /><Relationship Id="rId24" Type="http://schemas.openxmlformats.org/officeDocument/2006/relationships/tags" Target="../tags/tag231.xml" /><Relationship Id="rId25" Type="http://schemas.openxmlformats.org/officeDocument/2006/relationships/tags" Target="../tags/tag232.xml" /><Relationship Id="rId26" Type="http://schemas.openxmlformats.org/officeDocument/2006/relationships/tags" Target="../tags/tag233.xml" /><Relationship Id="rId27" Type="http://schemas.openxmlformats.org/officeDocument/2006/relationships/tags" Target="../tags/tag234.xml" /><Relationship Id="rId28" Type="http://schemas.openxmlformats.org/officeDocument/2006/relationships/tags" Target="../tags/tag235.xml" /><Relationship Id="rId29" Type="http://schemas.openxmlformats.org/officeDocument/2006/relationships/tags" Target="../tags/tag236.xml" /><Relationship Id="rId3" Type="http://schemas.openxmlformats.org/officeDocument/2006/relationships/tags" Target="../tags/tag210.xml" /><Relationship Id="rId30" Type="http://schemas.openxmlformats.org/officeDocument/2006/relationships/tags" Target="../tags/tag237.xml" /><Relationship Id="rId31" Type="http://schemas.openxmlformats.org/officeDocument/2006/relationships/tags" Target="../tags/tag238.xml" /><Relationship Id="rId32" Type="http://schemas.openxmlformats.org/officeDocument/2006/relationships/tags" Target="../tags/tag239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14" Type="http://schemas.openxmlformats.org/officeDocument/2006/relationships/tags" Target="../tags/tag252.xml" /><Relationship Id="rId15" Type="http://schemas.openxmlformats.org/officeDocument/2006/relationships/tags" Target="../tags/tag253.xml" /><Relationship Id="rId16" Type="http://schemas.openxmlformats.org/officeDocument/2006/relationships/tags" Target="../tags/tag254.xml" /><Relationship Id="rId17" Type="http://schemas.openxmlformats.org/officeDocument/2006/relationships/tags" Target="../tags/tag255.xml" /><Relationship Id="rId18" Type="http://schemas.openxmlformats.org/officeDocument/2006/relationships/tags" Target="../tags/tag256.xml" /><Relationship Id="rId19" Type="http://schemas.openxmlformats.org/officeDocument/2006/relationships/tags" Target="../tags/tag257.xml" /><Relationship Id="rId2" Type="http://schemas.openxmlformats.org/officeDocument/2006/relationships/tags" Target="../tags/tag240.xml" /><Relationship Id="rId20" Type="http://schemas.openxmlformats.org/officeDocument/2006/relationships/tags" Target="../tags/tag258.xml" /><Relationship Id="rId21" Type="http://schemas.openxmlformats.org/officeDocument/2006/relationships/tags" Target="../tags/tag259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1.xml" /><Relationship Id="rId11" Type="http://schemas.openxmlformats.org/officeDocument/2006/relationships/tags" Target="../tags/tag272.xml" /><Relationship Id="rId12" Type="http://schemas.openxmlformats.org/officeDocument/2006/relationships/tags" Target="../tags/tag273.xml" /><Relationship Id="rId13" Type="http://schemas.openxmlformats.org/officeDocument/2006/relationships/tags" Target="../tags/tag274.xml" /><Relationship Id="rId14" Type="http://schemas.openxmlformats.org/officeDocument/2006/relationships/tags" Target="../tags/tag275.xml" /><Relationship Id="rId15" Type="http://schemas.openxmlformats.org/officeDocument/2006/relationships/tags" Target="../tags/tag276.xml" /><Relationship Id="rId16" Type="http://schemas.openxmlformats.org/officeDocument/2006/relationships/tags" Target="../tags/tag277.xml" /><Relationship Id="rId2" Type="http://schemas.openxmlformats.org/officeDocument/2006/relationships/tags" Target="../tags/tag263.xml" /><Relationship Id="rId3" Type="http://schemas.openxmlformats.org/officeDocument/2006/relationships/tags" Target="../tags/tag264.xml" /><Relationship Id="rId4" Type="http://schemas.openxmlformats.org/officeDocument/2006/relationships/tags" Target="../tags/tag265.xml" /><Relationship Id="rId5" Type="http://schemas.openxmlformats.org/officeDocument/2006/relationships/tags" Target="../tags/tag266.xml" /><Relationship Id="rId6" Type="http://schemas.openxmlformats.org/officeDocument/2006/relationships/tags" Target="../tags/tag267.xml" /><Relationship Id="rId7" Type="http://schemas.openxmlformats.org/officeDocument/2006/relationships/tags" Target="../tags/tag268.xml" /><Relationship Id="rId8" Type="http://schemas.openxmlformats.org/officeDocument/2006/relationships/tags" Target="../tags/tag269.xml" /><Relationship Id="rId9" Type="http://schemas.openxmlformats.org/officeDocument/2006/relationships/tags" Target="../tags/tag27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5.xml" /><Relationship Id="rId11" Type="http://schemas.openxmlformats.org/officeDocument/2006/relationships/tags" Target="../tags/tag316.xml" /><Relationship Id="rId12" Type="http://schemas.openxmlformats.org/officeDocument/2006/relationships/tags" Target="../tags/tag317.xml" /><Relationship Id="rId13" Type="http://schemas.openxmlformats.org/officeDocument/2006/relationships/tags" Target="../tags/tag318.xml" /><Relationship Id="rId2" Type="http://schemas.openxmlformats.org/officeDocument/2006/relationships/tags" Target="../tags/tag307.xml" /><Relationship Id="rId3" Type="http://schemas.openxmlformats.org/officeDocument/2006/relationships/tags" Target="../tags/tag308.xml" /><Relationship Id="rId4" Type="http://schemas.openxmlformats.org/officeDocument/2006/relationships/tags" Target="../tags/tag309.xml" /><Relationship Id="rId5" Type="http://schemas.openxmlformats.org/officeDocument/2006/relationships/tags" Target="../tags/tag310.xml" /><Relationship Id="rId6" Type="http://schemas.openxmlformats.org/officeDocument/2006/relationships/tags" Target="../tags/tag311.xml" /><Relationship Id="rId7" Type="http://schemas.openxmlformats.org/officeDocument/2006/relationships/tags" Target="../tags/tag312.xml" /><Relationship Id="rId8" Type="http://schemas.openxmlformats.org/officeDocument/2006/relationships/tags" Target="../tags/tag313.xml" /><Relationship Id="rId9" Type="http://schemas.openxmlformats.org/officeDocument/2006/relationships/tags" Target="../tags/tag31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33002233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人力工作总结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 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人力工作概况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招聘工作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培训工作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绩效管理工作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薪酬福利工作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人力工作概况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人力工作目标</a:t>
            </a:r>
            <a:endParaRPr lang="zh-CN" altLang="en-US"/>
          </a:p>
        </p:txBody>
      </p:sp>
      <p:sp>
        <p:nvSpPr>
          <p:cNvPr id="104887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87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提高员工满意度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88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优化人力资源配置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88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89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提高员工工作效率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89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降低员工流失率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工作完成情况</a:t>
            </a:r>
            <a:endParaRPr lang="zh-CN" altLang="en-US"/>
          </a:p>
        </p:txBody>
      </p:sp>
      <p:sp>
        <p:nvSpPr>
          <p:cNvPr id="1048934" name="圆角矩形 26"/>
          <p:cNvSpPr/>
          <p:nvPr>
            <p:custDataLst>
              <p:tags r:id="rId2"/>
            </p:custDataLst>
          </p:nvPr>
        </p:nvSpPr>
        <p:spPr>
          <a:xfrm>
            <a:off x="838200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36" name="圆角矩形 28"/>
          <p:cNvSpPr/>
          <p:nvPr>
            <p:custDataLst>
              <p:tags r:id="rId3"/>
            </p:custDataLst>
          </p:nvPr>
        </p:nvSpPr>
        <p:spPr>
          <a:xfrm>
            <a:off x="840048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38" name="文本框 31"/>
          <p:cNvSpPr txBox="1"/>
          <p:nvPr>
            <p:custDataLst>
              <p:tags r:id="rId4"/>
            </p:custDataLst>
          </p:nvPr>
        </p:nvSpPr>
        <p:spPr>
          <a:xfrm>
            <a:off x="938002" y="237931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招聘任务完成率：90%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圆角矩形 29"/>
          <p:cNvSpPr/>
          <p:nvPr>
            <p:custDataLst>
              <p:tags r:id="rId5"/>
            </p:custDataLst>
          </p:nvPr>
        </p:nvSpPr>
        <p:spPr>
          <a:xfrm>
            <a:off x="2622938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42" name="圆角矩形 32"/>
          <p:cNvSpPr/>
          <p:nvPr>
            <p:custDataLst>
              <p:tags r:id="rId6"/>
            </p:custDataLst>
          </p:nvPr>
        </p:nvSpPr>
        <p:spPr>
          <a:xfrm>
            <a:off x="2624786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44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培训任务完成率：85%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圆角矩形 3"/>
          <p:cNvSpPr/>
          <p:nvPr>
            <p:custDataLst>
              <p:tags r:id="rId8"/>
            </p:custDataLst>
          </p:nvPr>
        </p:nvSpPr>
        <p:spPr>
          <a:xfrm>
            <a:off x="4407676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48" name="圆角矩形 4"/>
          <p:cNvSpPr/>
          <p:nvPr>
            <p:custDataLst>
              <p:tags r:id="rId9"/>
            </p:custDataLst>
          </p:nvPr>
        </p:nvSpPr>
        <p:spPr>
          <a:xfrm>
            <a:off x="4409524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50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绩效考核任务完成率：95%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圆角矩形 8"/>
          <p:cNvSpPr/>
          <p:nvPr>
            <p:custDataLst>
              <p:tags r:id="rId11"/>
            </p:custDataLst>
          </p:nvPr>
        </p:nvSpPr>
        <p:spPr>
          <a:xfrm>
            <a:off x="6192414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54" name="圆角矩形 9"/>
          <p:cNvSpPr/>
          <p:nvPr>
            <p:custDataLst>
              <p:tags r:id="rId12"/>
            </p:custDataLst>
          </p:nvPr>
        </p:nvSpPr>
        <p:spPr>
          <a:xfrm>
            <a:off x="6194262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56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员工关系处理任务完成率：98%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圆角矩形 6"/>
          <p:cNvSpPr/>
          <p:nvPr>
            <p:custDataLst>
              <p:tags r:id="rId14"/>
            </p:custDataLst>
          </p:nvPr>
        </p:nvSpPr>
        <p:spPr>
          <a:xfrm>
            <a:off x="7977152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0" name="圆角矩形 7"/>
          <p:cNvSpPr/>
          <p:nvPr>
            <p:custDataLst>
              <p:tags r:id="rId15"/>
            </p:custDataLst>
          </p:nvPr>
        </p:nvSpPr>
        <p:spPr>
          <a:xfrm>
            <a:off x="7979000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62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薪酬福利管理任务完成率：92%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圆角矩形 16"/>
          <p:cNvSpPr/>
          <p:nvPr>
            <p:custDataLst>
              <p:tags r:id="rId17"/>
            </p:custDataLst>
          </p:nvPr>
        </p:nvSpPr>
        <p:spPr>
          <a:xfrm>
            <a:off x="9761890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6" name="圆角矩形 17"/>
          <p:cNvSpPr/>
          <p:nvPr>
            <p:custDataLst>
              <p:tags r:id="rId18"/>
            </p:custDataLst>
          </p:nvPr>
        </p:nvSpPr>
        <p:spPr>
          <a:xfrm>
            <a:off x="9763738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68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员工满意度调查任务完成率：88%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重点成果</a:t>
            </a:r>
            <a:endParaRPr lang="zh-CN" altLang="en-US"/>
          </a:p>
        </p:txBody>
      </p:sp>
      <p:sp>
        <p:nvSpPr>
          <p:cNvPr id="104900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招聘人数：成功招聘XX人，满足公司需求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培训效果：完成XX次培训，提升员工技能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绩效管理：实施绩效考核，提高员工工作积极性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员工关系：处理员工问题，维护良好工作环境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906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培训效果不佳：通过改进培训内容和方法，以及加强培训效果评估来解决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招聘困难：通过提高招聘渠道和优化招聘流程来解决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员工流失：通过提高员工满意度和提供职业发展机会来解决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绩效管理问题：通过优化绩效管理体系和加强绩效沟通来解决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招聘工作</a:t>
            </a:r>
            <a:endParaRPr lang="zh-CN" altLang="en-US"/>
          </a:p>
        </p:txBody>
      </p:sp>
      <p:sp>
        <p:nvSpPr>
          <p:cNvPr id="10491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招聘计划和流程</a:t>
            </a:r>
            <a:endParaRPr lang="zh-CN" altLang="en-US"/>
          </a:p>
        </p:txBody>
      </p:sp>
      <p:sp>
        <p:nvSpPr>
          <p:cNvPr id="104915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制定招聘计划：明确招聘岗位、人数、要求等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入职培训：对新员工进行入职培训，帮助他们尽快适应工作环境和职责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做出决策：根据面试结果，决定是否录用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发布招聘信息：通过招聘网站、社交媒体等渠道发布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安排面试：与候选人进行面对面交流，了解其能力、经验等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筛选简历：根据岗位要求筛选合适的简历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招聘渠道和方式</a:t>
            </a:r>
            <a:endParaRPr lang="zh-CN" altLang="en-US"/>
          </a:p>
        </p:txBody>
      </p:sp>
      <p:sp>
        <p:nvSpPr>
          <p:cNvPr id="104923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校园招聘：与高校合作，举办校园招聘会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网络招聘：通过招聘网站、社交媒体等发布招聘信息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内部推荐：鼓励员工推荐合适的人选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猎头公司：与猎头公司合作，寻找高端人才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招聘效果评估</a:t>
            </a:r>
            <a:endParaRPr lang="zh-CN" altLang="en-US"/>
          </a:p>
        </p:txBody>
      </p:sp>
      <p:sp>
        <p:nvSpPr>
          <p:cNvPr id="104928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招聘渠道：线上、线下、内部推荐等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招聘满意度：新员工对招聘过程的满意度，包括招聘流程、面试体验等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招聘效率：从发布招聘信息到新员工入职的时间周期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招聘数量：实际招聘人数与计划招聘人数的对比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招聘成本：招聘过程中的费用支出，如广告费、招聘会费用等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招聘质量：新员工的学历、经验、技能等与岗位要求的匹配度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招聘工作总结和展望</a:t>
            </a:r>
            <a:endParaRPr lang="zh-CN" altLang="en-US"/>
          </a:p>
        </p:txBody>
      </p:sp>
      <p:sp>
        <p:nvSpPr>
          <p:cNvPr id="1049366" name="对角圆角矩形 15"/>
          <p:cNvSpPr/>
          <p:nvPr>
            <p:custDataLst>
              <p:tags r:id="rId2"/>
            </p:custDataLst>
          </p:nvPr>
        </p:nvSpPr>
        <p:spPr>
          <a:xfrm>
            <a:off x="1372017" y="3481849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对角圆角矩形 16"/>
          <p:cNvSpPr/>
          <p:nvPr>
            <p:custDataLst>
              <p:tags r:id="rId3"/>
            </p:custDataLst>
          </p:nvPr>
        </p:nvSpPr>
        <p:spPr>
          <a:xfrm>
            <a:off x="1372017" y="3352838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直角三角形 17"/>
          <p:cNvSpPr/>
          <p:nvPr>
            <p:custDataLst>
              <p:tags r:id="rId4"/>
            </p:custDataLst>
          </p:nvPr>
        </p:nvSpPr>
        <p:spPr>
          <a:xfrm>
            <a:off x="1883567" y="3353479"/>
            <a:ext cx="77021" cy="12836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文本框 27"/>
          <p:cNvSpPr txBox="1"/>
          <p:nvPr>
            <p:custDataLst>
              <p:tags r:id="rId5"/>
            </p:custDataLst>
          </p:nvPr>
        </p:nvSpPr>
        <p:spPr>
          <a:xfrm>
            <a:off x="1916943" y="3491476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招聘流程：简历筛选、面试、录用等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对角圆角矩形 52"/>
          <p:cNvSpPr/>
          <p:nvPr>
            <p:custDataLst>
              <p:tags r:id="rId6"/>
            </p:custDataLst>
          </p:nvPr>
        </p:nvSpPr>
        <p:spPr>
          <a:xfrm>
            <a:off x="1372017" y="1493411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对角圆角矩形 53"/>
          <p:cNvSpPr/>
          <p:nvPr>
            <p:custDataLst>
              <p:tags r:id="rId7"/>
            </p:custDataLst>
          </p:nvPr>
        </p:nvSpPr>
        <p:spPr>
          <a:xfrm>
            <a:off x="1372017" y="1364400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直角三角形 54"/>
          <p:cNvSpPr/>
          <p:nvPr>
            <p:custDataLst>
              <p:tags r:id="rId8"/>
            </p:custDataLst>
          </p:nvPr>
        </p:nvSpPr>
        <p:spPr>
          <a:xfrm>
            <a:off x="1883567" y="1365042"/>
            <a:ext cx="77021" cy="12836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文本框 56"/>
          <p:cNvSpPr txBox="1"/>
          <p:nvPr>
            <p:custDataLst>
              <p:tags r:id="rId9"/>
            </p:custDataLst>
          </p:nvPr>
        </p:nvSpPr>
        <p:spPr>
          <a:xfrm>
            <a:off x="1916943" y="1496620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招聘渠道：线上招聘、校园招聘、内部推荐等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对角圆角矩形 5"/>
          <p:cNvSpPr/>
          <p:nvPr>
            <p:custDataLst>
              <p:tags r:id="rId10"/>
            </p:custDataLst>
          </p:nvPr>
        </p:nvSpPr>
        <p:spPr>
          <a:xfrm>
            <a:off x="1372017" y="2487630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对角圆角矩形 6"/>
          <p:cNvSpPr/>
          <p:nvPr>
            <p:custDataLst>
              <p:tags r:id="rId11"/>
            </p:custDataLst>
          </p:nvPr>
        </p:nvSpPr>
        <p:spPr>
          <a:xfrm>
            <a:off x="1372017" y="2358619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直角三角形 7"/>
          <p:cNvSpPr/>
          <p:nvPr>
            <p:custDataLst>
              <p:tags r:id="rId12"/>
            </p:custDataLst>
          </p:nvPr>
        </p:nvSpPr>
        <p:spPr>
          <a:xfrm>
            <a:off x="1883567" y="2359261"/>
            <a:ext cx="77021" cy="12836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文本框 8"/>
          <p:cNvSpPr txBox="1"/>
          <p:nvPr>
            <p:custDataLst>
              <p:tags r:id="rId13"/>
            </p:custDataLst>
          </p:nvPr>
        </p:nvSpPr>
        <p:spPr>
          <a:xfrm>
            <a:off x="1916943" y="2497257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招聘效果：招聘人数、招聘成功率、招聘成本等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对角圆角矩形 9"/>
          <p:cNvSpPr/>
          <p:nvPr>
            <p:custDataLst>
              <p:tags r:id="rId14"/>
            </p:custDataLst>
          </p:nvPr>
        </p:nvSpPr>
        <p:spPr>
          <a:xfrm>
            <a:off x="1372017" y="4476067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对角圆角矩形 10"/>
          <p:cNvSpPr/>
          <p:nvPr>
            <p:custDataLst>
              <p:tags r:id="rId15"/>
            </p:custDataLst>
          </p:nvPr>
        </p:nvSpPr>
        <p:spPr>
          <a:xfrm>
            <a:off x="1372017" y="4347056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直角三角形 11"/>
          <p:cNvSpPr/>
          <p:nvPr>
            <p:custDataLst>
              <p:tags r:id="rId16"/>
            </p:custDataLst>
          </p:nvPr>
        </p:nvSpPr>
        <p:spPr>
          <a:xfrm>
            <a:off x="1883567" y="4347698"/>
            <a:ext cx="77021" cy="12836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文本框 12"/>
          <p:cNvSpPr txBox="1"/>
          <p:nvPr>
            <p:custDataLst>
              <p:tags r:id="rId17"/>
            </p:custDataLst>
          </p:nvPr>
        </p:nvSpPr>
        <p:spPr>
          <a:xfrm>
            <a:off x="1916943" y="4485695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招聘问题：招聘渠道不足、招聘效果不佳、招聘流程不完善等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对角圆角矩形 14"/>
          <p:cNvSpPr/>
          <p:nvPr>
            <p:custDataLst>
              <p:tags r:id="rId18"/>
            </p:custDataLst>
          </p:nvPr>
        </p:nvSpPr>
        <p:spPr>
          <a:xfrm>
            <a:off x="1372017" y="5470286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对角圆角矩形 18"/>
          <p:cNvSpPr/>
          <p:nvPr>
            <p:custDataLst>
              <p:tags r:id="rId19"/>
            </p:custDataLst>
          </p:nvPr>
        </p:nvSpPr>
        <p:spPr>
          <a:xfrm>
            <a:off x="1372017" y="5341275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直角三角形 19"/>
          <p:cNvSpPr/>
          <p:nvPr>
            <p:custDataLst>
              <p:tags r:id="rId20"/>
            </p:custDataLst>
          </p:nvPr>
        </p:nvSpPr>
        <p:spPr>
          <a:xfrm>
            <a:off x="1883567" y="5341917"/>
            <a:ext cx="77021" cy="12836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文本框 20"/>
          <p:cNvSpPr txBox="1"/>
          <p:nvPr>
            <p:custDataLst>
              <p:tags r:id="rId21"/>
            </p:custDataLst>
          </p:nvPr>
        </p:nvSpPr>
        <p:spPr>
          <a:xfrm>
            <a:off x="1916943" y="5479914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展望：优化招聘渠道、提高招聘效果、完善招聘流程等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培训工作</a:t>
            </a:r>
            <a:endParaRPr lang="zh-CN" altLang="en-US"/>
          </a:p>
        </p:txBody>
      </p:sp>
      <p:sp>
        <p:nvSpPr>
          <p:cNvPr id="104944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培训计划和流程</a:t>
            </a:r>
            <a:endParaRPr lang="zh-CN" altLang="en-US"/>
          </a:p>
        </p:txBody>
      </p:sp>
      <p:sp>
        <p:nvSpPr>
          <p:cNvPr id="1049464" name="圆角矩形 26"/>
          <p:cNvSpPr/>
          <p:nvPr>
            <p:custDataLst>
              <p:tags r:id="rId2"/>
            </p:custDataLst>
          </p:nvPr>
        </p:nvSpPr>
        <p:spPr>
          <a:xfrm>
            <a:off x="838200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66" name="圆角矩形 28"/>
          <p:cNvSpPr/>
          <p:nvPr>
            <p:custDataLst>
              <p:tags r:id="rId3"/>
            </p:custDataLst>
          </p:nvPr>
        </p:nvSpPr>
        <p:spPr>
          <a:xfrm>
            <a:off x="840639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68" name="文本框 31"/>
          <p:cNvSpPr txBox="1"/>
          <p:nvPr>
            <p:custDataLst>
              <p:tags r:id="rId4"/>
            </p:custDataLst>
          </p:nvPr>
        </p:nvSpPr>
        <p:spPr>
          <a:xfrm>
            <a:off x="919296" y="2252134"/>
            <a:ext cx="1750395" cy="33121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培训目标：提高员工技能和素质，提升工作效率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圆角矩形 29"/>
          <p:cNvSpPr/>
          <p:nvPr>
            <p:custDataLst>
              <p:tags r:id="rId5"/>
            </p:custDataLst>
          </p:nvPr>
        </p:nvSpPr>
        <p:spPr>
          <a:xfrm>
            <a:off x="2989368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72" name="圆角矩形 32"/>
          <p:cNvSpPr/>
          <p:nvPr>
            <p:custDataLst>
              <p:tags r:id="rId6"/>
            </p:custDataLst>
          </p:nvPr>
        </p:nvSpPr>
        <p:spPr>
          <a:xfrm>
            <a:off x="2991807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74" name="文本框 34"/>
          <p:cNvSpPr txBox="1"/>
          <p:nvPr>
            <p:custDataLst>
              <p:tags r:id="rId7"/>
            </p:custDataLst>
          </p:nvPr>
        </p:nvSpPr>
        <p:spPr>
          <a:xfrm>
            <a:off x="3070463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培训内容：包括专业技能、沟通技巧、团队协作等方面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圆角矩形 3"/>
          <p:cNvSpPr/>
          <p:nvPr>
            <p:custDataLst>
              <p:tags r:id="rId8"/>
            </p:custDataLst>
          </p:nvPr>
        </p:nvSpPr>
        <p:spPr>
          <a:xfrm>
            <a:off x="5140535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78" name="圆角矩形 4"/>
          <p:cNvSpPr/>
          <p:nvPr>
            <p:custDataLst>
              <p:tags r:id="rId9"/>
            </p:custDataLst>
          </p:nvPr>
        </p:nvSpPr>
        <p:spPr>
          <a:xfrm>
            <a:off x="5142364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80" name="文本框 5"/>
          <p:cNvSpPr txBox="1"/>
          <p:nvPr>
            <p:custDataLst>
              <p:tags r:id="rId10"/>
            </p:custDataLst>
          </p:nvPr>
        </p:nvSpPr>
        <p:spPr>
          <a:xfrm>
            <a:off x="5221021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培训方式：线上培训、线下培训、实践操作等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圆角矩形 8"/>
          <p:cNvSpPr/>
          <p:nvPr>
            <p:custDataLst>
              <p:tags r:id="rId11"/>
            </p:custDataLst>
          </p:nvPr>
        </p:nvSpPr>
        <p:spPr>
          <a:xfrm>
            <a:off x="7291703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84" name="圆角矩形 9"/>
          <p:cNvSpPr/>
          <p:nvPr>
            <p:custDataLst>
              <p:tags r:id="rId12"/>
            </p:custDataLst>
          </p:nvPr>
        </p:nvSpPr>
        <p:spPr>
          <a:xfrm>
            <a:off x="7293532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86" name="文本框 10"/>
          <p:cNvSpPr txBox="1"/>
          <p:nvPr>
            <p:custDataLst>
              <p:tags r:id="rId13"/>
            </p:custDataLst>
          </p:nvPr>
        </p:nvSpPr>
        <p:spPr>
          <a:xfrm>
            <a:off x="7372189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培训时间：根据员工需求和公司安排，定期或不定期进行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圆角矩形 6"/>
          <p:cNvSpPr/>
          <p:nvPr>
            <p:custDataLst>
              <p:tags r:id="rId14"/>
            </p:custDataLst>
          </p:nvPr>
        </p:nvSpPr>
        <p:spPr>
          <a:xfrm>
            <a:off x="9442870" y="1849095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0" name="圆角矩形 7"/>
          <p:cNvSpPr/>
          <p:nvPr>
            <p:custDataLst>
              <p:tags r:id="rId15"/>
            </p:custDataLst>
          </p:nvPr>
        </p:nvSpPr>
        <p:spPr>
          <a:xfrm>
            <a:off x="9444700" y="1849095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92" name="文本框 11"/>
          <p:cNvSpPr txBox="1"/>
          <p:nvPr>
            <p:custDataLst>
              <p:tags r:id="rId16"/>
            </p:custDataLst>
          </p:nvPr>
        </p:nvSpPr>
        <p:spPr>
          <a:xfrm>
            <a:off x="9523356" y="2253963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培训效果评估：通过问卷调查、考试等方式进行评估，并根据评估结果调整培训计划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培训内容和方式</a:t>
            </a:r>
            <a:endParaRPr lang="zh-CN" altLang="en-US"/>
          </a:p>
        </p:txBody>
      </p:sp>
      <p:sp>
        <p:nvSpPr>
          <p:cNvPr id="104952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培训内容：包括人力资源管理、员工关系、劳动法规等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培训效果评估：包括问卷调查、考试、实际工作表现等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培训对象：包括新员工、老员工、管理层等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培训方式：包括线上培训、线下培训、研讨会等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培训效果评估</a:t>
            </a:r>
            <a:endParaRPr lang="zh-CN" altLang="en-US"/>
          </a:p>
        </p:txBody>
      </p:sp>
      <p:sp>
        <p:nvSpPr>
          <p:cNvPr id="104960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培训内容：包括技能培训、知识培训、态度培训等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培训方式：包括线上培训、线下培训、混合式培训等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培训效果：包括员工满意度、技能提升、工作效率等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培训反馈：包括员工反馈、领导反馈、培训师反馈等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https://d.book118.com/075330022334011034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6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Office Theme</vt:lpstr>
      <vt:lpstr>人力工作总结</vt:lpstr>
      <vt:lpstr>目录</vt:lpstr>
      <vt:lpstr>添加章节标题</vt:lpstr>
      <vt:lpstr>人力工作概况</vt:lpstr>
      <vt:lpstr>人力工作目标</vt:lpstr>
      <vt:lpstr>工作完成情况</vt:lpstr>
      <vt:lpstr>重点成果</vt:lpstr>
      <vt:lpstr>遇到的问题和解决方案</vt:lpstr>
      <vt:lpstr>招聘工作</vt:lpstr>
      <vt:lpstr>招聘计划和流程</vt:lpstr>
      <vt:lpstr>招聘渠道和方式</vt:lpstr>
      <vt:lpstr>招聘效果评估</vt:lpstr>
      <vt:lpstr>招聘工作总结和展望</vt:lpstr>
      <vt:lpstr>培训工作</vt:lpstr>
      <vt:lpstr>培训计划和流程</vt:lpstr>
      <vt:lpstr>培训内容和方式</vt:lpstr>
      <vt:lpstr>培训效果评估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2024-08-30T17:44:26.540</cp:lastPrinted>
  <dcterms:created xsi:type="dcterms:W3CDTF">2024-08-30T09:44:26Z</dcterms:created>
  <dcterms:modified xsi:type="dcterms:W3CDTF">2024-08-30T09:44:28Z</dcterms:modified>
</cp:coreProperties>
</file>