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F1DCA83-3C27-4362-A67C-D001C76AF1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C0C050-B5E7-42D2-A977-AFBDEE4E89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4B232A4-0F95-4C1A-BB8A-B6C4FE5C35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96FC5AB-C583-46EC-8210-93F8811256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02C1657-9F6A-4B99-992C-8D0A4DFD86A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82F9501-363C-42D3-8C5B-2A2D6EC350C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06CFEFE-2C50-45EA-A791-C7216E00986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D34B7B2-72B5-465E-8DC1-6BEE7D7DA2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E5F6F6C-969D-4D9D-9064-59090FDBD5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8A704A-3023-4F11-BE30-63F5E14A30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0E5850-89F7-462F-AC5B-28158F67EF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75332011201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alpha val="100000"/>
                  </a:schemeClr>
                </a:solidFill>
                <a:latin typeface="Microsoft Yahei"/>
                <a:ea typeface="Microsoft Yahei"/>
                <a:cs typeface="Microsoft Yahei"/>
              </a:rPr>
              <a:t>三叉神经痛课件</a:t>
            </a:r>
            <a:endParaRPr lang="en-US" sz="1100"/>
          </a:p>
        </p:txBody>
      </p:sp>
      <p:grpSp>
        <p:nvGrpSpPr>
          <p:cNvPr id="3" name="Group 3"/>
          <p:cNvGrpSpPr/>
          <p:nvPr/>
        </p:nvGrpSpPr>
        <p:grpSpPr>
          <a:xfrm>
            <a:off x="2739291" y="3540703"/>
            <a:ext cx="6713418" cy="489827"/>
            <a:chOff x="2739291" y="3540703"/>
            <a:chExt cx="6713418" cy="489827"/>
          </a:xfrm>
        </p:grpSpPr>
        <p:sp>
          <p:nvSpPr>
            <p:cNvPr id="4" name="AutoShape 4"/>
            <p:cNvSpPr/>
            <p:nvPr/>
          </p:nvSpPr>
          <p:spPr>
            <a:xfrm>
              <a:off x="2739291" y="3540703"/>
              <a:ext cx="3401434" cy="489827"/>
            </a:xfrm>
            <a:prstGeom prst="rect">
              <a:avLst/>
            </a:prstGeom>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汇报人：</a:t>
              </a:r>
              <a:endParaRPr lang="en-US" sz="1100"/>
            </a:p>
          </p:txBody>
        </p:sp>
        <p:sp>
          <p:nvSpPr>
            <p:cNvPr id="5" name="AutoShape 5"/>
            <p:cNvSpPr/>
            <p:nvPr/>
          </p:nvSpPr>
          <p:spPr>
            <a:xfrm>
              <a:off x="6140725" y="3540703"/>
              <a:ext cx="3311984" cy="489827"/>
            </a:xfrm>
            <a:prstGeom prst="rect">
              <a:avLst/>
            </a:prstGeom>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2024-01-03</a:t>
              </a:r>
              <a:endParaRPr lang="en-US" sz="1100"/>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alpha val="100000"/>
                  </a:schemeClr>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三叉神经痛概述</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三叉神经痛的治疗方法</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三叉神经痛的预防与护理</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三叉神经痛病例分享</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三叉神经痛研究进展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三叉神经痛概述</a:t>
            </a:r>
            <a:endParaRPr lang="en-US" sz="1100"/>
          </a:p>
        </p:txBody>
      </p:sp>
      <p:sp>
        <p:nvSpPr>
          <p:cNvPr id="3" name="AutoShape 3"/>
          <p:cNvSpPr/>
          <p:nvPr/>
        </p:nvSpPr>
        <p:spPr>
          <a:xfrm>
            <a:off x="4954829" y="2485096"/>
            <a:ext cx="2082658" cy="13189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三叉神经痛是一种发生在面部三叉神经分布区的剧烈疼痛，呈阵发性，反复发作。</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疼痛性质剧烈，呈刀割、针刺或撕裂样，持续数秒至1-2分钟，突发突停，每次疼痛情况相似。</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原发性三叉神经痛的病因不明，可能与三叉神经脱髓鞘有关；继发性三叉神经痛由颅内外各种器质性病变引起。</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三叉神经痛是由于多种原因导致三叉神经受压或脱髓鞘改变，引起神经传导异常和疼痛发作。</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病因与病理机制</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病理机制</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病因</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分类</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原发性三叉神经痛和继发性三叉神经痛</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症状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单侧面部疼痛，局限于三叉神经分布区，呈阵发性、反复发作的剧烈疼痛。可伴随流泪、流涎等症状。</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739" r="25739"/>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分类与症状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三叉神经痛的治疗方法</a:t>
            </a:r>
            <a:endParaRPr lang="en-US" sz="1100"/>
          </a:p>
        </p:txBody>
      </p:sp>
      <p:sp>
        <p:nvSpPr>
          <p:cNvPr id="3" name="AutoShape 3"/>
          <p:cNvSpPr/>
          <p:nvPr/>
        </p:nvSpPr>
        <p:spPr>
          <a:xfrm>
            <a:off x="4954829" y="2485096"/>
            <a:ext cx="2082658" cy="13189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02</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644286" y="2972012"/>
            <a:ext cx="2353053" cy="1956378"/>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药物治疗是三叉神经痛的首选治疗方法，主要通过口服药物来缓解疼痛。</a:t>
            </a:r>
            <a:endParaRPr lang="en-US" sz="1100"/>
          </a:p>
        </p:txBody>
      </p:sp>
      <p:sp>
        <p:nvSpPr>
          <p:cNvPr id="3" name="AutoShape 3"/>
          <p:cNvSpPr/>
          <p:nvPr/>
        </p:nvSpPr>
        <p:spPr>
          <a:xfrm>
            <a:off x="8684852" y="995439"/>
            <a:ext cx="2382848" cy="1991137"/>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常用的药物包括卡马西平、奥卡西平、苯妥英钠等，这些药物可以抑制神经传导，减轻疼痛。</a:t>
            </a:r>
            <a:endParaRPr lang="en-US" sz="1100"/>
          </a:p>
        </p:txBody>
      </p:sp>
      <p:sp>
        <p:nvSpPr>
          <p:cNvPr id="4" name="AutoShape 4"/>
          <p:cNvSpPr/>
          <p:nvPr/>
        </p:nvSpPr>
        <p:spPr>
          <a:xfrm>
            <a:off x="8684852" y="3927704"/>
            <a:ext cx="2382848" cy="196256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药物治疗的优点是简单易行，缺点是长期服用可能会产生副作用，如头晕、恶心、嗜睡等。</a:t>
            </a:r>
            <a:endParaRPr lang="en-US" sz="1100"/>
          </a:p>
        </p:txBody>
      </p:sp>
      <p:pic>
        <p:nvPicPr>
          <p:cNvPr id="5" name="Picture 5"/>
          <p:cNvPicPr>
            <a:picLocks noChangeAspect="1"/>
          </p:cNvPicPr>
          <p:nvPr/>
        </p:nvPicPr>
        <p:blipFill>
          <a:blip r:embed="rId2">
            <a:alphaModFix amt="75000"/>
          </a:blip>
          <a:srcRect l="31868" t="13068" r="31502" b="30114"/>
          <a:stretch>
            <a:fillRect/>
          </a:stretch>
        </p:blipFill>
        <p:spPr>
          <a:xfrm>
            <a:off x="4217947" y="1403432"/>
            <a:ext cx="3545264" cy="5454568"/>
          </a:xfrm>
          <a:prstGeom prst="rect">
            <a:avLst/>
          </a:prstGeom>
        </p:spPr>
      </p:pic>
      <p:pic>
        <p:nvPicPr>
          <p:cNvPr id="6" name="Picture 6"/>
          <p:cNvPicPr>
            <a:picLocks noChangeAspect="1"/>
          </p:cNvPicPr>
          <p:nvPr/>
        </p:nvPicPr>
        <p:blipFill>
          <a:blip r:embed="rId3"/>
          <a:srcRect l="29541" r="29541"/>
          <a:stretch>
            <a:fillRect/>
          </a:stretch>
        </p:blipFill>
        <p:spPr>
          <a:xfrm>
            <a:off x="4495323" y="1838813"/>
            <a:ext cx="2952950" cy="4810026"/>
          </a:xfrm>
          <a:prstGeom prst="rect">
            <a:avLst/>
          </a:prstGeom>
        </p:spPr>
      </p:pic>
      <p:grpSp>
        <p:nvGrpSpPr>
          <p:cNvPr id="7" name="Group 7"/>
          <p:cNvGrpSpPr/>
          <p:nvPr/>
        </p:nvGrpSpPr>
        <p:grpSpPr>
          <a:xfrm>
            <a:off x="3239789" y="3141586"/>
            <a:ext cx="1463040" cy="1463040"/>
            <a:chOff x="3239789" y="3141586"/>
            <a:chExt cx="1463040" cy="1463040"/>
          </a:xfrm>
        </p:grpSpPr>
        <p:sp>
          <p:nvSpPr>
            <p:cNvPr id="8" name="AutoShape 8"/>
            <p:cNvSpPr/>
            <p:nvPr/>
          </p:nvSpPr>
          <p:spPr>
            <a:xfrm>
              <a:off x="3239789" y="3141586"/>
              <a:ext cx="1463040" cy="14630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12771" y="3559447"/>
            <a:ext cx="702092" cy="584684"/>
            <a:chOff x="3612771" y="3559447"/>
            <a:chExt cx="702092" cy="584684"/>
          </a:xfrm>
        </p:grpSpPr>
        <p:sp>
          <p:nvSpPr>
            <p:cNvPr id="10" name="Freeform 10"/>
            <p:cNvSpPr/>
            <p:nvPr/>
          </p:nvSpPr>
          <p:spPr>
            <a:xfrm>
              <a:off x="3612771" y="4122895"/>
              <a:ext cx="702092" cy="21236"/>
            </a:xfrm>
            <a:custGeom>
              <a:rect l="l" t="t" r="r" b="b"/>
              <a:pathLst>
                <a:path w="76" h="2">
                  <a:moveTo>
                    <a:pt x="2" y="2"/>
                  </a:moveTo>
                  <a:cubicBezTo>
                    <a:pt x="1" y="2"/>
                    <a:pt x="0" y="2"/>
                    <a:pt x="0" y="1"/>
                  </a:cubicBezTo>
                  <a:cubicBezTo>
                    <a:pt x="0" y="0"/>
                    <a:pt x="1" y="0"/>
                    <a:pt x="2" y="0"/>
                  </a:cubicBezTo>
                  <a:cubicBezTo>
                    <a:pt x="75" y="0"/>
                    <a:pt x="75" y="0"/>
                    <a:pt x="75" y="0"/>
                  </a:cubicBezTo>
                  <a:cubicBezTo>
                    <a:pt x="75" y="0"/>
                    <a:pt x="76" y="0"/>
                    <a:pt x="76" y="1"/>
                  </a:cubicBezTo>
                  <a:cubicBezTo>
                    <a:pt x="76" y="2"/>
                    <a:pt x="75" y="2"/>
                    <a:pt x="75" y="2"/>
                  </a:cubicBezTo>
                  <a:lnTo>
                    <a:pt x="2" y="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02447" y="3690774"/>
              <a:ext cx="101383" cy="37274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850662" y="3559447"/>
              <a:ext cx="101383" cy="504071"/>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998877" y="3720392"/>
              <a:ext cx="101383" cy="34312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47092" y="3830623"/>
              <a:ext cx="101383" cy="23303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6924196" y="1127033"/>
            <a:ext cx="1463040" cy="1463040"/>
            <a:chOff x="6924196" y="1127033"/>
            <a:chExt cx="1463040" cy="1463040"/>
          </a:xfrm>
        </p:grpSpPr>
        <p:sp>
          <p:nvSpPr>
            <p:cNvPr id="16" name="Freeform 16"/>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924196" y="1127033"/>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6924196" y="4151964"/>
            <a:ext cx="1463040" cy="1463040"/>
            <a:chOff x="6924196" y="4151964"/>
            <a:chExt cx="1463040" cy="1463040"/>
          </a:xfrm>
        </p:grpSpPr>
        <p:sp>
          <p:nvSpPr>
            <p:cNvPr id="22" name="AutoShape 22"/>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924196" y="4151964"/>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药物治疗</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1208" r="11208"/>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2500" r="12500"/>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对于药物治疗无效或无法忍受副作用的患者，手术治疗是一个选择。</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常见的手术方法包括三叉神经显微血管减压术和三叉神经感觉根切断术等。</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手术治疗的优点是效果明显，缺点是存在一定的风险，如面神经麻痹、颅内出血等。</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手术治疗</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其他治疗方法包括物理治疗、针灸、按摩等非药物治疗。</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这些方法可以作为辅助治疗，缓解疼痛，提高生活质量。</a:t>
            </a:r>
          </a:p>
        </p:txBody>
      </p:sp>
      <p:pic>
        <p:nvPicPr>
          <p:cNvPr id="6" name="Picture 6"/>
          <p:cNvPicPr>
            <a:picLocks noChangeAspect="1"/>
          </p:cNvPicPr>
          <p:nvPr/>
        </p:nvPicPr>
        <p:blipFill>
          <a:blip r:embed="rId2"/>
          <a:srcRect t="7795" b="7795"/>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26840" b="26840"/>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需要注意的是，这些方法的效果因人而异，需要结合个体情况选择合适的治疗方法。</a:t>
            </a:r>
          </a:p>
        </p:txBody>
      </p:sp>
      <p:pic>
        <p:nvPicPr>
          <p:cNvPr id="10" name="Picture 10"/>
          <p:cNvPicPr>
            <a:picLocks noChangeAspect="1"/>
          </p:cNvPicPr>
          <p:nvPr/>
        </p:nvPicPr>
        <p:blipFill>
          <a:blip r:embed="rId4"/>
          <a:srcRect t="7848" b="7848"/>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其他治疗方法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https://d.book118.com/075332011201011041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41</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2024-09-02T03:48:14.997</cp:lastPrinted>
  <dcterms:created xsi:type="dcterms:W3CDTF">2024-09-01T19:48:15Z</dcterms:created>
  <dcterms:modified xsi:type="dcterms:W3CDTF">2024-09-01T19:48:16Z</dcterms:modified>
</cp:coreProperties>
</file>