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3"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2C2D4B8-6231-4F5C-B262-D53EBD3173F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AB8C982-4EFF-4C5F-8D68-3ADB0CFBEBB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C9F397B-EB4A-444F-8AA9-70B383B46D9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07A51D7-ECF5-41BC-AE55-BD28D2568CD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F6A3EFA-3D2E-46F3-ADD0-8BB2878D2EE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DC0A2BA-616E-4E5D-AEB7-82807785ECF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584BCE6-C94E-4BB3-8CE7-2366B012A9C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83AE486-CC24-4FF1-9207-B001C6864E3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5FAFEBD-F103-4B10-B6B8-781A10DB224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F5DA255-C6A5-46E5-928B-C0EDB4C3D84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934BFCB-2DCC-4FF5-AE5E-B83C0B385C7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072330" y="1096513"/>
            <a:ext cx="624771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072330" y="3819674"/>
            <a:ext cx="624771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76000143234010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7" name="Rectangle 6">
            <a:extLst>
              <a:ext uri="{FF2B5EF4-FFF2-40B4-BE49-F238E27FC236}">
                <a16:creationId xmlns:a16="http://schemas.microsoft.com/office/drawing/2014/main" id="{D6EE37FC-8F78-F61B-3F6A-B32BCC48C916}"/>
              </a:ext>
            </a:extLst>
          </p:cNvPr>
          <p:cNvSpPr/>
          <p:nvPr/>
        </p:nvSpPr>
        <p:spPr>
          <a:xfrm>
            <a:off x="0" y="11128"/>
            <a:ext cx="12191999" cy="3737912"/>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path path="circle">
              <a:fillToRect l="100000" t="100000"/>
            </a:path>
            <a:tileRect r="-100000" b="-100000"/>
          </a:gradFill>
        </p:spPr>
        <p:style>
          <a:lnRef idx="1">
            <a:schemeClr val="accent4"/>
          </a:lnRef>
          <a:fillRef idx="3">
            <a:schemeClr val="accent4"/>
          </a:fillRef>
          <a:effectRef idx="2">
            <a:schemeClr val="accent4"/>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8" name="Rectangle 17">
            <a:extLst>
              <a:ext uri="{FF2B5EF4-FFF2-40B4-BE49-F238E27FC236}">
                <a16:creationId xmlns:a16="http://schemas.microsoft.com/office/drawing/2014/main" id="{35DD900F-848C-D5DE-5D10-D3FBBF24DB48}"/>
              </a:ext>
            </a:extLst>
          </p:cNvPr>
          <p:cNvSpPr/>
          <p:nvPr/>
        </p:nvSpPr>
        <p:spPr>
          <a:xfrm>
            <a:off x="417129" y="5926828"/>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19" name="Group 18">
            <a:extLst>
              <a:ext uri="{FF2B5EF4-FFF2-40B4-BE49-F238E27FC236}">
                <a16:creationId xmlns:a16="http://schemas.microsoft.com/office/drawing/2014/main" id="{B1FD7130-118E-213E-2124-9C8D35B3905B}"/>
              </a:ext>
            </a:extLst>
          </p:cNvPr>
          <p:cNvGrpSpPr/>
          <p:nvPr/>
        </p:nvGrpSpPr>
        <p:grpSpPr>
          <a:xfrm>
            <a:off x="8057179" y="513685"/>
            <a:ext cx="3552929" cy="576000"/>
            <a:chOff x="5717435" y="5325094"/>
            <a:chExt cx="2942245" cy="435525"/>
          </a:xfrm>
        </p:grpSpPr>
        <p:grpSp>
          <p:nvGrpSpPr>
            <p:cNvPr id="20" name="组合 33">
              <a:extLst>
                <a:ext uri="{FF2B5EF4-FFF2-40B4-BE49-F238E27FC236}">
                  <a16:creationId xmlns:a16="http://schemas.microsoft.com/office/drawing/2014/main" id="{C7B3D11F-4C45-3E62-B4FB-E902E42C4E8E}"/>
                </a:ext>
              </a:extLst>
            </p:cNvPr>
            <p:cNvGrpSpPr/>
            <p:nvPr/>
          </p:nvGrpSpPr>
          <p:grpSpPr>
            <a:xfrm>
              <a:off x="6978378" y="5330831"/>
              <a:ext cx="429793" cy="429788"/>
              <a:chOff x="5196486" y="5946187"/>
              <a:chExt cx="305647" cy="305644"/>
            </a:xfrm>
          </p:grpSpPr>
          <p:grpSp>
            <p:nvGrpSpPr>
              <p:cNvPr id="66" name="组合 34">
                <a:extLst>
                  <a:ext uri="{FF2B5EF4-FFF2-40B4-BE49-F238E27FC236}">
                    <a16:creationId xmlns:a16="http://schemas.microsoft.com/office/drawing/2014/main" id="{F9696054-04B6-F3F3-E7DA-E0E54B8ADCF7}"/>
                  </a:ext>
                </a:extLst>
              </p:cNvPr>
              <p:cNvGrpSpPr/>
              <p:nvPr/>
            </p:nvGrpSpPr>
            <p:grpSpPr>
              <a:xfrm>
                <a:off x="5196486" y="5946187"/>
                <a:ext cx="305647" cy="305644"/>
                <a:chOff x="1517330" y="1125257"/>
                <a:chExt cx="2204282" cy="2204282"/>
              </a:xfrm>
            </p:grpSpPr>
            <p:sp>
              <p:nvSpPr>
                <p:cNvPr id="68" name="椭圆 36">
                  <a:extLst>
                    <a:ext uri="{FF2B5EF4-FFF2-40B4-BE49-F238E27FC236}">
                      <a16:creationId xmlns:a16="http://schemas.microsoft.com/office/drawing/2014/main" id="{4372BD08-6238-4C25-5F26-D7F32D2F15D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 name="椭圆 37">
                  <a:extLst>
                    <a:ext uri="{FF2B5EF4-FFF2-40B4-BE49-F238E27FC236}">
                      <a16:creationId xmlns:a16="http://schemas.microsoft.com/office/drawing/2014/main" id="{3D8FF073-59CF-81D0-D5AE-B8857FA40A2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7" name="Freeform 44">
                <a:extLst>
                  <a:ext uri="{FF2B5EF4-FFF2-40B4-BE49-F238E27FC236}">
                    <a16:creationId xmlns:a16="http://schemas.microsoft.com/office/drawing/2014/main" id="{910BBD05-AD99-7EA3-A05C-226563D2A2AB}"/>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1" name="组合 38">
              <a:extLst>
                <a:ext uri="{FF2B5EF4-FFF2-40B4-BE49-F238E27FC236}">
                  <a16:creationId xmlns:a16="http://schemas.microsoft.com/office/drawing/2014/main" id="{26DBFDF0-198A-187F-4157-B65DC3AECBD5}"/>
                </a:ext>
              </a:extLst>
            </p:cNvPr>
            <p:cNvGrpSpPr/>
            <p:nvPr/>
          </p:nvGrpSpPr>
          <p:grpSpPr>
            <a:xfrm>
              <a:off x="7600465" y="5330831"/>
              <a:ext cx="429793" cy="429788"/>
              <a:chOff x="5638883" y="5946187"/>
              <a:chExt cx="305647" cy="305644"/>
            </a:xfrm>
          </p:grpSpPr>
          <p:grpSp>
            <p:nvGrpSpPr>
              <p:cNvPr id="62" name="组合 39">
                <a:extLst>
                  <a:ext uri="{FF2B5EF4-FFF2-40B4-BE49-F238E27FC236}">
                    <a16:creationId xmlns:a16="http://schemas.microsoft.com/office/drawing/2014/main" id="{F2C8DCD3-9312-89CA-A207-E8E364FC3FEA}"/>
                  </a:ext>
                </a:extLst>
              </p:cNvPr>
              <p:cNvGrpSpPr/>
              <p:nvPr/>
            </p:nvGrpSpPr>
            <p:grpSpPr>
              <a:xfrm>
                <a:off x="5638883" y="5946187"/>
                <a:ext cx="305647" cy="305644"/>
                <a:chOff x="1517330" y="1125257"/>
                <a:chExt cx="2204282" cy="2204282"/>
              </a:xfrm>
            </p:grpSpPr>
            <p:sp>
              <p:nvSpPr>
                <p:cNvPr id="64" name="椭圆 41">
                  <a:extLst>
                    <a:ext uri="{FF2B5EF4-FFF2-40B4-BE49-F238E27FC236}">
                      <a16:creationId xmlns:a16="http://schemas.microsoft.com/office/drawing/2014/main" id="{D9919813-33BD-540E-A899-B7C6C0CCFA8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 name="椭圆 42">
                  <a:extLst>
                    <a:ext uri="{FF2B5EF4-FFF2-40B4-BE49-F238E27FC236}">
                      <a16:creationId xmlns:a16="http://schemas.microsoft.com/office/drawing/2014/main" id="{E3956BEE-421D-5624-9A7B-1C784F2246A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3" name="Freeform 6">
                <a:extLst>
                  <a:ext uri="{FF2B5EF4-FFF2-40B4-BE49-F238E27FC236}">
                    <a16:creationId xmlns:a16="http://schemas.microsoft.com/office/drawing/2014/main" id="{52B8FBA3-B338-C621-A4DB-4C85A0134AFE}"/>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2" name="组合 43">
              <a:extLst>
                <a:ext uri="{FF2B5EF4-FFF2-40B4-BE49-F238E27FC236}">
                  <a16:creationId xmlns:a16="http://schemas.microsoft.com/office/drawing/2014/main" id="{EDA3AD8A-E9ED-70DB-960E-679A59F28430}"/>
                </a:ext>
              </a:extLst>
            </p:cNvPr>
            <p:cNvGrpSpPr/>
            <p:nvPr/>
          </p:nvGrpSpPr>
          <p:grpSpPr>
            <a:xfrm>
              <a:off x="5717435" y="5330831"/>
              <a:ext cx="429793" cy="429788"/>
              <a:chOff x="4299766" y="5946187"/>
              <a:chExt cx="305647" cy="305644"/>
            </a:xfrm>
          </p:grpSpPr>
          <p:grpSp>
            <p:nvGrpSpPr>
              <p:cNvPr id="58" name="组合 44">
                <a:extLst>
                  <a:ext uri="{FF2B5EF4-FFF2-40B4-BE49-F238E27FC236}">
                    <a16:creationId xmlns:a16="http://schemas.microsoft.com/office/drawing/2014/main" id="{9882FBC7-99A2-F6A5-0979-7C657DC1CC96}"/>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CC3E7819-D45F-4076-5173-8D91DA1080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椭圆 47">
                  <a:extLst>
                    <a:ext uri="{FF2B5EF4-FFF2-40B4-BE49-F238E27FC236}">
                      <a16:creationId xmlns:a16="http://schemas.microsoft.com/office/drawing/2014/main" id="{5D61DAC9-0F45-1C70-1E6C-98395F6B06B1}"/>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9" name="Freeform 45">
                <a:extLst>
                  <a:ext uri="{FF2B5EF4-FFF2-40B4-BE49-F238E27FC236}">
                    <a16:creationId xmlns:a16="http://schemas.microsoft.com/office/drawing/2014/main" id="{550CE62E-7276-36CB-695D-CDDB21742AEE}"/>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3" name="组合 48">
              <a:extLst>
                <a:ext uri="{FF2B5EF4-FFF2-40B4-BE49-F238E27FC236}">
                  <a16:creationId xmlns:a16="http://schemas.microsoft.com/office/drawing/2014/main" id="{A38D817D-9087-FC5E-5991-5110AEA196CD}"/>
                </a:ext>
              </a:extLst>
            </p:cNvPr>
            <p:cNvGrpSpPr/>
            <p:nvPr/>
          </p:nvGrpSpPr>
          <p:grpSpPr>
            <a:xfrm>
              <a:off x="6337028" y="5330831"/>
              <a:ext cx="429793" cy="429788"/>
              <a:chOff x="4740390" y="5946187"/>
              <a:chExt cx="305647" cy="305644"/>
            </a:xfrm>
          </p:grpSpPr>
          <p:grpSp>
            <p:nvGrpSpPr>
              <p:cNvPr id="54" name="组合 49">
                <a:extLst>
                  <a:ext uri="{FF2B5EF4-FFF2-40B4-BE49-F238E27FC236}">
                    <a16:creationId xmlns:a16="http://schemas.microsoft.com/office/drawing/2014/main" id="{F0B0F49F-3DE9-EE12-1409-8641AC5D485A}"/>
                  </a:ext>
                </a:extLst>
              </p:cNvPr>
              <p:cNvGrpSpPr/>
              <p:nvPr/>
            </p:nvGrpSpPr>
            <p:grpSpPr>
              <a:xfrm>
                <a:off x="4740390" y="5946187"/>
                <a:ext cx="305647" cy="305644"/>
                <a:chOff x="1517330" y="1125257"/>
                <a:chExt cx="2204282" cy="2204282"/>
              </a:xfrm>
            </p:grpSpPr>
            <p:sp>
              <p:nvSpPr>
                <p:cNvPr id="56" name="椭圆 51">
                  <a:extLst>
                    <a:ext uri="{FF2B5EF4-FFF2-40B4-BE49-F238E27FC236}">
                      <a16:creationId xmlns:a16="http://schemas.microsoft.com/office/drawing/2014/main" id="{0768A8A1-EE2E-1A46-1ED1-5ED312F61A6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7" name="椭圆 52">
                  <a:extLst>
                    <a:ext uri="{FF2B5EF4-FFF2-40B4-BE49-F238E27FC236}">
                      <a16:creationId xmlns:a16="http://schemas.microsoft.com/office/drawing/2014/main" id="{3B1894D2-88DC-12B7-B64E-458F7A7A223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5" name="Freeform 39">
                <a:extLst>
                  <a:ext uri="{FF2B5EF4-FFF2-40B4-BE49-F238E27FC236}">
                    <a16:creationId xmlns:a16="http://schemas.microsoft.com/office/drawing/2014/main" id="{D270B96B-DD4F-FBB2-504C-ECA53045D9EF}"/>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9" name="组合 54">
              <a:extLst>
                <a:ext uri="{FF2B5EF4-FFF2-40B4-BE49-F238E27FC236}">
                  <a16:creationId xmlns:a16="http://schemas.microsoft.com/office/drawing/2014/main" id="{A3341898-CB6A-D420-C6CA-C428824D3120}"/>
                </a:ext>
              </a:extLst>
            </p:cNvPr>
            <p:cNvGrpSpPr/>
            <p:nvPr/>
          </p:nvGrpSpPr>
          <p:grpSpPr>
            <a:xfrm>
              <a:off x="8229887" y="5325094"/>
              <a:ext cx="429793" cy="429788"/>
              <a:chOff x="5854675" y="3359758"/>
              <a:chExt cx="305647" cy="305644"/>
            </a:xfrm>
          </p:grpSpPr>
          <p:grpSp>
            <p:nvGrpSpPr>
              <p:cNvPr id="50" name="组合 55">
                <a:extLst>
                  <a:ext uri="{FF2B5EF4-FFF2-40B4-BE49-F238E27FC236}">
                    <a16:creationId xmlns:a16="http://schemas.microsoft.com/office/drawing/2014/main" id="{D384C2FD-B1D3-F5C8-E150-B32C31EEDCB9}"/>
                  </a:ext>
                </a:extLst>
              </p:cNvPr>
              <p:cNvGrpSpPr/>
              <p:nvPr/>
            </p:nvGrpSpPr>
            <p:grpSpPr>
              <a:xfrm>
                <a:off x="5854675" y="3359758"/>
                <a:ext cx="305647" cy="305644"/>
                <a:chOff x="1517330" y="1125257"/>
                <a:chExt cx="2204282" cy="2204282"/>
              </a:xfrm>
            </p:grpSpPr>
            <p:sp>
              <p:nvSpPr>
                <p:cNvPr id="52" name="椭圆 57">
                  <a:extLst>
                    <a:ext uri="{FF2B5EF4-FFF2-40B4-BE49-F238E27FC236}">
                      <a16:creationId xmlns:a16="http://schemas.microsoft.com/office/drawing/2014/main" id="{83244804-1E1D-708A-77F2-B744DF64B3F4}"/>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椭圆 59">
                  <a:extLst>
                    <a:ext uri="{FF2B5EF4-FFF2-40B4-BE49-F238E27FC236}">
                      <a16:creationId xmlns:a16="http://schemas.microsoft.com/office/drawing/2014/main" id="{67E43AC0-66B0-4B1B-95B8-7F984A20C4A4}"/>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1" name="KSO_Shape">
                <a:extLst>
                  <a:ext uri="{FF2B5EF4-FFF2-40B4-BE49-F238E27FC236}">
                    <a16:creationId xmlns:a16="http://schemas.microsoft.com/office/drawing/2014/main" id="{C990D99B-838F-EA71-0CA6-73DBAE07C3DD}"/>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grpSp>
        <p:nvGrpSpPr>
          <p:cNvPr id="70" name="Group 69">
            <a:extLst>
              <a:ext uri="{FF2B5EF4-FFF2-40B4-BE49-F238E27FC236}">
                <a16:creationId xmlns:a16="http://schemas.microsoft.com/office/drawing/2014/main" id="{7A42739D-331E-6B25-3D02-F9E636DB04A2}"/>
              </a:ext>
            </a:extLst>
          </p:cNvPr>
          <p:cNvGrpSpPr/>
          <p:nvPr/>
        </p:nvGrpSpPr>
        <p:grpSpPr>
          <a:xfrm>
            <a:off x="5087554" y="3776748"/>
            <a:ext cx="8742363" cy="3449667"/>
            <a:chOff x="5087554" y="3749040"/>
            <a:chExt cx="8742363" cy="3449667"/>
          </a:xfrm>
        </p:grpSpPr>
        <p:sp>
          <p:nvSpPr>
            <p:cNvPr id="71" name="Freeform 7">
              <a:extLst>
                <a:ext uri="{FF2B5EF4-FFF2-40B4-BE49-F238E27FC236}">
                  <a16:creationId xmlns:a16="http://schemas.microsoft.com/office/drawing/2014/main" id="{C8FB8AC5-29FE-8233-4ACC-73BCCCADE933}"/>
                </a:ext>
              </a:extLst>
            </p:cNvPr>
            <p:cNvSpPr/>
            <p:nvPr/>
          </p:nvSpPr>
          <p:spPr bwMode="auto">
            <a:xfrm>
              <a:off x="9159492" y="459953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Freeform 8">
              <a:extLst>
                <a:ext uri="{FF2B5EF4-FFF2-40B4-BE49-F238E27FC236}">
                  <a16:creationId xmlns:a16="http://schemas.microsoft.com/office/drawing/2014/main" id="{FBBD83B8-FDDF-34A9-7A61-57934EB2FEA7}"/>
                </a:ext>
              </a:extLst>
            </p:cNvPr>
            <p:cNvSpPr/>
            <p:nvPr/>
          </p:nvSpPr>
          <p:spPr bwMode="auto">
            <a:xfrm>
              <a:off x="8664192" y="376016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Freeform 13">
              <a:extLst>
                <a:ext uri="{FF2B5EF4-FFF2-40B4-BE49-F238E27FC236}">
                  <a16:creationId xmlns:a16="http://schemas.microsoft.com/office/drawing/2014/main" id="{16A73E93-0A49-E355-9E4C-7ED182C713D1}"/>
                </a:ext>
              </a:extLst>
            </p:cNvPr>
            <p:cNvSpPr/>
            <p:nvPr/>
          </p:nvSpPr>
          <p:spPr bwMode="auto">
            <a:xfrm>
              <a:off x="9159492" y="459953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Freeform 14">
              <a:extLst>
                <a:ext uri="{FF2B5EF4-FFF2-40B4-BE49-F238E27FC236}">
                  <a16:creationId xmlns:a16="http://schemas.microsoft.com/office/drawing/2014/main" id="{752D415F-E4C1-9D5C-B4F0-64690357B96B}"/>
                </a:ext>
              </a:extLst>
            </p:cNvPr>
            <p:cNvSpPr/>
            <p:nvPr/>
          </p:nvSpPr>
          <p:spPr bwMode="auto">
            <a:xfrm>
              <a:off x="8611805" y="459953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Freeform 15">
              <a:extLst>
                <a:ext uri="{FF2B5EF4-FFF2-40B4-BE49-F238E27FC236}">
                  <a16:creationId xmlns:a16="http://schemas.microsoft.com/office/drawing/2014/main" id="{0F54B524-3BB2-D900-862B-50E551566D27}"/>
                </a:ext>
              </a:extLst>
            </p:cNvPr>
            <p:cNvSpPr/>
            <p:nvPr/>
          </p:nvSpPr>
          <p:spPr bwMode="auto">
            <a:xfrm>
              <a:off x="5087554" y="374904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 name="TextBox 14"/>
          <p:cNvSpPr txBox="1"/>
          <p:nvPr/>
        </p:nvSpPr>
        <p:spPr>
          <a:xfrm>
            <a:off x="344853" y="1982570"/>
            <a:ext cx="11345577"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负载均衡器的故障恢复机制</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负载均衡器简介
 常见故障类型及原因
 故障检测和诊断
 备份和冗余设计
 动态调整负载分配
 故障隔离与恢复
 日志分析与监控
 总结与展望</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负载均衡器简介</a:t>
            </a:r>
          </a:p>
        </p:txBody>
      </p:sp>
      <p:sp>
        <p:nvSpPr>
          <p:cNvPr id="3" name="Subtitle 2"/>
          <p:cNvSpPr>
            <a:spLocks noGrp="1"/>
          </p:cNvSpPr>
          <p:nvPr>
            <p:ph type="subTitle" idx="1"/>
          </p:nvPr>
        </p:nvSpPr>
        <p:spPr/>
        <p:txBody>
          <a:bodyPr/>
          <a:lstStyle/>
          <a:p>
            <a:r>
              <a:t>负载均衡器的故障恢复机制</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负载均衡器简介</a:t>
            </a:r>
          </a:p>
        </p:txBody>
      </p:sp>
      <p:sp>
        <p:nvSpPr>
          <p:cNvPr id="3" name="Text Placeholder 2"/>
          <p:cNvSpPr>
            <a:spLocks noGrp="1"/>
          </p:cNvSpPr>
          <p:nvPr>
            <p:ph type="body" idx="1"/>
          </p:nvPr>
        </p:nvSpPr>
        <p:spPr/>
        <p:txBody>
          <a:bodyPr/>
          <a:lstStyle/>
          <a:p>
            <a:r>
              <a:t>负载均衡器定义和作用</a:t>
            </a:r>
          </a:p>
        </p:txBody>
      </p:sp>
      <p:sp>
        <p:nvSpPr>
          <p:cNvPr id="4" name="Content Placeholder 3"/>
          <p:cNvSpPr>
            <a:spLocks noGrp="1"/>
          </p:cNvSpPr>
          <p:nvPr>
            <p:ph sz="half" idx="2"/>
          </p:nvPr>
        </p:nvSpPr>
        <p:spPr/>
        <p:txBody>
          <a:bodyPr/>
          <a:lstStyle/>
          <a:p>
            <a:r>
              <a:t>1.负载均衡器是一种用于分配网络流量的设备或服务，可确保多个服务器或网络资源得到高效利用。</a:t>
            </a:r>
          </a:p>
          <a:p>
            <a:r>
              <a:t>2.通过负载均衡器，可以将来自客户端的请求分发到多个服务器，以提高系统的可用性和响应速度。</a:t>
            </a:r>
          </a:p>
          <a:p>
            <a:r>
              <a:t>3.负载均衡器可以检测并隔离故障的服务器，确保客户端的请求不会被发送到已出现故障的服务器。</a:t>
            </a:r>
          </a:p>
          <a:p/>
        </p:txBody>
      </p:sp>
      <p:sp>
        <p:nvSpPr>
          <p:cNvPr id="5" name="Text Placeholder 4"/>
          <p:cNvSpPr>
            <a:spLocks noGrp="1"/>
          </p:cNvSpPr>
          <p:nvPr>
            <p:ph type="body" idx="3"/>
          </p:nvPr>
        </p:nvSpPr>
        <p:spPr/>
        <p:txBody>
          <a:bodyPr/>
          <a:lstStyle/>
          <a:p>
            <a:r>
              <a:t>负载均衡器类型</a:t>
            </a:r>
          </a:p>
        </p:txBody>
      </p:sp>
      <p:sp>
        <p:nvSpPr>
          <p:cNvPr id="6" name="Content Placeholder 5"/>
          <p:cNvSpPr>
            <a:spLocks noGrp="1"/>
          </p:cNvSpPr>
          <p:nvPr>
            <p:ph sz="half" idx="4"/>
          </p:nvPr>
        </p:nvSpPr>
        <p:spPr/>
        <p:txBody>
          <a:bodyPr/>
          <a:lstStyle/>
          <a:p>
            <a:r>
              <a:t>1.软件负载均衡器：运行在服务器或虚拟机上的软件，用于分配网络流量。</a:t>
            </a:r>
          </a:p>
          <a:p>
            <a:r>
              <a:t>2.硬件负载均衡器：专门的硬件设备，具有高性能和高可用性，用于处理大规模网络流量。</a:t>
            </a:r>
          </a:p>
          <a:p>
            <a:r>
              <a:t>3.云负载均衡器：云服务提供商提供的负载均衡服务，可自动分配流量并扩展资源。</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负载均衡器简介</a:t>
            </a:r>
          </a:p>
        </p:txBody>
      </p:sp>
      <p:sp>
        <p:nvSpPr>
          <p:cNvPr id="3" name="Text Placeholder 2"/>
          <p:cNvSpPr>
            <a:spLocks noGrp="1"/>
          </p:cNvSpPr>
          <p:nvPr>
            <p:ph type="body" idx="1"/>
          </p:nvPr>
        </p:nvSpPr>
        <p:spPr/>
        <p:txBody>
          <a:bodyPr/>
          <a:lstStyle/>
          <a:p>
            <a:r>
              <a:t>负载均衡算法</a:t>
            </a:r>
          </a:p>
        </p:txBody>
      </p:sp>
      <p:sp>
        <p:nvSpPr>
          <p:cNvPr id="4" name="Content Placeholder 3"/>
          <p:cNvSpPr>
            <a:spLocks noGrp="1"/>
          </p:cNvSpPr>
          <p:nvPr>
            <p:ph sz="half" idx="2"/>
          </p:nvPr>
        </p:nvSpPr>
        <p:spPr/>
        <p:txBody>
          <a:bodyPr/>
          <a:lstStyle/>
          <a:p>
            <a:r>
              <a:t>1.轮询算法：将请求按顺序分发到服务器列表中的每个服务器。</a:t>
            </a:r>
          </a:p>
          <a:p>
            <a:r>
              <a:t>2.加权轮询算法：根据服务器的性能或负载情况分配不同的权重，以确保高性能服务器处理更多的请求。</a:t>
            </a:r>
          </a:p>
          <a:p>
            <a:r>
              <a:t>3.最少连接算法：将请求发送到当前连接数最少的服务器，以提高系统响应速度。</a:t>
            </a:r>
          </a:p>
          <a:p/>
        </p:txBody>
      </p:sp>
      <p:sp>
        <p:nvSpPr>
          <p:cNvPr id="5" name="Text Placeholder 4"/>
          <p:cNvSpPr>
            <a:spLocks noGrp="1"/>
          </p:cNvSpPr>
          <p:nvPr>
            <p:ph type="body" idx="3"/>
          </p:nvPr>
        </p:nvSpPr>
        <p:spPr/>
        <p:txBody>
          <a:bodyPr/>
          <a:lstStyle/>
          <a:p>
            <a:r>
              <a:t>故障恢复机制</a:t>
            </a:r>
          </a:p>
        </p:txBody>
      </p:sp>
      <p:sp>
        <p:nvSpPr>
          <p:cNvPr id="6" name="Content Placeholder 5"/>
          <p:cNvSpPr>
            <a:spLocks noGrp="1"/>
          </p:cNvSpPr>
          <p:nvPr>
            <p:ph sz="half" idx="4"/>
          </p:nvPr>
        </p:nvSpPr>
        <p:spPr/>
        <p:txBody>
          <a:bodyPr/>
          <a:lstStyle/>
          <a:p>
            <a:r>
              <a:t>1.健康检查：负载均衡器定期检查服务器的状态，确保只有正常运行的服务器参与请求处理。</a:t>
            </a:r>
          </a:p>
          <a:p>
            <a:r>
              <a:t>2.故障隔离：当检测到服务器故障时，负载均衡器会将其从服务器列表中移除，确保客户端的请求不会被发送到故障服务器。</a:t>
            </a:r>
          </a:p>
          <a:p>
            <a:r>
              <a:t>3.备份服务器：负载均衡器可以配置备份服务器，当主服务器出现故障时，自动切换到备份服务器，确保服务的连续性。</a:t>
            </a:r>
          </a:p>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负载均衡器简介</a:t>
            </a:r>
          </a:p>
        </p:txBody>
      </p:sp>
      <p:sp>
        <p:nvSpPr>
          <p:cNvPr id="3" name="Text Placeholder 2"/>
          <p:cNvSpPr>
            <a:spLocks noGrp="1"/>
          </p:cNvSpPr>
          <p:nvPr>
            <p:ph type="body" idx="1"/>
          </p:nvPr>
        </p:nvSpPr>
        <p:spPr/>
        <p:txBody>
          <a:bodyPr/>
          <a:lstStyle/>
          <a:p>
            <a:r>
              <a:t>负载均衡器发展趋势</a:t>
            </a:r>
          </a:p>
        </p:txBody>
      </p:sp>
      <p:sp>
        <p:nvSpPr>
          <p:cNvPr id="4" name="Content Placeholder 3"/>
          <p:cNvSpPr>
            <a:spLocks noGrp="1"/>
          </p:cNvSpPr>
          <p:nvPr>
            <p:ph sz="half" idx="2"/>
          </p:nvPr>
        </p:nvSpPr>
        <p:spPr/>
        <p:txBody>
          <a:bodyPr/>
          <a:lstStyle/>
          <a:p>
            <a:r>
              <a:t>1.智能化：随着人工智能和机器学习技术的发展，负载均衡器将具备更加智能化的故障预测和处理能力。</a:t>
            </a:r>
          </a:p>
          <a:p>
            <a:r>
              <a:t>2.安全性：网络安全威胁不断增加，负载均衡器将加强安全功能，如SSL/TLS加密、防火墙等，提高系统的安全性。</a:t>
            </a:r>
          </a:p>
          <a:p>
            <a:r>
              <a:t>3.边缘计算：随着边缘计算的普及，负载均衡器将更好地支持边缘设备之间的流量分配，提高整体性能。</a:t>
            </a:r>
          </a:p>
          <a:p/>
        </p:txBody>
      </p:sp>
      <p:sp>
        <p:nvSpPr>
          <p:cNvPr id="5" name="Text Placeholder 4"/>
          <p:cNvSpPr>
            <a:spLocks noGrp="1"/>
          </p:cNvSpPr>
          <p:nvPr>
            <p:ph type="body" idx="3"/>
          </p:nvPr>
        </p:nvSpPr>
        <p:spPr/>
        <p:txBody>
          <a:bodyPr/>
          <a:lstStyle/>
          <a:p>
            <a:r>
              <a:t>负载均衡器应用场景</a:t>
            </a:r>
          </a:p>
        </p:txBody>
      </p:sp>
      <p:sp>
        <p:nvSpPr>
          <p:cNvPr id="6" name="Content Placeholder 5"/>
          <p:cNvSpPr>
            <a:spLocks noGrp="1"/>
          </p:cNvSpPr>
          <p:nvPr>
            <p:ph sz="half" idx="4"/>
          </p:nvPr>
        </p:nvSpPr>
        <p:spPr/>
        <p:txBody>
          <a:bodyPr/>
          <a:lstStyle/>
          <a:p>
            <a:r>
              <a:t>1.云计算环境：在云计算环境中，负载均衡器可以确保多个虚拟机或容器之间的高效资源利用，提高应用性能。</a:t>
            </a:r>
          </a:p>
          <a:p>
            <a:r>
              <a:t>2.大规模网络服务：对于大规模网络服务，如视频流媒体、在线游戏等，负载均衡器可以处理大量并发请求，确保服务的稳定性和可伸缩性。</a:t>
            </a:r>
          </a:p>
          <a:p>
            <a:r>
              <a:t>3.电子商务：电子商务网站需要处理大量用户的购物请求，负载均衡器可以提高网站的可用性和响应速度，提升用户体验。</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常见故障类型及原因</a:t>
            </a:r>
          </a:p>
        </p:txBody>
      </p:sp>
      <p:sp>
        <p:nvSpPr>
          <p:cNvPr id="3" name="Subtitle 2"/>
          <p:cNvSpPr>
            <a:spLocks noGrp="1"/>
          </p:cNvSpPr>
          <p:nvPr>
            <p:ph type="subTitle" idx="1"/>
          </p:nvPr>
        </p:nvSpPr>
        <p:spPr/>
        <p:txBody>
          <a:bodyPr/>
          <a:lstStyle/>
          <a:p>
            <a:r>
              <a:t>负载均衡器的故障恢复机制</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常见故障类型及原因</a:t>
            </a:r>
          </a:p>
        </p:txBody>
      </p:sp>
      <p:sp>
        <p:nvSpPr>
          <p:cNvPr id="3" name="Content Placeholder 2"/>
          <p:cNvSpPr>
            <a:spLocks noGrp="1"/>
          </p:cNvSpPr>
          <p:nvPr>
            <p:ph sz="half" idx="2"/>
          </p:nvPr>
        </p:nvSpPr>
        <p:spPr/>
        <p:txBody>
          <a:bodyPr/>
          <a:lstStyle/>
          <a:p>
            <a:r>
              <a:t>1.服务器处理能力不足，导致请求堆积，响应延迟。</a:t>
            </a:r>
          </a:p>
          <a:p>
            <a:r>
              <a:t>2.网络流量过大，带宽饱和，数据传输受阻。</a:t>
            </a:r>
          </a:p>
          <a:p/>
        </p:txBody>
      </p:sp>
      <p:sp>
        <p:nvSpPr>
          <p:cNvPr id="4" name="Text Placeholder 3"/>
          <p:cNvSpPr>
            <a:spLocks noGrp="1"/>
          </p:cNvSpPr>
          <p:nvPr>
            <p:ph type="body" idx="3"/>
          </p:nvPr>
        </p:nvSpPr>
        <p:spPr/>
        <p:txBody>
          <a:bodyPr/>
          <a:lstStyle/>
          <a:p>
            <a:r>
              <a:t>负载均衡器配置错误</a:t>
            </a:r>
          </a:p>
        </p:txBody>
      </p:sp>
      <p:sp>
        <p:nvSpPr>
          <p:cNvPr id="5" name="Content Placeholder 4"/>
          <p:cNvSpPr>
            <a:spLocks noGrp="1"/>
          </p:cNvSpPr>
          <p:nvPr>
            <p:ph sz="half" idx="4"/>
          </p:nvPr>
        </p:nvSpPr>
        <p:spPr/>
        <p:txBody>
          <a:bodyPr/>
          <a:lstStyle/>
          <a:p>
            <a:r>
              <a:t>1.负载均衡算法选择不当，导致请求分配不均。</a:t>
            </a:r>
          </a:p>
          <a:p>
            <a:r>
              <a:t>2.后端服务器参数配置有误，影响负载均衡效果。</a:t>
            </a:r>
          </a:p>
          <a:p/>
        </p:txBody>
      </p:sp>
      <p:sp>
        <p:nvSpPr>
          <p:cNvPr id="6" name="Text Placeholder 5"/>
          <p:cNvSpPr>
            <a:spLocks noGrp="1"/>
          </p:cNvSpPr>
          <p:nvPr>
            <p:ph type="body" idx="1"/>
          </p:nvPr>
        </p:nvSpPr>
        <p:spPr/>
        <p:txBody>
          <a:bodyPr/>
          <a:lstStyle/>
          <a:p>
            <a:r>
              <a:t>服务器过载</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常见故障类型及原因</a:t>
            </a:r>
          </a:p>
        </p:txBody>
      </p:sp>
      <p:sp>
        <p:nvSpPr>
          <p:cNvPr id="3" name="Text Placeholder 2"/>
          <p:cNvSpPr>
            <a:spLocks noGrp="1"/>
          </p:cNvSpPr>
          <p:nvPr>
            <p:ph type="body" idx="1"/>
          </p:nvPr>
        </p:nvSpPr>
        <p:spPr/>
        <p:txBody>
          <a:bodyPr/>
          <a:lstStyle/>
          <a:p>
            <a:r>
              <a:t>硬件故障</a:t>
            </a:r>
          </a:p>
        </p:txBody>
      </p:sp>
      <p:sp>
        <p:nvSpPr>
          <p:cNvPr id="4" name="Content Placeholder 3"/>
          <p:cNvSpPr>
            <a:spLocks noGrp="1"/>
          </p:cNvSpPr>
          <p:nvPr>
            <p:ph sz="half" idx="2"/>
          </p:nvPr>
        </p:nvSpPr>
        <p:spPr/>
        <p:txBody>
          <a:bodyPr/>
          <a:lstStyle/>
          <a:p>
            <a:r>
              <a:t>1.负载均衡器硬件损坏，导致服务中断。</a:t>
            </a:r>
          </a:p>
          <a:p>
            <a:r>
              <a:t>2.后端服务器硬件故障，影响整体服务性能。</a:t>
            </a:r>
          </a:p>
          <a:p/>
        </p:txBody>
      </p:sp>
      <p:sp>
        <p:nvSpPr>
          <p:cNvPr id="5" name="Text Placeholder 4"/>
          <p:cNvSpPr>
            <a:spLocks noGrp="1"/>
          </p:cNvSpPr>
          <p:nvPr>
            <p:ph type="body" idx="3"/>
          </p:nvPr>
        </p:nvSpPr>
        <p:spPr/>
        <p:txBody>
          <a:bodyPr/>
          <a:lstStyle/>
          <a:p>
            <a:r>
              <a:t>软件故障</a:t>
            </a:r>
          </a:p>
        </p:txBody>
      </p:sp>
      <p:sp>
        <p:nvSpPr>
          <p:cNvPr id="6" name="Content Placeholder 5"/>
          <p:cNvSpPr>
            <a:spLocks noGrp="1"/>
          </p:cNvSpPr>
          <p:nvPr>
            <p:ph sz="half" idx="4"/>
          </p:nvPr>
        </p:nvSpPr>
        <p:spPr/>
        <p:txBody>
          <a:bodyPr/>
          <a:lstStyle/>
          <a:p>
            <a:r>
              <a:t>1.负载均衡器软件漏洞，引发安全问题。</a:t>
            </a:r>
          </a:p>
          <a:p>
            <a:r>
              <a:t>2.后端服务器应用程序错误，导致服务异常。</a:t>
            </a:r>
          </a:p>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常见故障类型及原因</a:t>
            </a:r>
          </a:p>
        </p:txBody>
      </p:sp>
      <p:sp>
        <p:nvSpPr>
          <p:cNvPr id="3" name="Text Placeholder 2"/>
          <p:cNvSpPr>
            <a:spLocks noGrp="1"/>
          </p:cNvSpPr>
          <p:nvPr>
            <p:ph type="body" idx="1"/>
          </p:nvPr>
        </p:nvSpPr>
        <p:spPr/>
        <p:txBody>
          <a:bodyPr/>
          <a:lstStyle/>
          <a:p>
            <a:r>
              <a:t>网络攻击</a:t>
            </a:r>
          </a:p>
        </p:txBody>
      </p:sp>
      <p:sp>
        <p:nvSpPr>
          <p:cNvPr id="4" name="Content Placeholder 3"/>
          <p:cNvSpPr>
            <a:spLocks noGrp="1"/>
          </p:cNvSpPr>
          <p:nvPr>
            <p:ph sz="half" idx="2"/>
          </p:nvPr>
        </p:nvSpPr>
        <p:spPr/>
        <p:txBody>
          <a:bodyPr/>
          <a:lstStyle/>
          <a:p>
            <a:r>
              <a:t>1.DDoS攻击导致流量暴增，影响负载均衡器正常运行。</a:t>
            </a:r>
          </a:p>
          <a:p>
            <a:r>
              <a:t>2.恶意请求占用资源，导致服务瘫痪。</a:t>
            </a:r>
          </a:p>
          <a:p/>
        </p:txBody>
      </p:sp>
      <p:sp>
        <p:nvSpPr>
          <p:cNvPr id="5" name="Text Placeholder 4"/>
          <p:cNvSpPr>
            <a:spLocks noGrp="1"/>
          </p:cNvSpPr>
          <p:nvPr>
            <p:ph type="body" idx="3"/>
          </p:nvPr>
        </p:nvSpPr>
        <p:spPr/>
        <p:txBody>
          <a:bodyPr/>
          <a:lstStyle/>
          <a:p>
            <a:r>
              <a:t>数据同步问题</a:t>
            </a:r>
          </a:p>
        </p:txBody>
      </p:sp>
      <p:sp>
        <p:nvSpPr>
          <p:cNvPr id="6" name="Content Placeholder 5"/>
          <p:cNvSpPr>
            <a:spLocks noGrp="1"/>
          </p:cNvSpPr>
          <p:nvPr>
            <p:ph sz="half" idx="4"/>
          </p:nvPr>
        </p:nvSpPr>
        <p:spPr/>
        <p:txBody>
          <a:bodyPr/>
          <a:lstStyle/>
          <a:p>
            <a:r>
              <a:t>1.负载均衡器与后端服务器数据同步不及时，引发数据一致性问题。</a:t>
            </a:r>
          </a:p>
          <a:p>
            <a:r>
              <a:t>2.数据备份机制不完善，导致数据丢失或损坏。</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故障检测和诊断</a:t>
            </a:r>
          </a:p>
        </p:txBody>
      </p:sp>
      <p:sp>
        <p:nvSpPr>
          <p:cNvPr id="3" name="Subtitle 2"/>
          <p:cNvSpPr>
            <a:spLocks noGrp="1"/>
          </p:cNvSpPr>
          <p:nvPr>
            <p:ph type="subTitle" idx="1"/>
          </p:nvPr>
        </p:nvSpPr>
        <p:spPr/>
        <p:txBody>
          <a:bodyPr/>
          <a:lstStyle/>
          <a:p>
            <a:r>
              <a:t>负载均衡器的故障恢复机制</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故障检测和诊断</a:t>
            </a:r>
          </a:p>
        </p:txBody>
      </p:sp>
      <p:sp>
        <p:nvSpPr>
          <p:cNvPr id="3" name="Text Placeholder 2"/>
          <p:cNvSpPr>
            <a:spLocks noGrp="1"/>
          </p:cNvSpPr>
          <p:nvPr>
            <p:ph type="body" idx="1"/>
          </p:nvPr>
        </p:nvSpPr>
        <p:spPr/>
        <p:txBody>
          <a:bodyPr/>
          <a:lstStyle/>
          <a:p>
            <a:r>
              <a:t>故障检测</a:t>
            </a:r>
          </a:p>
        </p:txBody>
      </p:sp>
      <p:sp>
        <p:nvSpPr>
          <p:cNvPr id="4" name="Content Placeholder 3"/>
          <p:cNvSpPr>
            <a:spLocks noGrp="1"/>
          </p:cNvSpPr>
          <p:nvPr>
            <p:ph sz="half" idx="2"/>
          </p:nvPr>
        </p:nvSpPr>
        <p:spPr/>
        <p:txBody>
          <a:bodyPr/>
          <a:lstStyle/>
          <a:p>
            <a:r>
              <a:t>1.实时监控：负载均衡器应实时监控各个服务器的状态和响应，以及网络流量，以便及时发现异常。</a:t>
            </a:r>
          </a:p>
          <a:p>
            <a:r>
              <a:t>2.异常响应检测：负载均衡器需能够识别出异常响应，例如服务器无响应或响应时间过长，这可能意味着服务器出现故障。</a:t>
            </a:r>
          </a:p>
          <a:p>
            <a:r>
              <a:t>3.数据分析：通过对收集的数据进行分析，可以预测和预防潜在的故障，提高系统的稳定性。</a:t>
            </a:r>
          </a:p>
          <a:p/>
        </p:txBody>
      </p:sp>
      <p:sp>
        <p:nvSpPr>
          <p:cNvPr id="5" name="Text Placeholder 4"/>
          <p:cNvSpPr>
            <a:spLocks noGrp="1"/>
          </p:cNvSpPr>
          <p:nvPr>
            <p:ph type="body" idx="3"/>
          </p:nvPr>
        </p:nvSpPr>
        <p:spPr/>
        <p:txBody>
          <a:bodyPr/>
          <a:lstStyle/>
          <a:p>
            <a:r>
              <a:t>故障诊断</a:t>
            </a:r>
          </a:p>
        </p:txBody>
      </p:sp>
      <p:sp>
        <p:nvSpPr>
          <p:cNvPr id="6" name="Content Placeholder 5"/>
          <p:cNvSpPr>
            <a:spLocks noGrp="1"/>
          </p:cNvSpPr>
          <p:nvPr>
            <p:ph sz="half" idx="4"/>
          </p:nvPr>
        </p:nvSpPr>
        <p:spPr/>
        <p:txBody>
          <a:bodyPr/>
          <a:lstStyle/>
          <a:p>
            <a:r>
              <a:t>1.错误日志分析：通过分析负载均衡器和服务器的错误日志，可以诊断出具体的故障原因和位置。</a:t>
            </a:r>
          </a:p>
          <a:p>
            <a:r>
              <a:t>2.故障隔离：当检测到故障时，负载均衡器应能够将故障服务器从服务池中隔离，防止影响其他正常运行的服务器。</a:t>
            </a:r>
          </a:p>
          <a:p>
            <a:r>
              <a:t>3.根源问题识别：通过对故障的诊断，需要识别出导致故障的根本原因，以便进行修复和防止类似问题再次发生。</a:t>
            </a:r>
          </a:p>
          <a:p>
            <a:r>
              <a:t>以上内容仅供参考，具体的故障检测和诊断方法可能会因为负载均衡器的型号、配置以及使用环境的不同而有所差异。</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备份和冗余设计</a:t>
            </a:r>
          </a:p>
        </p:txBody>
      </p:sp>
      <p:sp>
        <p:nvSpPr>
          <p:cNvPr id="3" name="Subtitle 2"/>
          <p:cNvSpPr>
            <a:spLocks noGrp="1"/>
          </p:cNvSpPr>
          <p:nvPr>
            <p:ph type="subTitle" idx="1"/>
          </p:nvPr>
        </p:nvSpPr>
        <p:spPr/>
        <p:txBody>
          <a:bodyPr/>
          <a:lstStyle/>
          <a:p>
            <a:r>
              <a:t>负载均衡器的故障恢复机制</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备份和冗余设计</a:t>
            </a:r>
          </a:p>
        </p:txBody>
      </p:sp>
      <p:sp>
        <p:nvSpPr>
          <p:cNvPr id="3" name="Text Placeholder 2"/>
          <p:cNvSpPr>
            <a:spLocks noGrp="1"/>
          </p:cNvSpPr>
          <p:nvPr>
            <p:ph type="body" idx="1"/>
          </p:nvPr>
        </p:nvSpPr>
        <p:spPr/>
        <p:txBody>
          <a:bodyPr/>
          <a:lstStyle/>
          <a:p>
            <a:r>
              <a:t>备份和冗余设计的重要性</a:t>
            </a:r>
          </a:p>
        </p:txBody>
      </p:sp>
      <p:sp>
        <p:nvSpPr>
          <p:cNvPr id="4" name="Content Placeholder 3"/>
          <p:cNvSpPr>
            <a:spLocks noGrp="1"/>
          </p:cNvSpPr>
          <p:nvPr>
            <p:ph sz="half" idx="2"/>
          </p:nvPr>
        </p:nvSpPr>
        <p:spPr/>
        <p:txBody>
          <a:bodyPr/>
          <a:lstStyle/>
          <a:p>
            <a:r>
              <a:t>1.提高系统的可靠性：备份和冗余设计能够确保在系统出现故障时，数据和服务不会中断，提高了系统的可靠性。</a:t>
            </a:r>
          </a:p>
          <a:p>
            <a:r>
              <a:t>2.保障业务连续性：冗余设计能够保证业务连续性，避免因为系统故障而导致的业务中断或数据丢失。</a:t>
            </a:r>
          </a:p>
          <a:p>
            <a:r>
              <a:t>3.降低故障恢复成本：备份设计能够降低故障恢复的成本，因为数据可以从备份中恢复，避免了数据丢失和重新生成的成本。</a:t>
            </a:r>
          </a:p>
          <a:p/>
        </p:txBody>
      </p:sp>
      <p:sp>
        <p:nvSpPr>
          <p:cNvPr id="5" name="Text Placeholder 4"/>
          <p:cNvSpPr>
            <a:spLocks noGrp="1"/>
          </p:cNvSpPr>
          <p:nvPr>
            <p:ph type="body" idx="3"/>
          </p:nvPr>
        </p:nvSpPr>
        <p:spPr/>
        <p:txBody>
          <a:bodyPr/>
          <a:lstStyle/>
          <a:p>
            <a:r>
              <a:t>备份和冗余设计的常见类型</a:t>
            </a:r>
          </a:p>
        </p:txBody>
      </p:sp>
      <p:sp>
        <p:nvSpPr>
          <p:cNvPr id="6" name="Content Placeholder 5"/>
          <p:cNvSpPr>
            <a:spLocks noGrp="1"/>
          </p:cNvSpPr>
          <p:nvPr>
            <p:ph sz="half" idx="4"/>
          </p:nvPr>
        </p:nvSpPr>
        <p:spPr/>
        <p:txBody>
          <a:bodyPr/>
          <a:lstStyle/>
          <a:p>
            <a:r>
              <a:t>1.数据备份：包括定期备份和增量备份，确保数据可以在故障发生时得到恢复。</a:t>
            </a:r>
          </a:p>
          <a:p>
            <a:r>
              <a:t>2.服务器冗余：通过部署多台服务器，确保在系统故障时，其他服务器可以接管服务，保证业务的连续性。</a:t>
            </a:r>
          </a:p>
          <a:p>
            <a:r>
              <a:t>3.网络冗余：通过部署多条网络线路，确保在网络故障时，其他线路可以接管流量，保证网络的可用性。</a:t>
            </a:r>
          </a:p>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备份和冗余设计</a:t>
            </a:r>
          </a:p>
        </p:txBody>
      </p:sp>
      <p:sp>
        <p:nvSpPr>
          <p:cNvPr id="3" name="Text Placeholder 2"/>
          <p:cNvSpPr>
            <a:spLocks noGrp="1"/>
          </p:cNvSpPr>
          <p:nvPr>
            <p:ph type="body" idx="1"/>
          </p:nvPr>
        </p:nvSpPr>
        <p:spPr/>
        <p:txBody>
          <a:bodyPr/>
          <a:lstStyle/>
          <a:p>
            <a:r>
              <a:t>备份和冗余设计的最佳实践</a:t>
            </a:r>
          </a:p>
        </p:txBody>
      </p:sp>
      <p:sp>
        <p:nvSpPr>
          <p:cNvPr id="4" name="Content Placeholder 3"/>
          <p:cNvSpPr>
            <a:spLocks noGrp="1"/>
          </p:cNvSpPr>
          <p:nvPr>
            <p:ph sz="half" idx="2"/>
          </p:nvPr>
        </p:nvSpPr>
        <p:spPr/>
        <p:txBody>
          <a:bodyPr/>
          <a:lstStyle/>
          <a:p>
            <a:r>
              <a:t>1.定期测试备份数据的可恢复性，确保备份数据的完整性。</a:t>
            </a:r>
          </a:p>
          <a:p>
            <a:r>
              <a:t>2.建立灾备中心，实现数据的远程备份和冗余，提高系统的可靠性。</a:t>
            </a:r>
          </a:p>
          <a:p>
            <a:r>
              <a:t>3.采用负载均衡技术，将流量分配给多台服务器，提高系统的可扩展性和可用性。</a:t>
            </a:r>
          </a:p>
          <a:p/>
        </p:txBody>
      </p:sp>
      <p:sp>
        <p:nvSpPr>
          <p:cNvPr id="5" name="Text Placeholder 4"/>
          <p:cNvSpPr>
            <a:spLocks noGrp="1"/>
          </p:cNvSpPr>
          <p:nvPr>
            <p:ph type="body" idx="3"/>
          </p:nvPr>
        </p:nvSpPr>
        <p:spPr/>
        <p:txBody>
          <a:bodyPr/>
          <a:lstStyle/>
          <a:p>
            <a:r>
              <a:t>备份和冗余设计的挑战与趋势</a:t>
            </a:r>
          </a:p>
        </p:txBody>
      </p:sp>
      <p:sp>
        <p:nvSpPr>
          <p:cNvPr id="6" name="Content Placeholder 5"/>
          <p:cNvSpPr>
            <a:spLocks noGrp="1"/>
          </p:cNvSpPr>
          <p:nvPr>
            <p:ph sz="half" idx="4"/>
          </p:nvPr>
        </p:nvSpPr>
        <p:spPr/>
        <p:txBody>
          <a:bodyPr/>
          <a:lstStyle/>
          <a:p>
            <a:r>
              <a:t>1.数据量的快速增长对备份和冗余设计提出了更高的要求。</a:t>
            </a:r>
          </a:p>
          <a:p>
            <a:r>
              <a:t>2.云计算的发展使得备份和冗余设计更加灵活和高效。</a:t>
            </a:r>
          </a:p>
          <a:p>
            <a:r>
              <a:t>3.人工智能和机器学习在备份和冗余设计中的应用可以提高系统的自适应性和故障恢复能力。</a:t>
            </a:r>
          </a:p>
          <a:p>
            <a:r>
              <a:t>以上内容仅供参考，具体内容可以根据实际需求进行调整和优化。</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https://d.book118.com/076000143234010041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91</Paragraphs>
  <Slides>16</Slides>
  <Notes>0</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16</vt:i4>
      </vt:variant>
    </vt:vector>
  </HeadingPairs>
  <TitlesOfParts>
    <vt:vector baseType="lpstr" size="28">
      <vt:lpstr>Arial</vt:lpstr>
      <vt:lpstr>Calibri</vt:lpstr>
      <vt:lpstr>黑体</vt:lpstr>
      <vt:lpstr>微软雅黑</vt:lpstr>
      <vt:lpstr>Wingdings</vt:lpstr>
      <vt:lpstr>Agency FB</vt:lpstr>
      <vt:lpstr>Adobe 宋体 Std L</vt:lpstr>
      <vt:lpstr>Franklin Gothic Book</vt:lpstr>
      <vt:lpstr>宋体</vt:lpstr>
      <vt:lpstr>仿宋_GB2312</vt:lpstr>
      <vt:lpstr>幼圆</vt:lpstr>
      <vt:lpstr>Office Theme</vt:lpstr>
      <vt:lpstr>PowerPoint Presentation</vt:lpstr>
      <vt:lpstr>PowerPoint Presentation</vt:lpstr>
      <vt:lpstr> 负载均衡器简介</vt:lpstr>
      <vt:lpstr> 负载均衡器简介</vt:lpstr>
      <vt:lpstr> 负载均衡器简介</vt:lpstr>
      <vt:lpstr> 负载均衡器简介</vt:lpstr>
      <vt:lpstr> 常见故障类型及原因</vt:lpstr>
      <vt:lpstr> 常见故障类型及原因</vt:lpstr>
      <vt:lpstr> 常见故障类型及原因</vt:lpstr>
      <vt:lpstr> 常见故障类型及原因</vt:lpstr>
      <vt:lpstr> 故障检测和诊断</vt:lpstr>
      <vt:lpstr> 故障检测和诊断</vt:lpstr>
      <vt:lpstr> 备份和冗余设计</vt:lpstr>
      <vt:lpstr> 备份和冗余设计</vt:lpstr>
      <vt:lpstr> 备份和冗余设计</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2024-09-09T00:40:19.314</cp:lastPrinted>
  <dcterms:created xsi:type="dcterms:W3CDTF">2024-09-08T16:40:19Z</dcterms:created>
  <dcterms:modified xsi:type="dcterms:W3CDTF">2024-09-08T16:40:21Z</dcterms:modified>
</cp:coreProperties>
</file>