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4"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7F35F19-3ABF-4790-912E-2D4A12579E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7DE075D-E084-46F5-84B8-535D728A09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337A290-FBFF-410F-895C-30963A705A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BF5A33D-63DA-4449-BCC1-896C55E1AAF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7ECB32A-7349-44D1-B30A-B98232C60CA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FC3CB4B-5F9F-48A9-B85D-1A6D278C19E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5A0C64F-7142-4D50-BDA4-D803D17CB71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69616BA-83ED-4E7C-B27E-1B64EB6C629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4842F87-9553-4A21-AEF5-FB20EC72E69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F182CFA-4618-48FC-ACE4-ED8B0DB6F9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879814D-EA31-4E34-A2A9-B8E21D32E4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标题 1"/>
          <p:cNvSpPr>
            <a:spLocks noGrp="1"/>
          </p:cNvSpPr>
          <p:nvPr>
            <p:ph type="ctrTitle" idx="2147483647" hasCustomPrompt="1"/>
          </p:nvPr>
        </p:nvSpPr>
        <p:spPr>
          <a:xfrm>
            <a:off x="2829721" y="2606765"/>
            <a:ext cx="6532559" cy="1421928"/>
          </a:xfrm>
        </p:spPr>
        <p:txBody>
          <a:bodyPr wrap="none" anchor="t">
            <a:spAutoFit/>
          </a:bodyPr>
          <a:lstStyle>
            <a:lvl1pPr algn="ctr">
              <a:defRPr sz="9600" b="1" i="0" spc="300">
                <a:solidFill>
                  <a:schemeClr val="bg1"/>
                </a:solidFill>
                <a:latin typeface="+mj-ea"/>
                <a:ea typeface="+mj-ea"/>
              </a:defRPr>
            </a:lvl1pPr>
          </a:lstStyle>
          <a:p>
            <a:r>
              <a:rPr kumimoji="1" lang="zh-CN" altLang="en-US"/>
              <a:t>主标题样式</a:t>
            </a:r>
            <a:endParaRPr/>
          </a:p>
        </p:txBody>
      </p:sp>
      <p:sp>
        <p:nvSpPr>
          <p:cNvPr id="4" name="副标题 2"/>
          <p:cNvSpPr>
            <a:spLocks noGrp="1"/>
          </p:cNvSpPr>
          <p:nvPr>
            <p:ph type="subTitle" idx="1" hasCustomPrompt="1"/>
          </p:nvPr>
        </p:nvSpPr>
        <p:spPr>
          <a:xfrm>
            <a:off x="4560965" y="4178609"/>
            <a:ext cx="3070071" cy="397032"/>
          </a:xfrm>
        </p:spPr>
        <p:txBody>
          <a:bodyPr wrap="none">
            <a:spAutoFit/>
          </a:bodyPr>
          <a:lstStyle>
            <a:lvl1pPr marL="0" indent="0" algn="ctr">
              <a:buNone/>
              <a:defRPr sz="2200" b="0" i="0" spc="300">
                <a:solidFill>
                  <a:schemeClr val="bg1"/>
                </a:solidFill>
                <a:latin typeface="+mj-ea"/>
                <a:ea typeface="+mj-ea"/>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kumimoji="1" lang="zh-CN" altLang="en-US"/>
              <a:t>点击编辑副标题样式</a:t>
            </a:r>
            <a:endParaRPr/>
          </a:p>
        </p:txBody>
      </p:sp>
      <p:sp>
        <p:nvSpPr>
          <p:cNvPr id="5" name="文本占位符 17"/>
          <p:cNvSpPr>
            <a:spLocks noGrp="1"/>
          </p:cNvSpPr>
          <p:nvPr>
            <p:ph type="body" sz="quarter" idx="10" hasCustomPrompt="1"/>
          </p:nvPr>
        </p:nvSpPr>
        <p:spPr>
          <a:xfrm>
            <a:off x="4176242" y="1627639"/>
            <a:ext cx="3839514" cy="840230"/>
          </a:xfrm>
        </p:spPr>
        <p:txBody>
          <a:bodyPr wrap="none" anchor="b">
            <a:spAutoFit/>
          </a:bodyPr>
          <a:lstStyle>
            <a:lvl1pPr marL="0" indent="0" algn="ctr">
              <a:buNone/>
              <a:defRPr sz="5400" b="0" i="0" spc="300">
                <a:solidFill>
                  <a:schemeClr val="bg1"/>
                </a:solidFill>
                <a:latin typeface="+mj-ea"/>
                <a:ea typeface="+mj-ea"/>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6" name=""/>
        <p:cNvGrpSpPr/>
        <p:nvPr/>
      </p:nvGrpSpPr>
      <p:grpSpPr>
        <a:xfrm>
          <a:off x="0" y="0"/>
          <a:ext cx="0" cy="0"/>
        </a:xfrm>
      </p:grpSpPr>
      <p:pic>
        <p:nvPicPr>
          <p:cNvPr id="7" name="图片 12"/>
          <p:cNvPicPr>
            <a:picLocks noChangeAspect="1"/>
          </p:cNvPicPr>
          <p:nvPr userDrawn="1"/>
        </p:nvPicPr>
        <p:blipFill>
          <a:blip r:embed="rId1"/>
          <a:stretch>
            <a:fillRect/>
          </a:stretch>
        </p:blipFill>
        <p:spPr>
          <a:xfrm>
            <a:off x="0" y="-1"/>
            <a:ext cx="12192000" cy="6858000"/>
          </a:xfrm>
          <a:prstGeom prst="rect">
            <a:avLst/>
          </a:prstGeom>
        </p:spPr>
      </p:pic>
      <p:sp>
        <p:nvSpPr>
          <p:cNvPr id="8"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2023/12/5</a:t>
            </a:fld>
            <a:endParaRPr kumimoji="1" lang="zh-CN" altLang="en-US"/>
          </a:p>
        </p:txBody>
      </p:sp>
      <p:sp>
        <p:nvSpPr>
          <p:cNvPr id="9"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0"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1" name=""/>
        <p:cNvGrpSpPr/>
        <p:nvPr/>
      </p:nvGrpSpPr>
      <p:grpSpPr>
        <a:xfrm>
          <a:off x="0" y="0"/>
          <a:ext cx="0" cy="0"/>
        </a:xfrm>
      </p:grpSpPr>
      <p:pic>
        <p:nvPicPr>
          <p:cNvPr id="12"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13"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ctr"/>
            <a:endParaRPr kumimoji="1" lang="zh-CN" altLang="en-US"/>
          </a:p>
        </p:txBody>
      </p:sp>
      <p:sp>
        <p:nvSpPr>
          <p:cNvPr id="14"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2023/12/5</a:t>
            </a:fld>
            <a:endParaRPr kumimoji="1" lang="zh-CN" altLang="en-US"/>
          </a:p>
        </p:txBody>
      </p:sp>
      <p:sp>
        <p:nvSpPr>
          <p:cNvPr id="15"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6"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17" name=""/>
        <p:cNvGrpSpPr/>
        <p:nvPr/>
      </p:nvGrpSpPr>
      <p:grpSpPr>
        <a:xfrm>
          <a:off x="0" y="0"/>
          <a:ext cx="0" cy="0"/>
        </a:xfrm>
      </p:grpSpPr>
      <p:pic>
        <p:nvPicPr>
          <p:cNvPr id="18" name="图片 5"/>
          <p:cNvPicPr>
            <a:picLocks noChangeAspect="1"/>
          </p:cNvPicPr>
          <p:nvPr userDrawn="1"/>
        </p:nvPicPr>
        <p:blipFill>
          <a:blip r:embed="rId1"/>
          <a:stretch>
            <a:fillRect/>
          </a:stretch>
        </p:blipFill>
        <p:spPr>
          <a:xfrm>
            <a:off x="0" y="-1"/>
            <a:ext cx="12192000" cy="6858000"/>
          </a:xfrm>
          <a:prstGeom prst="rect">
            <a:avLst/>
          </a:prstGeom>
        </p:spPr>
      </p:pic>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lnSpc>
                <a:spcPct val="130000"/>
              </a:lnSpc>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fld id="{50281522-3AB1-3541-90AB-7A631F5C75F8}" type="datetimeFigureOut">
              <a:rPr/>
              <a:t>2023/12/5</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lnSpc>
                <a:spcPct val="130000"/>
              </a:lnSpc>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lnSpc>
                <a:spcPct val="130000"/>
              </a:lnSpc>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2.jpeg" /><Relationship Id="rId3"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4.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5.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6.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7.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8.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9.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76025212131010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劳动合同法详解\n## 1.劳动合同法的基本框架和核心内容\n### 1.1劳动合同法的适用范围和基本原则\n### 1.2劳动合同的类型及其签订程序\n### 1.3劳动合同的期限和试用期规定\n## 2.劳动合同的解除与终止\n### 2.1劳动合同解除的条件和程序\n### 2.2劳动合同终止的原因和后续处理\n### 2.3经济补偿与赔偿的相关规定\n## 3.劳动合同中的薪资与福利\n### 3.1薪资结构及其支付方式\n### 3.2加班费、奖金与津贴的相关规定\n### 3.3社保与公积金的缴纳与享受\n## 4.劳动合同中的工时与休假制度\n### 4.1标准工时制度与加班安排\n### 4.2特殊工时制度及其适用范围\n### 4.3休假制度及其计算方法\n## 5.劳动合同争议的处理与法律责任\n### 5.1劳动合同争议的处理途径\n### 5.2违反劳动合同的法律责任\n### 5.3劳动监察与劳动仲裁的相关规定\n&quot;,&quot;templateId&quot;:&quot;4wo77tdatif1zkf5up7jagxk9w&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571499" y="2606765"/>
            <a:ext cx="11055350" cy="1409700"/>
          </a:xfrm>
        </p:spPr>
        <p:txBody>
          <a:bodyPr vert="horz" wrap="square" lIns="91440" tIns="45720" rIns="91440" bIns="45720" anchor="t">
            <a:spAutoFit/>
          </a:bodyPr>
          <a:lstStyle/>
          <a:p>
            <a:r>
              <a:rPr lang="zh-CN"/>
              <a:t>劳动合同法详解</a:t>
            </a:r>
            <a:endParaRPr/>
          </a:p>
        </p:txBody>
      </p:sp>
      <p:sp>
        <p:nvSpPr>
          <p:cNvPr id="3" name="文本占位符 3" descr="{&quot;isTemplate&quot;:false,&quot;type&quot;:&quot;content&quot;,&quot;canOmit&quot;:true,&quot;range&quot;:0}"/>
          <p:cNvSpPr>
            <a:spLocks noGrp="1"/>
          </p:cNvSpPr>
          <p:nvPr>
            <p:ph type="body" sz="quarter" idx="10"/>
          </p:nvPr>
        </p:nvSpPr>
        <p:spPr>
          <a:xfrm>
            <a:off x="2695577" y="1991619"/>
            <a:ext cx="6800850" cy="476250"/>
          </a:xfrm>
        </p:spPr>
        <p:txBody>
          <a:bodyPr/>
          <a:lstStyle/>
          <a:p>
            <a:pPr>
              <a:buFont typeface="Arial" pitchFamily="34" charset="0"/>
              <a:buNone/>
            </a:pPr>
            <a:r>
              <a:rPr lang="en-US" sz="2800"/>
              <a:t> </a:t>
            </a:r>
            <a:endParaRPr/>
          </a:p>
        </p:txBody>
      </p:sp>
      <p:sp>
        <p:nvSpPr>
          <p:cNvPr id="4" name="文本占位符 20"/>
          <p:cNvSpPr txBox="1"/>
          <p:nvPr/>
        </p:nvSpPr>
        <p:spPr>
          <a:xfrm>
            <a:off x="571499" y="6171840"/>
            <a:ext cx="1844479" cy="335092"/>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pc="80">
              <a:solidFill>
                <a:schemeClr val="bg1"/>
              </a:solidFill>
              <a:latin typeface="+mn-lt"/>
            </a:endParaRPr>
          </a:p>
        </p:txBody>
      </p:sp>
      <p:sp>
        <p:nvSpPr>
          <p:cNvPr id="5" name="文本占位符 20"/>
          <p:cNvSpPr txBox="1"/>
          <p:nvPr/>
        </p:nvSpPr>
        <p:spPr>
          <a:xfrm>
            <a:off x="10136120" y="6170237"/>
            <a:ext cx="1484381" cy="336695"/>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zh-CN" altLang="en-US" spc="80">
                <a:solidFill>
                  <a:schemeClr val="bg1"/>
                </a:solidFill>
                <a:effectLst/>
              </a:rPr>
              <a:t> </a:t>
            </a:r>
            <a:endParaRPr kumimoji="1" lang="en-US" altLang="zh-CN" spc="80">
              <a:solidFill>
                <a:schemeClr val="bg1"/>
              </a:solidFil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8" name="" descr="{&quot;isTemplate&quot;:true,&quot;type&quot;:2}"/>
        <p:cNvGrpSpPr/>
        <p:nvPr/>
      </p:nvGrpSpPr>
      <p:grpSpPr>
        <a:xfrm>
          <a:off x="0" y="0"/>
          <a:ext cx="0" cy="0"/>
        </a:xfrm>
      </p:grpSpPr>
      <p:sp>
        <p:nvSpPr>
          <p:cNvPr id="139" name="椭圆 1"/>
          <p:cNvSpPr>
            <a:spLocks noChangeAspect="1"/>
          </p:cNvSpPr>
          <p:nvPr/>
        </p:nvSpPr>
        <p:spPr>
          <a:xfrm>
            <a:off x="905941" y="2062530"/>
            <a:ext cx="2520000" cy="2520000"/>
          </a:xfrm>
          <a:prstGeom prst="ellipse">
            <a:avLst/>
          </a:prstGeom>
          <a:gradFill flip="none" rotWithShape="1">
            <a:gsLst>
              <a:gs pos="0">
                <a:schemeClr val="accent1">
                  <a:alpha val="50000"/>
                </a:schemeClr>
              </a:gs>
              <a:gs pos="100000">
                <a:schemeClr val="accent1"/>
              </a:gs>
            </a:gsLst>
            <a:lin ang="108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kumimoji="1" lang="zh-CN" altLang="en-US"/>
          </a:p>
        </p:txBody>
      </p:sp>
      <p:sp>
        <p:nvSpPr>
          <p:cNvPr id="140" name="Tencent"/>
          <p:cNvSpPr txBox="1"/>
          <p:nvPr/>
        </p:nvSpPr>
        <p:spPr>
          <a:xfrm>
            <a:off x="1591103" y="2660810"/>
            <a:ext cx="1149675" cy="1323439"/>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r>
              <a:rPr lang="en-US" altLang="zh-CN" sz="8000" b="0">
                <a:solidFill>
                  <a:schemeClr val="bg1"/>
                </a:solidFill>
                <a:latin typeface="Microsoft YaHei Light" panose="020b0503020204020204" pitchFamily="34" charset="-122"/>
                <a:ea typeface="Microsoft YaHei Light" panose="020b0503020204020204" pitchFamily="34" charset="-122"/>
              </a:rPr>
              <a:t>01</a:t>
            </a:r>
            <a:endParaRPr lang="zh-CN" altLang="en-US" sz="8000" b="0">
              <a:solidFill>
                <a:schemeClr val="bg1"/>
              </a:solidFill>
              <a:latin typeface="Microsoft YaHei Light" panose="020b0503020204020204" pitchFamily="34" charset="-122"/>
              <a:ea typeface="Microsoft YaHei Light" panose="020b0503020204020204" pitchFamily="34" charset="-122"/>
            </a:endParaRPr>
          </a:p>
        </p:txBody>
      </p:sp>
      <p:sp>
        <p:nvSpPr>
          <p:cNvPr id="141" name="Tencent" descr="{&quot;isTemplate&quot;:true,&quot;type&quot;:&quot;title&quot;,&quot;canOmit&quot;:false,&quot;range&quot;:0}"/>
          <p:cNvSpPr txBox="1"/>
          <p:nvPr/>
        </p:nvSpPr>
        <p:spPr>
          <a:xfrm>
            <a:off x="2887007" y="2762250"/>
            <a:ext cx="8674100" cy="825500"/>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pPr algn="l">
              <a:lnSpc>
                <a:spcPct val="100000"/>
              </a:lnSpc>
            </a:pPr>
            <a:r>
              <a:rPr lang="zh-CN" sz="3900">
                <a:solidFill>
                  <a:srgbClr val="FFFFFF">
                    <a:alpha val="100000"/>
                  </a:srgbClr>
                </a:solidFill>
                <a:latin typeface="微软雅黑"/>
                <a:ea typeface="微软雅黑"/>
              </a:rPr>
              <a:t>劳动合同法的基本框架和核心内容</a:t>
            </a:r>
            <a:endParaRPr lang="en-US" sz="4800" b="1">
              <a:solidFill>
                <a:srgbClr val="FFFFFF">
                  <a:alpha val="100000"/>
                </a:srgbClr>
              </a:solidFill>
              <a:latin typeface="微软雅黑"/>
              <a:ea typeface="微软雅黑"/>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7" name="" descr="{&quot;isTemplate&quot;:true,&quot;type&quot;:3}"/>
        <p:cNvGrpSpPr/>
        <p:nvPr/>
      </p:nvGrpSpPr>
      <p:grpSpPr>
        <a:xfrm>
          <a:off x="0" y="0"/>
          <a:ext cx="0" cy="0"/>
        </a:xfrm>
      </p:grpSpPr>
      <p:sp>
        <p:nvSpPr>
          <p:cNvPr id="178"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劳动合同法的适用范围和基本原则</a:t>
            </a:r>
            <a:endParaRPr lang="en-US" altLang="zh-CN" sz="2800" b="1">
              <a:latin typeface="+mj-ea"/>
              <a:ea typeface="+mj-ea"/>
            </a:endParaRPr>
          </a:p>
        </p:txBody>
      </p:sp>
      <p:grpSp>
        <p:nvGrpSpPr>
          <p:cNvPr id="179"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180" name=""/>
            <p:cNvGrpSpPr/>
            <p:nvPr/>
          </p:nvGrpSpPr>
          <p:grpSpPr>
            <a:xfrm>
              <a:off x="660399" y="2074672"/>
              <a:ext cx="5100082" cy="4536540"/>
              <a:chOff x="660399" y="2074672"/>
              <a:chExt cx="5100082" cy="4536540"/>
            </a:xfrm>
          </p:grpSpPr>
          <p:sp>
            <p:nvSpPr>
              <p:cNvPr id="181"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82"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适用范围</a:t>
                </a:r>
                <a:endParaRPr lang="en-US" altLang="zh-CN" sz="2000" b="1">
                  <a:latin typeface="Microsoft YaHei" panose="020b0503020204020204" pitchFamily="34" charset="-122"/>
                  <a:ea typeface="Microsoft YaHei" panose="020b0503020204020204" pitchFamily="34" charset="-122"/>
                </a:endParaRPr>
              </a:p>
            </p:txBody>
          </p:sp>
          <p:sp>
            <p:nvSpPr>
              <p:cNvPr id="183"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中华人民共和国境内的企业、个体经济组织、民办非企业单位等组织与劳动者建立劳动关系，适用本法。</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国家机关、事业单位、社会团体与劳动者建立劳动合同关系的，依照本法执行。</a:t>
                </a:r>
                <a:endParaRPr/>
              </a:p>
            </p:txBody>
          </p:sp>
          <p:pic>
            <p:nvPicPr>
              <p:cNvPr id="184"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185" name=""/>
            <p:cNvGrpSpPr/>
            <p:nvPr/>
          </p:nvGrpSpPr>
          <p:grpSpPr>
            <a:xfrm>
              <a:off x="6431519" y="2074672"/>
              <a:ext cx="5100082" cy="4536540"/>
              <a:chOff x="660399" y="2074672"/>
              <a:chExt cx="5100082" cy="4536540"/>
            </a:xfrm>
          </p:grpSpPr>
          <p:sp>
            <p:nvSpPr>
              <p:cNvPr id="186"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87"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基本原则</a:t>
                </a:r>
                <a:endParaRPr lang="en-US" altLang="zh-CN" sz="2000" b="1">
                  <a:latin typeface="Microsoft YaHei" panose="020b0503020204020204" pitchFamily="34" charset="-122"/>
                  <a:ea typeface="Microsoft YaHei" panose="020b0503020204020204" pitchFamily="34" charset="-122"/>
                </a:endParaRPr>
              </a:p>
            </p:txBody>
          </p:sp>
          <p:sp>
            <p:nvSpPr>
              <p:cNvPr id="188"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遵循平等、自愿、协商一致的原则，建立劳动关系。</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实行劳动合同制度，明确双方的权利和义务。</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保护劳动者的合法权益，调整劳动关系。</a:t>
                </a:r>
                <a:endParaRPr/>
              </a:p>
            </p:txBody>
          </p:sp>
          <p:pic>
            <p:nvPicPr>
              <p:cNvPr id="189"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90" name="" descr="{&quot;isTemplate&quot;:true,&quot;type&quot;:3}"/>
        <p:cNvGrpSpPr/>
        <p:nvPr/>
      </p:nvGrpSpPr>
      <p:grpSpPr>
        <a:xfrm>
          <a:off x="0" y="0"/>
          <a:ext cx="0" cy="0"/>
        </a:xfrm>
      </p:grpSpPr>
      <p:pic>
        <p:nvPicPr>
          <p:cNvPr id="191"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92"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93" name="Group 598"/>
            <p:cNvGrpSpPr/>
            <p:nvPr/>
          </p:nvGrpSpPr>
          <p:grpSpPr>
            <a:xfrm>
              <a:off x="763829" y="1414808"/>
              <a:ext cx="6972294" cy="2337649"/>
              <a:chOff x="763829" y="1414808"/>
              <a:chExt cx="6972294" cy="2337649"/>
            </a:xfrm>
          </p:grpSpPr>
          <p:sp>
            <p:nvSpPr>
              <p:cNvPr id="194"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劳动合同类型</a:t>
                </a:r>
                <a:endParaRPr/>
              </a:p>
            </p:txBody>
          </p:sp>
          <p:sp>
            <p:nvSpPr>
              <p:cNvPr id="195"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固定期限劳动合同：约定合同期限的劳动合同。</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无固定期限劳动合同：未约定合同期限的劳动合同。</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以完成一定工作任务为期限的劳动合同：约定以完成一定工作任务为期限的劳动合同。</a:t>
                </a:r>
                <a:endParaRPr/>
              </a:p>
            </p:txBody>
          </p:sp>
          <p:sp>
            <p:nvSpPr>
              <p:cNvPr id="196"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197"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198"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199"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00" name="Group 591"/>
            <p:cNvGrpSpPr/>
            <p:nvPr/>
          </p:nvGrpSpPr>
          <p:grpSpPr>
            <a:xfrm>
              <a:off x="689593" y="3949139"/>
              <a:ext cx="7078256" cy="2128975"/>
              <a:chOff x="689593" y="3949139"/>
              <a:chExt cx="7078256" cy="2128975"/>
            </a:xfrm>
          </p:grpSpPr>
          <p:sp>
            <p:nvSpPr>
              <p:cNvPr id="201"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签订程序</a:t>
                </a:r>
                <a:endParaRPr/>
              </a:p>
            </p:txBody>
          </p:sp>
          <p:sp>
            <p:nvSpPr>
              <p:cNvPr id="202"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用人单位与劳动者协商一致，达成订立劳动合同的意愿。</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双方明确劳动合同的内容，包括合同期限、工作内容、工作地点、工资待遇、社会保险等。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按照法定形式签订书面劳动合同，双方各执一份。</a:t>
                </a:r>
                <a:endParaRPr/>
              </a:p>
            </p:txBody>
          </p:sp>
          <p:sp>
            <p:nvSpPr>
              <p:cNvPr id="203"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04"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05"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206"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07"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劳动合同的类型及其签订程序</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08" name="" descr="{&quot;isTemplate&quot;:true,&quot;type&quot;:3}"/>
        <p:cNvGrpSpPr/>
        <p:nvPr/>
      </p:nvGrpSpPr>
      <p:grpSpPr>
        <a:xfrm>
          <a:off x="0" y="0"/>
          <a:ext cx="0" cy="0"/>
        </a:xfrm>
      </p:grpSpPr>
      <p:pic>
        <p:nvPicPr>
          <p:cNvPr id="209"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10"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11" name="Group 598"/>
            <p:cNvGrpSpPr/>
            <p:nvPr/>
          </p:nvGrpSpPr>
          <p:grpSpPr>
            <a:xfrm>
              <a:off x="763829" y="1414808"/>
              <a:ext cx="6972294" cy="2337649"/>
              <a:chOff x="763829" y="1414808"/>
              <a:chExt cx="6972294" cy="2337649"/>
            </a:xfrm>
          </p:grpSpPr>
          <p:sp>
            <p:nvSpPr>
              <p:cNvPr id="212"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合同期限</a:t>
                </a:r>
                <a:endParaRPr/>
              </a:p>
            </p:txBody>
          </p:sp>
          <p:sp>
            <p:nvSpPr>
              <p:cNvPr id="213"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固定期限劳动合同：根据用人单位与劳动者的协商确定，一般不超过三年。</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无固定期限劳动合同：用人单位与劳动者协商一致，或者劳动者在用人单位连续工作满十年，或者劳动者距法定退休年龄不足十年。</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以完成一定工作任务为期限的劳动合同：根据工作任务的具体情况确定。</a:t>
                </a:r>
                <a:endParaRPr/>
              </a:p>
            </p:txBody>
          </p:sp>
          <p:sp>
            <p:nvSpPr>
              <p:cNvPr id="214"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15"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16"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217"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18" name="Group 591"/>
            <p:cNvGrpSpPr/>
            <p:nvPr/>
          </p:nvGrpSpPr>
          <p:grpSpPr>
            <a:xfrm>
              <a:off x="689593" y="3949139"/>
              <a:ext cx="7078256" cy="2128975"/>
              <a:chOff x="689593" y="3949139"/>
              <a:chExt cx="7078256" cy="2128975"/>
            </a:xfrm>
          </p:grpSpPr>
          <p:sp>
            <p:nvSpPr>
              <p:cNvPr id="219"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试用期规定</a:t>
                </a:r>
                <a:endParaRPr/>
              </a:p>
            </p:txBody>
          </p:sp>
          <p:sp>
            <p:nvSpPr>
              <p:cNvPr id="220"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用人单位与劳动者可以约定试用期，但试用期不得超过六个月。</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一个用人单位与同一劳动者只能约定一次试用期。</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试用期工资不得低于本单位相同岗位最低档工资，或者劳动合同约定工资的80%。</a:t>
                </a:r>
                <a:endParaRPr/>
              </a:p>
            </p:txBody>
          </p:sp>
          <p:sp>
            <p:nvSpPr>
              <p:cNvPr id="221"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22"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23"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224"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25"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劳动合同的期限和试用期规定</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26" name="" descr="{&quot;isTemplate&quot;:true,&quot;type&quot;:2}"/>
        <p:cNvGrpSpPr/>
        <p:nvPr/>
      </p:nvGrpSpPr>
      <p:grpSpPr>
        <a:xfrm>
          <a:off x="0" y="0"/>
          <a:ext cx="0" cy="0"/>
        </a:xfrm>
      </p:grpSpPr>
      <p:sp>
        <p:nvSpPr>
          <p:cNvPr id="227" name="椭圆 1"/>
          <p:cNvSpPr>
            <a:spLocks noChangeAspect="1"/>
          </p:cNvSpPr>
          <p:nvPr/>
        </p:nvSpPr>
        <p:spPr>
          <a:xfrm>
            <a:off x="905941" y="2062530"/>
            <a:ext cx="2520000" cy="2520000"/>
          </a:xfrm>
          <a:prstGeom prst="ellipse">
            <a:avLst/>
          </a:prstGeom>
          <a:gradFill flip="none" rotWithShape="1">
            <a:gsLst>
              <a:gs pos="0">
                <a:schemeClr val="accent1">
                  <a:alpha val="50000"/>
                </a:schemeClr>
              </a:gs>
              <a:gs pos="100000">
                <a:schemeClr val="accent1"/>
              </a:gs>
            </a:gsLst>
            <a:lin ang="108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kumimoji="1" lang="zh-CN" altLang="en-US"/>
          </a:p>
        </p:txBody>
      </p:sp>
      <p:sp>
        <p:nvSpPr>
          <p:cNvPr id="228" name="Tencent"/>
          <p:cNvSpPr txBox="1"/>
          <p:nvPr/>
        </p:nvSpPr>
        <p:spPr>
          <a:xfrm>
            <a:off x="1591103" y="2660810"/>
            <a:ext cx="1149675" cy="1323439"/>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r>
              <a:rPr lang="en-US" altLang="zh-CN" sz="8000" b="0">
                <a:solidFill>
                  <a:schemeClr val="bg1"/>
                </a:solidFill>
                <a:latin typeface="Microsoft YaHei Light" panose="020b0503020204020204" pitchFamily="34" charset="-122"/>
                <a:ea typeface="Microsoft YaHei Light" panose="020b0503020204020204" pitchFamily="34" charset="-122"/>
              </a:rPr>
              <a:t>02</a:t>
            </a:r>
            <a:endParaRPr lang="zh-CN" altLang="en-US" sz="8000" b="0">
              <a:solidFill>
                <a:schemeClr val="bg1"/>
              </a:solidFill>
              <a:latin typeface="Microsoft YaHei Light" panose="020b0503020204020204" pitchFamily="34" charset="-122"/>
              <a:ea typeface="Microsoft YaHei Light" panose="020b0503020204020204" pitchFamily="34" charset="-122"/>
            </a:endParaRPr>
          </a:p>
        </p:txBody>
      </p:sp>
      <p:sp>
        <p:nvSpPr>
          <p:cNvPr id="229" name="Tencent" descr="{&quot;isTemplate&quot;:true,&quot;type&quot;:&quot;title&quot;,&quot;canOmit&quot;:false,&quot;range&quot;:0}"/>
          <p:cNvSpPr txBox="1"/>
          <p:nvPr/>
        </p:nvSpPr>
        <p:spPr>
          <a:xfrm>
            <a:off x="2887007" y="2762250"/>
            <a:ext cx="8674100" cy="825500"/>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pPr algn="l">
              <a:lnSpc>
                <a:spcPct val="100000"/>
              </a:lnSpc>
            </a:pPr>
            <a:r>
              <a:rPr lang="zh-CN" sz="4800">
                <a:solidFill>
                  <a:srgbClr val="FFFFFF">
                    <a:alpha val="100000"/>
                  </a:srgbClr>
                </a:solidFill>
                <a:latin typeface="微软雅黑"/>
                <a:ea typeface="微软雅黑"/>
              </a:rPr>
              <a:t>劳动合同的解除与终止</a:t>
            </a:r>
            <a:endParaRPr lang="en-US" sz="4800" b="1">
              <a:solidFill>
                <a:srgbClr val="FFFFFF">
                  <a:alpha val="100000"/>
                </a:srgbClr>
              </a:solidFill>
              <a:latin typeface="微软雅黑"/>
              <a:ea typeface="微软雅黑"/>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30" name="" descr="{&quot;isTemplate&quot;:true,&quot;type&quot;:3}"/>
        <p:cNvGrpSpPr/>
        <p:nvPr/>
      </p:nvGrpSpPr>
      <p:grpSpPr>
        <a:xfrm>
          <a:off x="0" y="0"/>
          <a:ext cx="0" cy="0"/>
        </a:xfrm>
      </p:grpSpPr>
      <p:pic>
        <p:nvPicPr>
          <p:cNvPr id="231"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32"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33" name="Group 598"/>
            <p:cNvGrpSpPr/>
            <p:nvPr/>
          </p:nvGrpSpPr>
          <p:grpSpPr>
            <a:xfrm>
              <a:off x="763829" y="1414808"/>
              <a:ext cx="6972294" cy="2337649"/>
              <a:chOff x="763829" y="1414808"/>
              <a:chExt cx="6972294" cy="2337649"/>
            </a:xfrm>
          </p:grpSpPr>
          <p:sp>
            <p:nvSpPr>
              <p:cNvPr id="234"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解除条件</a:t>
                </a:r>
                <a:endParaRPr/>
              </a:p>
            </p:txBody>
          </p:sp>
          <p:sp>
            <p:nvSpPr>
              <p:cNvPr id="235"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用人单位与劳动者协商一致，可以解除劳动合同。</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用人单位在以下情况下，可以解除劳动合同：劳动者严重违反用人单位的规章制度、严重失职、营私舞弊、侵占用人单位财物等。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劳动者在以下情况下，可以解除劳动合同：用人单位未按照劳动合同约定支付劳动报酬、未提供劳动保护、未依法为劳动者缴纳社会保险等。</a:t>
                </a:r>
                <a:endParaRPr/>
              </a:p>
            </p:txBody>
          </p:sp>
          <p:sp>
            <p:nvSpPr>
              <p:cNvPr id="236"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37"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38"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239"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40" name="Group 591"/>
            <p:cNvGrpSpPr/>
            <p:nvPr/>
          </p:nvGrpSpPr>
          <p:grpSpPr>
            <a:xfrm>
              <a:off x="689593" y="3949139"/>
              <a:ext cx="7078256" cy="2128975"/>
              <a:chOff x="689593" y="3949139"/>
              <a:chExt cx="7078256" cy="2128975"/>
            </a:xfrm>
          </p:grpSpPr>
          <p:sp>
            <p:nvSpPr>
              <p:cNvPr id="241"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解除程序</a:t>
                </a:r>
                <a:endParaRPr/>
              </a:p>
            </p:txBody>
          </p:sp>
          <p:sp>
            <p:nvSpPr>
              <p:cNvPr id="242"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用人单位提前三十日以书面形式通知劳动者或者支付一个月工资解除劳动合同。</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劳动者提前三十日以书面形式通知用人单位解除劳动合同。</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用人单位在解除劳动合同时，应当出具解除劳动合同的证明。</a:t>
                </a:r>
                <a:endParaRPr/>
              </a:p>
            </p:txBody>
          </p:sp>
          <p:sp>
            <p:nvSpPr>
              <p:cNvPr id="243"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44"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45"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246"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47"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劳动合同解除的条件和程序</a:t>
            </a:r>
            <a:endParaRPr lang="en-US" altLang="zh-CN" sz="2800" b="1">
              <a:latin typeface="+mj-ea"/>
              <a:ea typeface="+mj-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48" name="" descr="{&quot;isTemplate&quot;:true,&quot;type&quot;:3}"/>
        <p:cNvGrpSpPr/>
        <p:nvPr/>
      </p:nvGrpSpPr>
      <p:grpSpPr>
        <a:xfrm>
          <a:off x="0" y="0"/>
          <a:ext cx="0" cy="0"/>
        </a:xfrm>
      </p:grpSpPr>
      <p:sp>
        <p:nvSpPr>
          <p:cNvPr id="249"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劳动合同终止的原因和后续处理</a:t>
            </a:r>
            <a:endParaRPr lang="en-US" altLang="zh-CN" sz="2800" b="1">
              <a:latin typeface="+mj-ea"/>
              <a:ea typeface="+mj-ea"/>
            </a:endParaRPr>
          </a:p>
        </p:txBody>
      </p:sp>
      <p:grpSp>
        <p:nvGrpSpPr>
          <p:cNvPr id="250"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251" name=""/>
            <p:cNvGrpSpPr/>
            <p:nvPr/>
          </p:nvGrpSpPr>
          <p:grpSpPr>
            <a:xfrm>
              <a:off x="660399" y="2074672"/>
              <a:ext cx="5100082" cy="4536540"/>
              <a:chOff x="660399" y="2074672"/>
              <a:chExt cx="5100082" cy="4536540"/>
            </a:xfrm>
          </p:grpSpPr>
          <p:sp>
            <p:nvSpPr>
              <p:cNvPr id="252"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53"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终止原因</a:t>
                </a:r>
                <a:endParaRPr lang="en-US" altLang="zh-CN" sz="2000" b="1">
                  <a:latin typeface="Microsoft YaHei" panose="020b0503020204020204" pitchFamily="34" charset="-122"/>
                  <a:ea typeface="Microsoft YaHei" panose="020b0503020204020204" pitchFamily="34" charset="-122"/>
                </a:endParaRPr>
              </a:p>
            </p:txBody>
          </p:sp>
          <p:sp>
            <p:nvSpPr>
              <p:cNvPr id="254"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劳动合同约定的期满或者工作任务完成。</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劳动者开始享受基本养老保险待遇。</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用人单位依法被吊销营业执照、责令关闭、撤销或者用人单位决定提前解散。</a:t>
                </a:r>
                <a:endParaRPr/>
              </a:p>
            </p:txBody>
          </p:sp>
          <p:pic>
            <p:nvPicPr>
              <p:cNvPr id="255"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256" name=""/>
            <p:cNvGrpSpPr/>
            <p:nvPr/>
          </p:nvGrpSpPr>
          <p:grpSpPr>
            <a:xfrm>
              <a:off x="6431519" y="2074672"/>
              <a:ext cx="5100082" cy="4536540"/>
              <a:chOff x="660399" y="2074672"/>
              <a:chExt cx="5100082" cy="4536540"/>
            </a:xfrm>
          </p:grpSpPr>
          <p:sp>
            <p:nvSpPr>
              <p:cNvPr id="257"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58"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后续处理</a:t>
                </a:r>
                <a:endParaRPr lang="en-US" altLang="zh-CN" sz="2000" b="1">
                  <a:latin typeface="Microsoft YaHei" panose="020b0503020204020204" pitchFamily="34" charset="-122"/>
                  <a:ea typeface="Microsoft YaHei" panose="020b0503020204020204" pitchFamily="34" charset="-122"/>
                </a:endParaRPr>
              </a:p>
            </p:txBody>
          </p:sp>
          <p:sp>
            <p:nvSpPr>
              <p:cNvPr id="259"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用人单位应当在劳动合同终止前三十日通知劳动者。</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用人单位应当按照法律规定支付经济补偿。</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用人单位应当依法为劳动者办理档案和社会保险关系转移手续。</a:t>
                </a:r>
                <a:endParaRPr/>
              </a:p>
            </p:txBody>
          </p:sp>
          <p:pic>
            <p:nvPicPr>
              <p:cNvPr id="260"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61" name="" descr="{&quot;isTemplate&quot;:true,&quot;type&quot;:3}"/>
        <p:cNvGrpSpPr/>
        <p:nvPr/>
      </p:nvGrpSpPr>
      <p:grpSpPr>
        <a:xfrm>
          <a:off x="0" y="0"/>
          <a:ext cx="0" cy="0"/>
        </a:xfrm>
      </p:grpSpPr>
      <p:pic>
        <p:nvPicPr>
          <p:cNvPr id="262"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63"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64" name="Group 598"/>
            <p:cNvGrpSpPr/>
            <p:nvPr/>
          </p:nvGrpSpPr>
          <p:grpSpPr>
            <a:xfrm>
              <a:off x="763829" y="1414808"/>
              <a:ext cx="6972294" cy="2337649"/>
              <a:chOff x="763829" y="1414808"/>
              <a:chExt cx="6972294" cy="2337649"/>
            </a:xfrm>
          </p:grpSpPr>
          <p:sp>
            <p:nvSpPr>
              <p:cNvPr id="265"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经济补偿</a:t>
                </a:r>
                <a:endParaRPr/>
              </a:p>
            </p:txBody>
          </p:sp>
          <p:sp>
            <p:nvSpPr>
              <p:cNvPr id="266"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用人单位在以下情况下，应当依法支付经济补偿：解除劳动合同、终止劳动合同、劳动者依法解除或者终止劳动合同等。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经济补偿的计算公式：劳动者在本单位工作的年限×劳动者在劳动合同解除或者终止前十二个月的平均工资。</a:t>
                </a:r>
                <a:endParaRPr/>
              </a:p>
            </p:txBody>
          </p:sp>
          <p:sp>
            <p:nvSpPr>
              <p:cNvPr id="267"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68"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69"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270"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71" name="Group 591"/>
            <p:cNvGrpSpPr/>
            <p:nvPr/>
          </p:nvGrpSpPr>
          <p:grpSpPr>
            <a:xfrm>
              <a:off x="689593" y="3949139"/>
              <a:ext cx="7078256" cy="2128975"/>
              <a:chOff x="689593" y="3949139"/>
              <a:chExt cx="7078256" cy="2128975"/>
            </a:xfrm>
          </p:grpSpPr>
          <p:sp>
            <p:nvSpPr>
              <p:cNvPr id="272"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赔偿规定</a:t>
                </a:r>
                <a:endParaRPr/>
              </a:p>
            </p:txBody>
          </p:sp>
          <p:sp>
            <p:nvSpPr>
              <p:cNvPr id="273"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用人单位违反劳动合同法的规定，给劳动者造成损害的，应当承担赔偿责任。</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赔偿范围包括：劳动者的工资损失、社会保险损失、培训费用损失等。</a:t>
                </a:r>
                <a:endParaRPr/>
              </a:p>
            </p:txBody>
          </p:sp>
          <p:sp>
            <p:nvSpPr>
              <p:cNvPr id="274"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75"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76"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277"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78"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经济补偿与赔偿的相关规定</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 name="" descr="{&quot;isTemplate&quot;:true,&quot;type&quot;:2}"/>
        <p:cNvGrpSpPr/>
        <p:nvPr/>
      </p:nvGrpSpPr>
      <p:grpSpPr>
        <a:xfrm>
          <a:off x="0" y="0"/>
          <a:ext cx="0" cy="0"/>
        </a:xfrm>
      </p:grpSpPr>
      <p:sp>
        <p:nvSpPr>
          <p:cNvPr id="7" name="椭圆 1"/>
          <p:cNvSpPr>
            <a:spLocks noChangeAspect="1"/>
          </p:cNvSpPr>
          <p:nvPr/>
        </p:nvSpPr>
        <p:spPr>
          <a:xfrm>
            <a:off x="905941" y="2062530"/>
            <a:ext cx="2520000" cy="2520000"/>
          </a:xfrm>
          <a:prstGeom prst="ellipse">
            <a:avLst/>
          </a:prstGeom>
          <a:gradFill flip="none" rotWithShape="1">
            <a:gsLst>
              <a:gs pos="0">
                <a:schemeClr val="accent1">
                  <a:alpha val="50000"/>
                </a:schemeClr>
              </a:gs>
              <a:gs pos="100000">
                <a:schemeClr val="accent1"/>
              </a:gs>
            </a:gsLst>
            <a:lin ang="108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kumimoji="1" lang="zh-CN" altLang="en-US"/>
          </a:p>
        </p:txBody>
      </p:sp>
      <p:sp>
        <p:nvSpPr>
          <p:cNvPr id="8" name="Tencent"/>
          <p:cNvSpPr txBox="1"/>
          <p:nvPr/>
        </p:nvSpPr>
        <p:spPr>
          <a:xfrm>
            <a:off x="1591103" y="2660810"/>
            <a:ext cx="1149675" cy="1323439"/>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r>
              <a:rPr lang="en-US" altLang="zh-CN" sz="8000" b="0">
                <a:solidFill>
                  <a:schemeClr val="bg1"/>
                </a:solidFill>
                <a:latin typeface="Microsoft YaHei Light" panose="020b0503020204020204" pitchFamily="34" charset="-122"/>
                <a:ea typeface="Microsoft YaHei Light" panose="020b0503020204020204" pitchFamily="34" charset="-122"/>
              </a:rPr>
              <a:t>03</a:t>
            </a:r>
            <a:endParaRPr lang="zh-CN" altLang="en-US" sz="8000" b="0">
              <a:solidFill>
                <a:schemeClr val="bg1"/>
              </a:solidFill>
              <a:latin typeface="Microsoft YaHei Light" panose="020b0503020204020204" pitchFamily="34" charset="-122"/>
              <a:ea typeface="Microsoft YaHei Light" panose="020b0503020204020204" pitchFamily="34" charset="-122"/>
            </a:endParaRPr>
          </a:p>
        </p:txBody>
      </p:sp>
      <p:sp>
        <p:nvSpPr>
          <p:cNvPr id="9" name="Tencent" descr="{&quot;isTemplate&quot;:true,&quot;type&quot;:&quot;title&quot;,&quot;canOmit&quot;:false,&quot;range&quot;:0}"/>
          <p:cNvSpPr txBox="1"/>
          <p:nvPr/>
        </p:nvSpPr>
        <p:spPr>
          <a:xfrm>
            <a:off x="2887007" y="2762250"/>
            <a:ext cx="8674100" cy="825500"/>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pPr algn="l">
              <a:lnSpc>
                <a:spcPct val="100000"/>
              </a:lnSpc>
            </a:pPr>
            <a:r>
              <a:rPr lang="zh-CN" sz="4800">
                <a:solidFill>
                  <a:srgbClr val="FFFFFF">
                    <a:alpha val="100000"/>
                  </a:srgbClr>
                </a:solidFill>
                <a:latin typeface="微软雅黑"/>
                <a:ea typeface="微软雅黑"/>
              </a:rPr>
              <a:t>劳动合同中的薪资与福利</a:t>
            </a:r>
            <a:endParaRPr lang="en-US" sz="4800" b="1">
              <a:solidFill>
                <a:srgbClr val="FFFFFF">
                  <a:alpha val="100000"/>
                </a:srgbClr>
              </a:solidFill>
              <a:latin typeface="微软雅黑"/>
              <a:ea typeface="微软雅黑"/>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 name="" descr="{&quot;isTemplate&quot;:true,&quot;type&quot;:3}"/>
        <p:cNvGrpSpPr/>
        <p:nvPr/>
      </p:nvGrpSpPr>
      <p:grpSpPr>
        <a:xfrm>
          <a:off x="0" y="0"/>
          <a:ext cx="0" cy="0"/>
        </a:xfrm>
      </p:grpSpPr>
      <p:pic>
        <p:nvPicPr>
          <p:cNvPr id="11"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2"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3" name="Group 598"/>
            <p:cNvGrpSpPr/>
            <p:nvPr/>
          </p:nvGrpSpPr>
          <p:grpSpPr>
            <a:xfrm>
              <a:off x="763829" y="1414808"/>
              <a:ext cx="6972294" cy="2337649"/>
              <a:chOff x="763829" y="1414808"/>
              <a:chExt cx="6972294" cy="2337649"/>
            </a:xfrm>
          </p:grpSpPr>
          <p:sp>
            <p:nvSpPr>
              <p:cNvPr id="14"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薪资结构</a:t>
                </a:r>
                <a:endParaRPr/>
              </a:p>
            </p:txBody>
          </p:sp>
          <p:sp>
            <p:nvSpPr>
              <p:cNvPr id="15"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基本工资：劳动者在正常工作时间内的工资。</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奖金：用人单位根据劳动者的工作业绩、贡献等因素给予的奖励。</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津贴：用人单位根据劳动者的工作条件、工作环境等因素给予的补贴。</a:t>
                </a:r>
                <a:endParaRPr/>
              </a:p>
            </p:txBody>
          </p:sp>
          <p:sp>
            <p:nvSpPr>
              <p:cNvPr id="16"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17"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18"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19"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0" name="Group 591"/>
            <p:cNvGrpSpPr/>
            <p:nvPr/>
          </p:nvGrpSpPr>
          <p:grpSpPr>
            <a:xfrm>
              <a:off x="689593" y="3949139"/>
              <a:ext cx="7078256" cy="2128975"/>
              <a:chOff x="689593" y="3949139"/>
              <a:chExt cx="7078256" cy="2128975"/>
            </a:xfrm>
          </p:grpSpPr>
          <p:sp>
            <p:nvSpPr>
              <p:cNvPr id="21"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支付方式</a:t>
                </a:r>
                <a:endParaRPr/>
              </a:p>
            </p:txBody>
          </p:sp>
          <p:sp>
            <p:nvSpPr>
              <p:cNvPr id="22"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用人单位应当以货币形式支付劳动者的工资，不得以实物、有价证券等替代。</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用人单位应当每月至少支付一次工资，实行月薪制的，应当在每月最后一日支付。</a:t>
                </a:r>
                <a:endParaRPr/>
              </a:p>
            </p:txBody>
          </p:sp>
          <p:sp>
            <p:nvSpPr>
              <p:cNvPr id="23"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4"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5"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26"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7"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薪资结构及其支付方式</a:t>
            </a:r>
            <a:endParaRPr lang="en-US" altLang="zh-CN" sz="2800" b="1">
              <a:latin typeface="+mj-ea"/>
              <a:ea typeface="+mj-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https://d.book118.com/076025212131010052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Silky_purple">
      <a:dk1>
        <a:srgbClr val="000000"/>
      </a:dk1>
      <a:lt1>
        <a:srgbClr val="FFFFFF"/>
      </a:lt1>
      <a:dk2>
        <a:srgbClr val="161433"/>
      </a:dk2>
      <a:lt2>
        <a:srgbClr val="DFDBF8"/>
      </a:lt2>
      <a:accent1>
        <a:srgbClr val="6154FA"/>
      </a:accent1>
      <a:accent2>
        <a:srgbClr val="7E75FE"/>
      </a:accent2>
      <a:accent3>
        <a:srgbClr val="3023D6"/>
      </a:accent3>
      <a:accent4>
        <a:srgbClr val="8533FE"/>
      </a:accent4>
      <a:accent5>
        <a:srgbClr val="B26BFF"/>
      </a:accent5>
      <a:accent6>
        <a:srgbClr val="6B23D7"/>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12</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12</vt:i4>
      </vt:variant>
    </vt:vector>
  </HeadingPairs>
  <TitlesOfParts>
    <vt:vector baseType="lpstr" size="21">
      <vt:lpstr>Arial</vt:lpstr>
      <vt:lpstr>Calibri</vt:lpstr>
      <vt:lpstr>Arial Black</vt:lpstr>
      <vt:lpstr>微软雅黑</vt:lpstr>
      <vt:lpstr>黑体</vt:lpstr>
      <vt:lpstr>Microsoft YaHei</vt:lpstr>
      <vt:lpstr>Microsoft YaHei Light</vt:lpstr>
      <vt:lpstr>Microsoft Yahei</vt:lpstr>
      <vt:lpstr>Office Theme</vt:lpstr>
      <vt:lpstr>劳动合同法详解</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2024-09-18T23:53:29.832</cp:lastPrinted>
  <dcterms:created xsi:type="dcterms:W3CDTF">2024-09-18T15:53:29Z</dcterms:created>
  <dcterms:modified xsi:type="dcterms:W3CDTF">2024-09-18T15:53:31Z</dcterms:modified>
</cp:coreProperties>
</file>