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78F5DC-631C-4E85-81E2-57AC1B470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233562-434E-45AC-85D3-43FA99369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EC85D4-B0D4-4B67-8DC9-A024F0862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713B7E-6D47-4E90-B141-405D07137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301381-1F72-45C8-AA6D-8915CEE99D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844F7D-5B7B-4E4D-9EAB-5F0B848E79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844BD2-93FF-424E-BEA0-9EE7836085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E601F-C402-4554-B80E-06AA8E66B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A9AD2-06D0-4451-8959-FA44D9FAC5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C45B3-9490-4548-84FE-C06B7E8A7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5F24D-7408-4F3D-A34B-2DF5BF0E8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45000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安全生产管理制度的爆破工程安全管理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爆破工程安全管理概述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爆破工程安全管理制度体系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爆破工程安全管理人员职责与素质要求</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爆破作业现场安全管理措施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爆破器材运输、储存及使用安全管理规定</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事故应急处理与责任追究机制建设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爆破工程安全管理概述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企业自身需求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企业为了保障员工生命安全和企业财产安全，需要制定并执行相应的安全生产管理制度。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社会责任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企业作为社会的一份子，有责任保障生产过程中的安全，减少对社会和环境的不良影响。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法律法规要求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国家制定了一系列安全生产法律法规，要求企业必须建立完善的安全生产管理制度，确保生产过程中的安全。</a:t>
            </a:r>
          </a:p>
        </p:txBody>
      </p:sp>
      <p:pic>
        <p:nvPicPr>
          <p:cNvPr id="10" name="Picture 10"/>
          <p:cNvPicPr>
            <a:picLocks noChangeAspect="1"/>
          </p:cNvPicPr>
          <p:nvPr/>
        </p:nvPicPr>
        <p:blipFill>
          <a:blip r:embed="rId2"/>
          <a:srcRect l="9833" r="9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保障工程进度和质量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合理的安全管理可以确保爆破工程的顺利进行，避免因安全事故导致的工程延误和质量问题。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高危险性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爆破工程涉及大量炸药和雷管等高危物品，一旦发生事故，后果不堪设想。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保障人员安全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严格的爆破工程安全管理可以最大限度地保障现场工作人员和周边居民的生命安全。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爆破工程安全管理重要性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国内爆破工程安全管理在近年来得到了显著加强，相关法律法规不断完善，企业安全意识和能力也在逐步提高。但仍存在一些问题，如部分企业安全管理制度执行不力、现场监管不到位等。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发达国家在爆破工程安全管理方面有着较为成熟的经验和做法，例如建立完善的法律法规体系、实施严格的安全培训和考核制度、采用先进的安全技术和设备等。这些措施有效地降低了爆破工程事故的发生率，保障了人员安全和企业财产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国内外爆破工程安全管理现状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爆破工程安全管理制度体系</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规定了生产经营单位的安全生产责任、从业人员的权利和义务、安全生产的监督管理、生产安全事故的应急救援与调查处理等内容，为爆破工程安全管理提供了法律依据。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833" r="14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《民用爆炸物品安全管理条例》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对民用爆炸物品的生产、销售、购买、运输、储存和使用等各环节进行了详细规定，明确了相关单位和人员的安全管理职责。</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《爆破安全规程》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规定了爆破作业的安全技术要求和管理措施，包括爆破设计、施工、安全评估、事故预防等方面的内容。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《爆破作业项目管理规定》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明确了爆破作业项目的申请、审批、实施和验收等流程，规范了项目管理的程序和要求。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《民用爆炸物品储存库治安防范要求》</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规定了民用爆炸物品储存库的选址、布局、设施配置等方面的治安防范要求，保障储存环节的安全。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《爆破作业人员资格管理办法》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规定了爆破作业人员的资格条件、培训考核、证书管理等方面的内容，确保从业人员具备相应的安全技能和知识。</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行业层面规章制度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031" r="23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爆破作业安全操作规程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详细规定了爆破作业前的准备、作业过程中的安全操作、作业后的检查与清理等各个环节的具体操作步骤和安全要求。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民用爆炸物品领用和退库管理制度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明确了民用爆炸物品的领用申请、审批、发放和退库等流程，确保物品流向清晰、数量准确。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爆破事故应急预案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制定了针对不同类型爆破事故的应急处理措施和救援方案，提高应对突发事件的快速反应能力和处置水平。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企业层面操作规程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爆破工程安全管理人员职责与素质要求</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管理人员职责划分</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438456" y="1876743"/>
            <a:ext cx="2267763" cy="1552257"/>
            <a:chOff x="438456" y="1876743"/>
            <a:chExt cx="2267763" cy="1552257"/>
          </a:xfrm>
        </p:grpSpPr>
        <p:sp>
          <p:nvSpPr>
            <p:cNvPr id="36" name="TextBox 36"/>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制定并执行爆破工程安全管理制度和操作规程。</a:t>
              </a:r>
            </a:p>
          </p:txBody>
        </p:sp>
      </p:grpSp>
      <p:grpSp>
        <p:nvGrpSpPr>
          <p:cNvPr id="37" name="Group 37"/>
          <p:cNvGrpSpPr/>
          <p:nvPr/>
        </p:nvGrpSpPr>
        <p:grpSpPr>
          <a:xfrm>
            <a:off x="9328252" y="1433831"/>
            <a:ext cx="2267763" cy="1552257"/>
            <a:chOff x="9328252" y="1433831"/>
            <a:chExt cx="2267763" cy="1552257"/>
          </a:xfrm>
        </p:grpSpPr>
        <p:sp>
          <p:nvSpPr>
            <p:cNvPr id="38" name="TextBox 38"/>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负责爆破作业现场的安全监督和检查工作，确保各项安全措施得到有效实施。</a:t>
              </a:r>
            </a:p>
          </p:txBody>
        </p:sp>
      </p:grpSp>
      <p:grpSp>
        <p:nvGrpSpPr>
          <p:cNvPr id="39" name="Group 39"/>
          <p:cNvGrpSpPr/>
          <p:nvPr/>
        </p:nvGrpSpPr>
        <p:grpSpPr>
          <a:xfrm>
            <a:off x="9407729" y="4148477"/>
            <a:ext cx="2267763" cy="1552257"/>
            <a:chOff x="9407729" y="4148477"/>
            <a:chExt cx="2267763" cy="1552257"/>
          </a:xfrm>
        </p:grpSpPr>
        <p:sp>
          <p:nvSpPr>
            <p:cNvPr id="40" name="TextBox 40"/>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对爆破作业人员进行安全教育和培训，提高作业人员的安全意识和操作技能。</a:t>
              </a:r>
            </a:p>
          </p:txBody>
        </p:sp>
      </p:grpSp>
      <p:grpSp>
        <p:nvGrpSpPr>
          <p:cNvPr id="41" name="Group 41"/>
          <p:cNvGrpSpPr/>
          <p:nvPr/>
        </p:nvGrpSpPr>
        <p:grpSpPr>
          <a:xfrm>
            <a:off x="773817" y="4651799"/>
            <a:ext cx="2267763" cy="1552257"/>
            <a:chOff x="773817" y="4651799"/>
            <a:chExt cx="2267763" cy="1552257"/>
          </a:xfrm>
        </p:grpSpPr>
        <p:sp>
          <p:nvSpPr>
            <p:cNvPr id="42" name="TextBox 42"/>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及时报告和处理爆破工程中的安全事故和隐患，参与事故调查和处理工作。</a:t>
              </a:r>
            </a:p>
          </p:txBody>
        </p:sp>
      </p:grpSp>
      <p:grpSp>
        <p:nvGrpSpPr>
          <p:cNvPr id="43" name="Group 43"/>
          <p:cNvGrpSpPr/>
          <p:nvPr/>
        </p:nvGrpSpPr>
        <p:grpSpPr>
          <a:xfrm>
            <a:off x="3652304" y="1008278"/>
            <a:ext cx="4886325" cy="4876800"/>
            <a:chOff x="3652304" y="1008278"/>
            <a:chExt cx="4886325" cy="4876800"/>
          </a:xfrm>
        </p:grpSpPr>
        <p:sp>
          <p:nvSpPr>
            <p:cNvPr id="44" name="Freeform 4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47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7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管理人员素质要求</a:t>
              </a:r>
            </a:p>
          </p:txBody>
        </p:sp>
      </p:grpSp>
      <p:grpSp>
        <p:nvGrpSpPr>
          <p:cNvPr id="31" name="Group 31"/>
          <p:cNvGrpSpPr/>
          <p:nvPr/>
        </p:nvGrpSpPr>
        <p:grpSpPr>
          <a:xfrm>
            <a:off x="1680979" y="1460180"/>
            <a:ext cx="2931336" cy="1654845"/>
            <a:chOff x="1680979" y="1460180"/>
            <a:chExt cx="2931336" cy="1654845"/>
          </a:xfrm>
        </p:grpSpPr>
        <p:sp>
          <p:nvSpPr>
            <p:cNvPr id="32" name="TextBox 32"/>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具备较高的政治觉悟和职业道德，严格遵守国家法律法规和企业规章制度。</a:t>
              </a:r>
            </a:p>
          </p:txBody>
        </p:sp>
      </p:grpSp>
      <p:grpSp>
        <p:nvGrpSpPr>
          <p:cNvPr id="33" name="Group 33"/>
          <p:cNvGrpSpPr/>
          <p:nvPr/>
        </p:nvGrpSpPr>
        <p:grpSpPr>
          <a:xfrm>
            <a:off x="1680979" y="3909306"/>
            <a:ext cx="2931336" cy="1654845"/>
            <a:chOff x="1680979" y="3909306"/>
            <a:chExt cx="2931336" cy="1654845"/>
          </a:xfrm>
        </p:grpSpPr>
        <p:sp>
          <p:nvSpPr>
            <p:cNvPr id="34" name="TextBox 34"/>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具备较强的责任心和敬业精神，能够认真履行职责，确保爆破工程的安全。</a:t>
              </a:r>
            </a:p>
          </p:txBody>
        </p:sp>
      </p:grpSp>
      <p:grpSp>
        <p:nvGrpSpPr>
          <p:cNvPr id="35" name="Group 35"/>
          <p:cNvGrpSpPr/>
          <p:nvPr/>
        </p:nvGrpSpPr>
        <p:grpSpPr>
          <a:xfrm>
            <a:off x="7695147" y="1460180"/>
            <a:ext cx="2931336" cy="1654845"/>
            <a:chOff x="7695147" y="1460180"/>
            <a:chExt cx="2931336" cy="1654845"/>
          </a:xfrm>
        </p:grpSpPr>
        <p:sp>
          <p:nvSpPr>
            <p:cNvPr id="36" name="TextBox 36"/>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具备爆破工程相关专业知识和实践经验，熟悉爆破工程安全管理的相关法规和标准。</a:t>
              </a:r>
            </a:p>
          </p:txBody>
        </p:sp>
      </p:grpSp>
      <p:grpSp>
        <p:nvGrpSpPr>
          <p:cNvPr id="37" name="Group 37"/>
          <p:cNvGrpSpPr/>
          <p:nvPr/>
        </p:nvGrpSpPr>
        <p:grpSpPr>
          <a:xfrm>
            <a:off x="7695147" y="3909306"/>
            <a:ext cx="2931336" cy="1654845"/>
            <a:chOff x="7695147" y="3909306"/>
            <a:chExt cx="2931336" cy="1654845"/>
          </a:xfrm>
        </p:grpSpPr>
        <p:sp>
          <p:nvSpPr>
            <p:cNvPr id="38" name="TextBox 38"/>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具备较强的组织协调和沟通能力，能够有效地组织和实施爆破工程的安全管理工作。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https://d.book118.com/076045000043010045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2024-09-13T23:12:49.355</cp:lastPrinted>
  <dcterms:created xsi:type="dcterms:W3CDTF">2024-09-13T15:12:49Z</dcterms:created>
  <dcterms:modified xsi:type="dcterms:W3CDTF">2024-09-13T15:12:51Z</dcterms:modified>
</cp:coreProperties>
</file>