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0080625" cy="6300788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4338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200"/>
          </a:p>
        </p:txBody>
      </p:sp>
      <p:sp>
        <p:nvSpPr>
          <p:cNvPr id="14339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8E99C2A-0AE4-403C-9C08-D9DDAF8F43A7}" type="datetime1">
              <a:rPr lang="zh-CN" altLang="en-US" sz="1200"/>
              <a:t>*</a:t>
            </a:fld>
            <a:endParaRPr lang="zh-CN" altLang="en-US" sz="1200"/>
          </a:p>
        </p:txBody>
      </p:sp>
      <p:sp>
        <p:nvSpPr>
          <p:cNvPr id="14340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14341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defTabSz="914400"/>
            <a:r>
              <a:t>单击此处编辑母版文本样式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14342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200"/>
          </a:p>
        </p:txBody>
      </p:sp>
      <p:sp>
        <p:nvSpPr>
          <p:cNvPr id="14343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D52AAA4-B3CE-493F-8BEF-0DA8077E69B8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21506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21507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3CC872A-3EC7-40CC-91F1-F9BA1A13844B}" type="slidenum">
              <a:rPr lang="zh-CN" altLang="en-US" sz="1200">
                <a:latin typeface="Arial" pitchFamily="34" charset="0"/>
                <a:ea typeface="宋体" pitchFamily="2" charset="-122"/>
              </a:rPr>
              <a:t>6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23554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23555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7F97315-4AF2-4D44-AD4F-05A1DE36E3AD}" type="slidenum">
              <a:rPr lang="zh-CN" altLang="en-US" sz="1200">
                <a:latin typeface="Arial" pitchFamily="34" charset="0"/>
                <a:ea typeface="宋体" pitchFamily="2" charset="-122"/>
              </a:rPr>
              <a:t>7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5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26626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26627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759E8E6-60E6-41BF-87AE-426BC846D1A5}" type="slidenum">
              <a:rPr lang="zh-CN" altLang="en-US" sz="1200">
                <a:latin typeface="Arial" pitchFamily="34" charset="0"/>
                <a:ea typeface="宋体" pitchFamily="2" charset="-122"/>
              </a:rPr>
              <a:t>9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28674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28675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27E38E4-4B11-4A85-A16D-3D814D15474F}" type="slidenum">
              <a:rPr lang="zh-CN" altLang="en-US" sz="1200">
                <a:latin typeface="Arial" pitchFamily="34" charset="0"/>
                <a:ea typeface="宋体" pitchFamily="2" charset="-122"/>
              </a:rPr>
              <a:t>10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1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30722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0723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B9E12BD-7882-4E93-9A0B-6AFB6874DC98}" type="slidenum">
              <a:rPr lang="zh-CN" altLang="en-US" sz="1200">
                <a:latin typeface="Arial" pitchFamily="34" charset="0"/>
                <a:ea typeface="宋体" pitchFamily="2" charset="-122"/>
              </a:rPr>
              <a:t>11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69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32770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2771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F3C8B55-B623-4261-9A4D-8A4501C05591}" type="slidenum">
              <a:rPr lang="zh-CN" altLang="en-US" sz="1200">
                <a:latin typeface="Arial" pitchFamily="34" charset="0"/>
                <a:ea typeface="宋体" pitchFamily="2" charset="-122"/>
              </a:rPr>
              <a:t>12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4817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34818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4819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27D91F8-1AA8-46F4-BDAF-678A850289EF}" type="slidenum">
              <a:rPr lang="zh-CN" altLang="en-US" sz="1200">
                <a:latin typeface="Arial" pitchFamily="34" charset="0"/>
                <a:ea typeface="宋体" pitchFamily="2" charset="-122"/>
              </a:rPr>
              <a:t>13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7889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685800"/>
            <a:ext cx="5483225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37890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7891" name="灯片编号占位符 3" title="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110A2A7-C002-483D-845D-7799223EFE4C}" type="slidenum">
              <a:rPr lang="zh-CN" altLang="en-US" sz="1200">
                <a:latin typeface="Arial" pitchFamily="34" charset="0"/>
                <a:ea typeface="宋体" pitchFamily="2" charset="-122"/>
              </a:rPr>
              <a:t>15</a:t>
            </a:fld>
            <a:endParaRPr lang="zh-CN" altLang="en-US" sz="12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F0706-993F-4917-A9B2-22B2A9014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519FC-BE55-489C-A666-7AC2FB97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51B3D-BBD9-4A8A-A526-CC93BEB8A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D2AC7-66AF-4FFD-AF6E-A8B06C1F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1FE6F-6F5B-4214-9797-0CFE009B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836A1-A92D-43C4-9F5C-8F599FD40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4329C-6DD3-493B-B219-0D6C23F1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1098C-4937-4B0D-84CA-477BD45B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B77C8-0A30-4C91-A97B-083922F2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955F-5920-4CD6-AE16-709DF5EF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D986-8D64-436B-B1B0-1E5D11DD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55650" y="1957388"/>
            <a:ext cx="8569325" cy="1350962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12888" y="3570288"/>
            <a:ext cx="7056437" cy="16097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2413"/>
            <a:ext cx="9072563" cy="1049337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4825" y="1470025"/>
            <a:ext cx="9072563" cy="41576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96925" y="4048125"/>
            <a:ext cx="8567738" cy="1252538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96925" y="2670175"/>
            <a:ext cx="8567738" cy="137795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2413"/>
            <a:ext cx="9072563" cy="1049337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04825" y="1470025"/>
            <a:ext cx="4459288" cy="41576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116513" y="1470025"/>
            <a:ext cx="4460875" cy="41576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2413"/>
            <a:ext cx="9072563" cy="10493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04825" y="1409700"/>
            <a:ext cx="4452938" cy="5889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4825" y="1998663"/>
            <a:ext cx="4452938" cy="36290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121275" y="1409700"/>
            <a:ext cx="4456113" cy="588963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121275" y="1998663"/>
            <a:ext cx="4456113" cy="36290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2413"/>
            <a:ext cx="9072563" cy="1049337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0825"/>
            <a:ext cx="3316288" cy="106838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41763" y="250825"/>
            <a:ext cx="5635625" cy="537686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04825" y="1319213"/>
            <a:ext cx="3316288" cy="43084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76438" y="4410075"/>
            <a:ext cx="6048375" cy="52070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76438" y="563563"/>
            <a:ext cx="6048375" cy="37798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76438" y="4930775"/>
            <a:ext cx="6048375" cy="7397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4825" y="252413"/>
            <a:ext cx="9072563" cy="1049337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04825" y="1470025"/>
            <a:ext cx="9072563" cy="41576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310438" y="252413"/>
            <a:ext cx="2266950" cy="537527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04825" y="252413"/>
            <a:ext cx="6653213" cy="537527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50" r:id="rId2"/>
    <p:sldLayoutId id="2147483752" r:id="rId3"/>
    <p:sldLayoutId id="2147483754" r:id="rId4"/>
    <p:sldLayoutId id="2147483756" r:id="rId5"/>
    <p:sldLayoutId id="2147483758" r:id="rId6"/>
    <p:sldLayoutId id="2147483760" r:id="rId7"/>
    <p:sldLayoutId id="2147483762" r:id="rId8"/>
    <p:sldLayoutId id="2147483764" r:id="rId9"/>
    <p:sldLayoutId id="2147483766" r:id="rId10"/>
    <p:sldLayoutId id="2147483768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200415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5125" title=""/>
          <p:cNvSpPr txBox="1"/>
          <p:nvPr/>
        </p:nvSpPr>
        <p:spPr>
          <a:xfrm>
            <a:off x="582613" y="2090738"/>
            <a:ext cx="8915400" cy="1089025"/>
          </a:xfrm>
          <a:prstGeom prst="rect">
            <a:avLst/>
          </a:prstGeom>
          <a:solidFill>
            <a:schemeClr val="bg1">
              <a:alpha val="70195"/>
            </a:schemeClr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09638">
              <a:lnSpc>
                <a:spcPct val="180000"/>
              </a:lnSpc>
            </a:pPr>
            <a:r>
              <a:rPr lang="zh-CN" altLang="en-US" sz="3600" b="1">
                <a:latin typeface="Times New Roman" pitchFamily="18" charset="0"/>
                <a:ea typeface="宋体" pitchFamily="2" charset="-122"/>
              </a:rPr>
              <a:t>第四单元　民族关系与国家关系</a:t>
            </a:r>
            <a:endParaRPr lang="en-US" altLang="zh-CN" sz="3600" b="1">
              <a:latin typeface="Times New Roman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1" title=""/>
          <p:cNvSpPr txBox="1"/>
          <p:nvPr/>
        </p:nvSpPr>
        <p:spPr>
          <a:xfrm>
            <a:off x="1806575" y="560388"/>
            <a:ext cx="7500938" cy="3414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       </a:t>
            </a:r>
            <a:r>
              <a:rPr lang="en-US" altLang="zh-CN" b="1">
                <a:latin typeface="黑体" pitchFamily="49" charset="-122"/>
                <a:ea typeface="黑体" pitchFamily="49" charset="-122"/>
              </a:rPr>
              <a:t> </a:t>
            </a:r>
            <a:r>
              <a:rPr lang="zh-CN" altLang="en-US" b="1">
                <a:latin typeface="黑体" pitchFamily="49" charset="-122"/>
                <a:ea typeface="黑体" pitchFamily="49" charset="-122"/>
              </a:rPr>
              <a:t>第</a:t>
            </a:r>
            <a:r>
              <a:rPr lang="en-US" altLang="zh-CN" b="1">
                <a:latin typeface="黑体" pitchFamily="49" charset="-122"/>
                <a:ea typeface="黑体" pitchFamily="49" charset="-122"/>
              </a:rPr>
              <a:t>11</a:t>
            </a:r>
            <a:r>
              <a:rPr lang="zh-CN" altLang="en-US" b="1">
                <a:latin typeface="黑体" pitchFamily="49" charset="-122"/>
                <a:ea typeface="黑体" pitchFamily="49" charset="-122"/>
              </a:rPr>
              <a:t>课  中国古代的民族关系与对外交往</a:t>
            </a:r>
            <a:endParaRPr lang="en-US" altLang="zh-CN" b="1">
              <a:latin typeface="黑体" pitchFamily="49" charset="-122"/>
              <a:ea typeface="黑体" pitchFamily="49" charset="-122"/>
            </a:endParaRPr>
          </a:p>
          <a:p>
            <a:pPr lvl="0" algn="just">
              <a:lnSpc>
                <a:spcPct val="150000"/>
              </a:lnSpc>
            </a:pPr>
            <a:endParaRPr lang="zh-CN" altLang="en-US" b="1">
              <a:latin typeface="宋体" pitchFamily="2" charset="-122"/>
              <a:ea typeface="宋体" pitchFamily="2" charset="-122"/>
            </a:endParaRPr>
          </a:p>
          <a:p>
            <a:pPr lvl="0" eaLnBrk="0" hangingPunct="0">
              <a:lnSpc>
                <a:spcPct val="150000"/>
              </a:lnSpc>
            </a:pPr>
            <a:r>
              <a:rPr lang="zh-CN" altLang="en-US" b="1">
                <a:latin typeface="宋体" pitchFamily="2" charset="-122"/>
                <a:ea typeface="宋体" pitchFamily="2" charset="-122"/>
              </a:rPr>
              <a:t>    </a:t>
            </a:r>
            <a:r>
              <a:rPr lang="en-US" altLang="zh-CN" b="1">
                <a:latin typeface="宋体" pitchFamily="2" charset="-122"/>
              </a:rPr>
              <a:t>[</a:t>
            </a:r>
            <a:r>
              <a:rPr lang="zh-CN" altLang="en-US" b="1">
                <a:latin typeface="黑体" pitchFamily="49" charset="-122"/>
                <a:ea typeface="黑体" pitchFamily="49" charset="-122"/>
              </a:rPr>
              <a:t>学习目标</a:t>
            </a:r>
            <a:r>
              <a:rPr lang="en-US" altLang="zh-CN" b="1">
                <a:latin typeface="宋体" pitchFamily="2" charset="-122"/>
              </a:rPr>
              <a:t>] </a:t>
            </a:r>
            <a:endParaRPr lang="en-US" altLang="zh-CN" b="1">
              <a:latin typeface="宋体" pitchFamily="2" charset="-122"/>
            </a:endParaRPr>
          </a:p>
          <a:p>
            <a:pPr lvl="0" eaLnBrk="0" hangingPunct="0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   </a:t>
            </a:r>
            <a:r>
              <a:rPr lang="zh-CN" altLang="zh-CN" b="1">
                <a:latin typeface="仿宋" charset="-122"/>
                <a:ea typeface="仿宋" charset="-122"/>
              </a:rPr>
              <a:t> </a:t>
            </a:r>
            <a:r>
              <a:rPr lang="en-US" altLang="zh-CN" b="1">
                <a:latin typeface="仿宋" charset="-122"/>
                <a:ea typeface="仿宋" charset="-122"/>
              </a:rPr>
              <a:t> </a:t>
            </a:r>
            <a:r>
              <a:rPr lang="zh-CN" altLang="zh-CN" b="1">
                <a:latin typeface="仿宋" charset="-122"/>
                <a:ea typeface="仿宋" charset="-122"/>
              </a:rPr>
              <a:t>1.了解中国古代的民族政策和边疆管理制度。</a:t>
            </a:r>
            <a:endParaRPr lang="zh-CN" altLang="zh-CN" b="1">
              <a:latin typeface="仿宋" charset="-122"/>
              <a:ea typeface="仿宋" charset="-122"/>
            </a:endParaRPr>
          </a:p>
          <a:p>
            <a:pPr lvl="0" eaLnBrk="0" hangingPunct="0">
              <a:lnSpc>
                <a:spcPct val="150000"/>
              </a:lnSpc>
            </a:pPr>
            <a:r>
              <a:rPr lang="en-US" altLang="zh-CN" b="1">
                <a:latin typeface="仿宋" charset="-122"/>
                <a:ea typeface="仿宋" charset="-122"/>
              </a:rPr>
              <a:t>     </a:t>
            </a:r>
            <a:r>
              <a:rPr lang="zh-CN" altLang="zh-CN" b="1">
                <a:latin typeface="仿宋" charset="-122"/>
                <a:ea typeface="仿宋" charset="-122"/>
              </a:rPr>
              <a:t>2.认识中国作为统一多民族国家的发展历程,以及中国古代处理对外关系的体制。</a:t>
            </a:r>
            <a:endParaRPr lang="zh-CN" altLang="zh-CN" b="1"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09" name="自主学习cs.jp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228600"/>
            <a:ext cx="8648700" cy="346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0" name="文本框 1" title=""/>
          <p:cNvSpPr txBox="1"/>
          <p:nvPr/>
        </p:nvSpPr>
        <p:spPr>
          <a:xfrm>
            <a:off x="1535113" y="788988"/>
            <a:ext cx="7993062" cy="3968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一、秦汉时期的民族关系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秦朝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周边生活着众多民族,如东北的夫余、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,北方的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,西北的羌、氐,南方的夷、</a:t>
            </a:r>
            <a:r>
              <a:rPr lang="en-US" altLang="zh-CN" b="1" u="sng">
                <a:latin typeface="Arial" pitchFamily="34" charset="0"/>
              </a:rPr>
              <a:t>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秦朝设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、典属国等官职来管理民族事务。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(3)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北逐匈奴,修筑长城;南抚夷、越,在今天的两广地区设立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郡、桂林郡、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等。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11" name="文本框 2" title=""/>
          <p:cNvSpPr txBox="1"/>
          <p:nvPr/>
        </p:nvSpPr>
        <p:spPr>
          <a:xfrm>
            <a:off x="7859713" y="2006600"/>
            <a:ext cx="9429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乌桓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7412" name="文本框 2" title=""/>
          <p:cNvSpPr txBox="1"/>
          <p:nvPr/>
        </p:nvSpPr>
        <p:spPr>
          <a:xfrm>
            <a:off x="1916113" y="2543175"/>
            <a:ext cx="844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匈奴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7413" name="文本框 2" title=""/>
          <p:cNvSpPr txBox="1"/>
          <p:nvPr/>
        </p:nvSpPr>
        <p:spPr>
          <a:xfrm>
            <a:off x="6259513" y="2540000"/>
            <a:ext cx="5445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越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7414" name="文本框 2" title=""/>
          <p:cNvSpPr txBox="1"/>
          <p:nvPr/>
        </p:nvSpPr>
        <p:spPr>
          <a:xfrm>
            <a:off x="3668713" y="3073400"/>
            <a:ext cx="9096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典客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7415" name="文本框 2" title=""/>
          <p:cNvSpPr txBox="1"/>
          <p:nvPr/>
        </p:nvSpPr>
        <p:spPr>
          <a:xfrm>
            <a:off x="2297113" y="4216400"/>
            <a:ext cx="8905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南海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7416" name="文本框 2" title=""/>
          <p:cNvSpPr txBox="1"/>
          <p:nvPr/>
        </p:nvSpPr>
        <p:spPr>
          <a:xfrm>
            <a:off x="4964113" y="4210050"/>
            <a:ext cx="8842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象郡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1"/>
      <p:bldP spid="17412" grpId="1"/>
      <p:bldP spid="17413" grpId="1"/>
      <p:bldP spid="17414" grpId="1"/>
      <p:bldP spid="17415" grpId="1"/>
      <p:bldP spid="1741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文本框 1" title=""/>
          <p:cNvSpPr txBox="1"/>
          <p:nvPr/>
        </p:nvSpPr>
        <p:spPr>
          <a:xfrm>
            <a:off x="1306513" y="101600"/>
            <a:ext cx="8385175" cy="6186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汉朝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管理民族事务。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北面:汉初,朝廷对北方的匈奴采取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政策。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时期,三次出击匈奴,取得大胜。东汉初,匈奴分为南北两部,南匈奴内迁,逐渐汉化。</a:t>
            </a:r>
            <a:r>
              <a:rPr lang="en-US" altLang="zh-CN" b="1">
                <a:latin typeface="宋体" pitchFamily="2" charset="-122"/>
              </a:rPr>
              <a:t>89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年,窦宪出击北匈奴,北匈奴数败之后,西迁远方。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(3)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西面:西汉在河西走廊设“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”,成为中原前往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的要道。西汉设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,作为管理西域的军政机构。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(4)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东北:西汉设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(5)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汉朝政府在边疆推行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政策,向北方大量移民屯田;在西域也设置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,督率戍卒屯田。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8434" name="文本框 2" title=""/>
          <p:cNvSpPr txBox="1"/>
          <p:nvPr/>
        </p:nvSpPr>
        <p:spPr>
          <a:xfrm>
            <a:off x="7021513" y="1320800"/>
            <a:ext cx="8064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和亲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5" name="文本框 2" title=""/>
          <p:cNvSpPr txBox="1"/>
          <p:nvPr/>
        </p:nvSpPr>
        <p:spPr>
          <a:xfrm>
            <a:off x="1992313" y="1854200"/>
            <a:ext cx="11636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汉武帝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6" name="文本框 2" title=""/>
          <p:cNvSpPr txBox="1"/>
          <p:nvPr/>
        </p:nvSpPr>
        <p:spPr>
          <a:xfrm>
            <a:off x="2754313" y="787400"/>
            <a:ext cx="12001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大鸿胪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7" name="文本框 2" title=""/>
          <p:cNvSpPr txBox="1"/>
          <p:nvPr/>
        </p:nvSpPr>
        <p:spPr>
          <a:xfrm>
            <a:off x="6107113" y="3530600"/>
            <a:ext cx="15271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河西四郡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8" name="文本框 2" title=""/>
          <p:cNvSpPr txBox="1"/>
          <p:nvPr/>
        </p:nvSpPr>
        <p:spPr>
          <a:xfrm>
            <a:off x="1687513" y="4064000"/>
            <a:ext cx="9445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西域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9" name="文本框 2" title=""/>
          <p:cNvSpPr txBox="1"/>
          <p:nvPr/>
        </p:nvSpPr>
        <p:spPr>
          <a:xfrm>
            <a:off x="4506913" y="4064000"/>
            <a:ext cx="18430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西域都护府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40" name="文本框 3" title=""/>
          <p:cNvSpPr txBox="1"/>
          <p:nvPr/>
        </p:nvSpPr>
        <p:spPr>
          <a:xfrm>
            <a:off x="4049713" y="4597400"/>
            <a:ext cx="18430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护乌桓校尉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41" name="文本框 4" title=""/>
          <p:cNvSpPr txBox="1"/>
          <p:nvPr/>
        </p:nvSpPr>
        <p:spPr>
          <a:xfrm>
            <a:off x="5268913" y="5207000"/>
            <a:ext cx="8651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屯戍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42" name="文本框 7" title=""/>
          <p:cNvSpPr txBox="1"/>
          <p:nvPr/>
        </p:nvSpPr>
        <p:spPr>
          <a:xfrm>
            <a:off x="3287713" y="5667375"/>
            <a:ext cx="8651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田官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1"/>
      <p:bldP spid="18435" grpId="1"/>
      <p:bldP spid="18436" grpId="1"/>
      <p:bldP spid="18437" grpId="1"/>
      <p:bldP spid="18438" grpId="1"/>
      <p:bldP spid="18439" grpId="1"/>
      <p:bldP spid="18440" grpId="1"/>
      <p:bldP spid="18441" grpId="1"/>
      <p:bldP spid="1844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框 99" title=""/>
          <p:cNvSpPr txBox="1"/>
          <p:nvPr/>
        </p:nvSpPr>
        <p:spPr>
          <a:xfrm>
            <a:off x="1458913" y="625475"/>
            <a:ext cx="8459787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【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概念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】</a:t>
            </a:r>
            <a:endParaRPr lang="zh-CN" altLang="zh-CN">
              <a:latin typeface="Arial" pitchFamily="34" charset="0"/>
              <a:ea typeface="宋体" pitchFamily="2" charset="-122"/>
            </a:endParaRPr>
          </a:p>
          <a:p>
            <a:pPr marL="0" lvl="0" indent="647700" algn="ctr" eaLnBrk="0">
              <a:lnSpc>
                <a:spcPct val="150000"/>
              </a:lnSpc>
            </a:pPr>
            <a:r>
              <a:rPr lang="zh-CN" altLang="zh-CN" b="1">
                <a:latin typeface="仿宋" charset="-122"/>
                <a:ea typeface="仿宋" charset="-122"/>
              </a:rPr>
              <a:t>西域</a:t>
            </a:r>
            <a:endParaRPr lang="zh-CN" altLang="zh-CN" b="1">
              <a:latin typeface="仿宋" charset="-122"/>
              <a:ea typeface="仿宋" charset="-122"/>
            </a:endParaRPr>
          </a:p>
          <a:p>
            <a:pPr marL="0" lvl="0" indent="647700" eaLnBrk="0">
              <a:lnSpc>
                <a:spcPct val="150000"/>
              </a:lnSpc>
            </a:pPr>
            <a:r>
              <a:rPr lang="zh-CN" altLang="zh-CN" b="1">
                <a:latin typeface="仿宋" charset="-122"/>
                <a:ea typeface="仿宋" charset="-122"/>
              </a:rPr>
              <a:t>历史上的西域有广义和狭义之分,狭义的西域指阳关和玉门关以西,葱岭以东的天山南北地区,即今新疆地区;广义的西域还包括今中亚、西亚、印度半岛、欧洲东部等广大地区。</a:t>
            </a:r>
            <a:endParaRPr lang="zh-CN" altLang="zh-CN" b="1">
              <a:latin typeface="仿宋" charset="-122"/>
              <a:ea typeface="仿宋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223500" y="10350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框 99" title=""/>
          <p:cNvSpPr txBox="1"/>
          <p:nvPr/>
        </p:nvSpPr>
        <p:spPr>
          <a:xfrm>
            <a:off x="1306513" y="101600"/>
            <a:ext cx="8699500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二、隋唐至两宋时期的民族关系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隋唐时期,负责民族事务的机构是尚书省的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部及鸿胪寺。</a:t>
            </a:r>
            <a:r>
              <a:rPr lang="en-US" altLang="zh-CN" b="1">
                <a:latin typeface="Arial" pitchFamily="34" charset="0"/>
              </a:rPr>
              <a:t>   </a:t>
            </a:r>
            <a:endParaRPr lang="en-US" altLang="zh-CN" b="1">
              <a:latin typeface="Arial" pitchFamily="34" charset="0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1.隋朝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北方:隋朝结束了统一国家长期分裂的局面,突厥、吐谷浑、党项等周边民族先后归附。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岭南:隋朝加强了对岭南地区各族的治理。</a:t>
            </a:r>
            <a:r>
              <a:rPr lang="en-US" altLang="zh-CN" b="1">
                <a:latin typeface="宋体" pitchFamily="2" charset="-122"/>
              </a:rPr>
              <a:t>589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年,百越首领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被册封为谯国夫人,为隋朝治理岭南起到了重要作用。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(3)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流求:隋朝加强了与流求的接触,曾三次派人抵达流求。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(4)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隋朝在边疆主要推行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,但往往以边疆民族的豪酋大姓任郡守、县令。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2" name="文本框 2" title=""/>
          <p:cNvSpPr txBox="1"/>
          <p:nvPr/>
        </p:nvSpPr>
        <p:spPr>
          <a:xfrm>
            <a:off x="1687513" y="3530600"/>
            <a:ext cx="11049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冼夫人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0483" name="文本框 2" title=""/>
          <p:cNvSpPr txBox="1"/>
          <p:nvPr/>
        </p:nvSpPr>
        <p:spPr>
          <a:xfrm>
            <a:off x="5345113" y="4597400"/>
            <a:ext cx="11509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郡县制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0484" name="文本框 5" title=""/>
          <p:cNvSpPr txBox="1"/>
          <p:nvPr/>
        </p:nvSpPr>
        <p:spPr>
          <a:xfrm>
            <a:off x="7631113" y="787400"/>
            <a:ext cx="6223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礼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1"/>
      <p:bldP spid="20483" grpId="1"/>
      <p:bldP spid="2048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文本框 99" title=""/>
          <p:cNvSpPr txBox="1"/>
          <p:nvPr/>
        </p:nvSpPr>
        <p:spPr>
          <a:xfrm>
            <a:off x="1322388" y="57150"/>
            <a:ext cx="8704262" cy="6186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2.唐朝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边疆地区有突厥、回纥、吐蕃、南诏、渤海等地方政权。唐朝政府与它们保持着密切联系,西北边疆各族称唐太宗为“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”。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en-US" altLang="zh-CN" b="1" u="sng">
                <a:latin typeface="宋体" pitchFamily="2" charset="-122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先后入藏,唐蕃之间还数次会盟。南诏的</a:t>
            </a:r>
            <a:r>
              <a:rPr lang="en-US" altLang="zh-CN" b="1">
                <a:latin typeface="宋体" pitchFamily="2" charset="-122"/>
              </a:rPr>
              <a:t>13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个王中有</a:t>
            </a:r>
            <a:r>
              <a:rPr lang="en-US" altLang="zh-CN" b="1">
                <a:latin typeface="宋体" pitchFamily="2" charset="-122"/>
              </a:rPr>
              <a:t>10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人经唐朝加封,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曾多次遣子弟入唐学习。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(3)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边疆管理机构: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、都督府、羁縻州,西北设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、北庭都护府,北方设安北、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都护府,东北设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都护府,南方设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都护府。都督府都督、羁縻州刺史由各民族首领担任,由大都护府直接管辖,上统于中央政府。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0" name="文本框 2" title=""/>
          <p:cNvSpPr txBox="1"/>
          <p:nvPr/>
        </p:nvSpPr>
        <p:spPr>
          <a:xfrm>
            <a:off x="1535113" y="1854200"/>
            <a:ext cx="11049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天可汗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1" name="文本框 2" title=""/>
          <p:cNvSpPr txBox="1"/>
          <p:nvPr/>
        </p:nvSpPr>
        <p:spPr>
          <a:xfrm>
            <a:off x="2525713" y="2387600"/>
            <a:ext cx="16208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文成公主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2" name="文本框 2" title=""/>
          <p:cNvSpPr txBox="1"/>
          <p:nvPr/>
        </p:nvSpPr>
        <p:spPr>
          <a:xfrm>
            <a:off x="4230688" y="2387600"/>
            <a:ext cx="16192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金城公主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3" name="文本框 2" title=""/>
          <p:cNvSpPr txBox="1"/>
          <p:nvPr/>
        </p:nvSpPr>
        <p:spPr>
          <a:xfrm>
            <a:off x="6107113" y="2921000"/>
            <a:ext cx="11477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南诏王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4" name="文本框 2" title=""/>
          <p:cNvSpPr txBox="1"/>
          <p:nvPr/>
        </p:nvSpPr>
        <p:spPr>
          <a:xfrm>
            <a:off x="4354513" y="4064000"/>
            <a:ext cx="1517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大都护府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5" name="文本框 2" title=""/>
          <p:cNvSpPr txBox="1"/>
          <p:nvPr/>
        </p:nvSpPr>
        <p:spPr>
          <a:xfrm>
            <a:off x="9078913" y="3987800"/>
            <a:ext cx="8461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安西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6" name="文本框 2" title=""/>
          <p:cNvSpPr txBox="1"/>
          <p:nvPr/>
        </p:nvSpPr>
        <p:spPr>
          <a:xfrm>
            <a:off x="4811713" y="4597400"/>
            <a:ext cx="8461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单于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7" name="文本框 2" title=""/>
          <p:cNvSpPr txBox="1"/>
          <p:nvPr/>
        </p:nvSpPr>
        <p:spPr>
          <a:xfrm>
            <a:off x="7554913" y="4597400"/>
            <a:ext cx="8461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安东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2538" name="文本框 2" title=""/>
          <p:cNvSpPr txBox="1"/>
          <p:nvPr/>
        </p:nvSpPr>
        <p:spPr>
          <a:xfrm>
            <a:off x="1665288" y="5130800"/>
            <a:ext cx="8461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安南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1"/>
      <p:bldP spid="22531" grpId="1"/>
      <p:bldP spid="22532" grpId="1"/>
      <p:bldP spid="22533" grpId="1"/>
      <p:bldP spid="22534" grpId="1"/>
      <p:bldP spid="22535" grpId="1"/>
      <p:bldP spid="22536" grpId="1"/>
      <p:bldP spid="22537" grpId="1"/>
      <p:bldP spid="2253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框 99" title=""/>
          <p:cNvSpPr txBox="1"/>
          <p:nvPr/>
        </p:nvSpPr>
        <p:spPr>
          <a:xfrm>
            <a:off x="1458913" y="625475"/>
            <a:ext cx="8459787" cy="4522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【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概念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】</a:t>
            </a:r>
            <a:endParaRPr lang="zh-CN" altLang="zh-CN">
              <a:latin typeface="Arial" pitchFamily="34" charset="0"/>
              <a:ea typeface="宋体" pitchFamily="2" charset="-122"/>
            </a:endParaRPr>
          </a:p>
          <a:p>
            <a:pPr marL="0" lvl="0" indent="647700" eaLnBrk="0">
              <a:lnSpc>
                <a:spcPct val="150000"/>
              </a:lnSpc>
            </a:pPr>
            <a:r>
              <a:rPr lang="zh-CN" altLang="zh-CN" b="1">
                <a:latin typeface="仿宋" charset="-122"/>
                <a:ea typeface="仿宋" charset="-122"/>
              </a:rPr>
              <a:t>所谓羁縻,“羁”就是用军事手段和政治的压力加以控制,“縻”就是以经济和物质利益给以抚慰,即在少数民族地区设立特殊的行政单位,保持或基本保持少数民族原有的社会组织形式和管理机构,承认其酋长、首领在本民族和本地区中的政治统治地位,任用少数民族地方首领为地方官吏,除在政治上隶属于中央王朝、经济上有朝贡的义务外,其余一切事务均由少数民族首领自己管理。</a:t>
            </a:r>
            <a:endParaRPr lang="zh-CN" altLang="zh-CN" b="1"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99" title=""/>
          <p:cNvSpPr txBox="1"/>
          <p:nvPr/>
        </p:nvSpPr>
        <p:spPr>
          <a:xfrm>
            <a:off x="1382713" y="330200"/>
            <a:ext cx="8520112" cy="2862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3.宋朝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先后与辽、西夏、金长期并立。辽、西夏、金、大理等政权都吸收了中原王朝的政治制度、治理经验和文化。即使在局部政权割据、争战状态下,各民族间的交往交流交融也从没有中断过。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99" title=""/>
          <p:cNvSpPr txBox="1"/>
          <p:nvPr/>
        </p:nvSpPr>
        <p:spPr>
          <a:xfrm>
            <a:off x="1611313" y="57150"/>
            <a:ext cx="7737475" cy="6186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三、元明清时期的民族关系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1.元朝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背景:结束了唐末五代以来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、宋、西夏、吐蕃、大理等政权长期并存和对峙的局面,完成了全国的统一。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民族政策:疆域辽阔,统治者一方面“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”,另一方面对不同民族实行了明显的差别对待政策。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(3)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民族管理: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①对西藏地方实行有效的行政管理。元世祖忽必烈封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为帝师,领宣政院事,代表中央政府管理佛教和藏族事务。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②在东北、云南等地设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,征发赋役。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7650" name="文本框 2" title=""/>
          <p:cNvSpPr txBox="1"/>
          <p:nvPr/>
        </p:nvSpPr>
        <p:spPr>
          <a:xfrm>
            <a:off x="6259513" y="1320800"/>
            <a:ext cx="5556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辽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7651" name="文本框 2" title=""/>
          <p:cNvSpPr txBox="1"/>
          <p:nvPr/>
        </p:nvSpPr>
        <p:spPr>
          <a:xfrm>
            <a:off x="7707313" y="2389188"/>
            <a:ext cx="1263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行汉法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7652" name="文本框 2" title=""/>
          <p:cNvSpPr txBox="1"/>
          <p:nvPr/>
        </p:nvSpPr>
        <p:spPr>
          <a:xfrm>
            <a:off x="1992313" y="4597400"/>
            <a:ext cx="1263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八思巴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7653" name="文本框 2" title=""/>
          <p:cNvSpPr txBox="1"/>
          <p:nvPr/>
        </p:nvSpPr>
        <p:spPr>
          <a:xfrm>
            <a:off x="5422900" y="5664200"/>
            <a:ext cx="8366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行省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1"/>
      <p:bldP spid="27651" grpId="1"/>
      <p:bldP spid="27652" grpId="1"/>
      <p:bldP spid="2765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99" title=""/>
          <p:cNvSpPr txBox="1"/>
          <p:nvPr/>
        </p:nvSpPr>
        <p:spPr>
          <a:xfrm>
            <a:off x="1382713" y="330200"/>
            <a:ext cx="8615362" cy="4524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2.明朝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(1)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中央:除礼部、鸿胪寺外,还有负责培养各种民族文字翻译人才的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(2)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地方: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①在西起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、东到鸭绿江一线,陆续修筑长城,防范蒙古骑兵入境袭扰,并沿长城布置一系列军镇,号“九边”。明朝在辽东、宣府、大同等地开放马市,与蒙古、女真各族开展贸易。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9698" name="文本框 2" title=""/>
          <p:cNvSpPr txBox="1"/>
          <p:nvPr/>
        </p:nvSpPr>
        <p:spPr>
          <a:xfrm>
            <a:off x="2678113" y="1549400"/>
            <a:ext cx="17891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提督四夷馆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9699" name="文本框 1" title=""/>
          <p:cNvSpPr txBox="1"/>
          <p:nvPr/>
        </p:nvSpPr>
        <p:spPr>
          <a:xfrm>
            <a:off x="3363913" y="2692400"/>
            <a:ext cx="11763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嘉峪关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1"/>
      <p:bldP spid="29699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5" name="文本框 99" title=""/>
          <p:cNvSpPr txBox="1"/>
          <p:nvPr/>
        </p:nvSpPr>
        <p:spPr>
          <a:xfrm>
            <a:off x="1382713" y="558800"/>
            <a:ext cx="8477250" cy="3970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②设卫所、土司:在东北设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、卫、所,对女真等族进行管理;在西北设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、沙州、哈密等卫;在西南设</a:t>
            </a:r>
            <a:r>
              <a:rPr lang="zh-CN" altLang="zh-CN" b="1" u="sng">
                <a:latin typeface="Arial" pitchFamily="34" charset="0"/>
                <a:ea typeface="宋体" pitchFamily="2" charset="-122"/>
              </a:rPr>
              <a:t> </a:t>
            </a:r>
            <a:r>
              <a:rPr lang="en-US" altLang="zh-CN" b="1" u="sng">
                <a:latin typeface="Arial" pitchFamily="34" charset="0"/>
              </a:rPr>
              <a:t>        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。卫所和土司官员由各族酋长世袭任职,统领部属,按时向朝廷进贡土物,接受朝廷征调军兵。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③明朝敕封西藏僧俗领袖为“王”“法王”,建立羁縻性质的都司等机构,对西藏地方进行管辖,并通过贡赐、茶马贸易进行经济交流。</a:t>
            </a:r>
            <a:endParaRPr lang="zh-CN" altLang="zh-CN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1746" name="文本框 2" title=""/>
          <p:cNvSpPr txBox="1"/>
          <p:nvPr/>
        </p:nvSpPr>
        <p:spPr>
          <a:xfrm>
            <a:off x="5726113" y="711200"/>
            <a:ext cx="8382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都司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1747" name="文本框 1" title=""/>
          <p:cNvSpPr txBox="1"/>
          <p:nvPr/>
        </p:nvSpPr>
        <p:spPr>
          <a:xfrm>
            <a:off x="3668713" y="1244600"/>
            <a:ext cx="15271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赤斤蒙古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1748" name="文本框 3" title=""/>
          <p:cNvSpPr txBox="1"/>
          <p:nvPr/>
        </p:nvSpPr>
        <p:spPr>
          <a:xfrm>
            <a:off x="8774113" y="1244600"/>
            <a:ext cx="9032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土司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1"/>
      <p:bldP spid="31747" grpId="1"/>
      <p:bldP spid="31748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3793" name="文本框 99" title=""/>
          <p:cNvSpPr txBox="1"/>
          <p:nvPr/>
        </p:nvSpPr>
        <p:spPr>
          <a:xfrm>
            <a:off x="1535113" y="177800"/>
            <a:ext cx="8042275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3.清朝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(1)设立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管理边疆民族事务。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(2)通过满蒙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,加强对漠南蒙古的控制。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(3)通过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平定漠西蒙古准噶尔部叛乱,土尔扈特部回归祖国,巩固了西北边疆。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(4)分别册封五世达赖与五世班禅为“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”和“班禅额尔德尼”,在青海、西藏地区设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、驻藏办事大臣。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(5)在西南,沿袭土司制度,后逐渐进行“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”,废除世袭土官,选派有任期的流官进行管理。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33794" name="文本框 3" title=""/>
          <p:cNvSpPr txBox="1"/>
          <p:nvPr/>
        </p:nvSpPr>
        <p:spPr>
          <a:xfrm>
            <a:off x="3440113" y="863600"/>
            <a:ext cx="12890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理藩院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3795" name="文本框 3" title=""/>
          <p:cNvSpPr txBox="1"/>
          <p:nvPr/>
        </p:nvSpPr>
        <p:spPr>
          <a:xfrm>
            <a:off x="4049713" y="1397000"/>
            <a:ext cx="9445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联姻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3796" name="文本框 3" title=""/>
          <p:cNvSpPr txBox="1"/>
          <p:nvPr/>
        </p:nvSpPr>
        <p:spPr>
          <a:xfrm>
            <a:off x="3327400" y="1930400"/>
            <a:ext cx="15128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军事斗争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3797" name="文本框 3" title=""/>
          <p:cNvSpPr txBox="1"/>
          <p:nvPr/>
        </p:nvSpPr>
        <p:spPr>
          <a:xfrm>
            <a:off x="7478713" y="2997200"/>
            <a:ext cx="14970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达赖喇嘛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3798" name="文本框 3" title=""/>
          <p:cNvSpPr txBox="1"/>
          <p:nvPr/>
        </p:nvSpPr>
        <p:spPr>
          <a:xfrm>
            <a:off x="7097713" y="3606800"/>
            <a:ext cx="21320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西宁办事大臣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3799" name="文本框 3" title=""/>
          <p:cNvSpPr txBox="1"/>
          <p:nvPr/>
        </p:nvSpPr>
        <p:spPr>
          <a:xfrm>
            <a:off x="7631113" y="4673600"/>
            <a:ext cx="14636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改土归流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1"/>
      <p:bldP spid="33795" grpId="1"/>
      <p:bldP spid="33796" grpId="1"/>
      <p:bldP spid="33797" grpId="1"/>
      <p:bldP spid="33798" grpId="1"/>
      <p:bldP spid="33799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5841" name="文本框 99" title=""/>
          <p:cNvSpPr txBox="1"/>
          <p:nvPr/>
        </p:nvSpPr>
        <p:spPr>
          <a:xfrm>
            <a:off x="1458913" y="625475"/>
            <a:ext cx="8459787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【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提醒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】</a:t>
            </a:r>
            <a:endParaRPr lang="zh-CN" altLang="zh-CN">
              <a:latin typeface="Arial" pitchFamily="34" charset="0"/>
              <a:ea typeface="宋体" pitchFamily="2" charset="-122"/>
            </a:endParaRPr>
          </a:p>
          <a:p>
            <a:pPr marL="0" lvl="0" indent="647700" eaLnBrk="0">
              <a:lnSpc>
                <a:spcPct val="150000"/>
              </a:lnSpc>
            </a:pPr>
            <a:r>
              <a:rPr lang="zh-CN" altLang="zh-CN" b="1">
                <a:latin typeface="仿宋" charset="-122"/>
                <a:ea typeface="仿宋" charset="-122"/>
              </a:rPr>
              <a:t>改土司制为流官制即为改土归流,也就是取消土司世袭制度﹐设立府﹑厅﹑州﹑县﹐派遣有一定任期的流官进行管理。改土归流有利于消除土司制度的落后性,同时加强中央对西南一些少数民族聚居地区的管理。</a:t>
            </a:r>
            <a:endParaRPr lang="zh-CN" altLang="zh-CN" b="1"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6865" name="文本框 99" title=""/>
          <p:cNvSpPr txBox="1"/>
          <p:nvPr/>
        </p:nvSpPr>
        <p:spPr>
          <a:xfrm>
            <a:off x="1382713" y="101600"/>
            <a:ext cx="8564562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四、中国古代的对外交往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黑体" pitchFamily="49" charset="-122"/>
                <a:ea typeface="黑体" pitchFamily="49" charset="-122"/>
              </a:rPr>
              <a:t>1.秦汉时期</a:t>
            </a:r>
            <a:endParaRPr lang="zh-CN" altLang="zh-CN" b="1">
              <a:latin typeface="黑体" pitchFamily="49" charset="-122"/>
              <a:ea typeface="黑体" pitchFamily="49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(1)早在先秦时期,以中原为核心的华夏文明与域外有广泛的交往交流。秦汉时期,中国与外部世界的交往扩大。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(2)汉朝对外已打通了陆海两个通道: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①陆路经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向中亚、西亚延伸。97年,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奉西域都护班超之命出使大秦,抵达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一带。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②海路从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郡徐闻县出发,最远可以航行到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南部。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  <a:p>
            <a:pPr marL="0" lvl="0" indent="647700" algn="just">
              <a:lnSpc>
                <a:spcPct val="150000"/>
              </a:lnSpc>
            </a:pPr>
            <a:r>
              <a:rPr lang="zh-CN" altLang="zh-CN" b="1">
                <a:latin typeface="宋体" pitchFamily="2" charset="-122"/>
                <a:ea typeface="宋体" pitchFamily="2" charset="-122"/>
              </a:rPr>
              <a:t>③东汉时期,</a:t>
            </a:r>
            <a:r>
              <a:rPr lang="zh-CN" altLang="zh-CN" b="1" u="sng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latin typeface="宋体" pitchFamily="2" charset="-122"/>
              </a:rPr>
              <a:t>   </a:t>
            </a:r>
            <a:r>
              <a:rPr lang="zh-CN" altLang="zh-CN" b="1">
                <a:latin typeface="宋体" pitchFamily="2" charset="-122"/>
                <a:ea typeface="宋体" pitchFamily="2" charset="-122"/>
              </a:rPr>
              <a:t>国派使臣来朝,光武帝刘秀赐“汉委(倭)奴国王”金印一枚。</a:t>
            </a:r>
            <a:endParaRPr lang="zh-CN" altLang="zh-CN" b="1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36866" name="文本框 3" title=""/>
          <p:cNvSpPr txBox="1"/>
          <p:nvPr/>
        </p:nvSpPr>
        <p:spPr>
          <a:xfrm>
            <a:off x="3287713" y="2997200"/>
            <a:ext cx="1546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河西走廊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6867" name="文本框 3" title=""/>
          <p:cNvSpPr txBox="1"/>
          <p:nvPr/>
        </p:nvSpPr>
        <p:spPr>
          <a:xfrm>
            <a:off x="8164513" y="2997200"/>
            <a:ext cx="8318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甘英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6868" name="文本框 3" title=""/>
          <p:cNvSpPr txBox="1"/>
          <p:nvPr/>
        </p:nvSpPr>
        <p:spPr>
          <a:xfrm>
            <a:off x="5268913" y="3530600"/>
            <a:ext cx="1263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波斯湾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6869" name="文本框 3" title=""/>
          <p:cNvSpPr txBox="1"/>
          <p:nvPr/>
        </p:nvSpPr>
        <p:spPr>
          <a:xfrm>
            <a:off x="8240713" y="4064000"/>
            <a:ext cx="8556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印度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6870" name="文本框 3" title=""/>
          <p:cNvSpPr txBox="1"/>
          <p:nvPr/>
        </p:nvSpPr>
        <p:spPr>
          <a:xfrm>
            <a:off x="3897313" y="4597400"/>
            <a:ext cx="5286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倭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6871" name="文本框 3" title=""/>
          <p:cNvSpPr txBox="1"/>
          <p:nvPr/>
        </p:nvSpPr>
        <p:spPr>
          <a:xfrm>
            <a:off x="3287713" y="4064000"/>
            <a:ext cx="8556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合浦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1"/>
      <p:bldP spid="36867" grpId="1"/>
      <p:bldP spid="36868" grpId="1"/>
      <p:bldP spid="36869" grpId="1"/>
      <p:bldP spid="36870" grpId="1"/>
      <p:bldP spid="36871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8913" name="文本框 99" title=""/>
          <p:cNvSpPr txBox="1"/>
          <p:nvPr/>
        </p:nvSpPr>
        <p:spPr>
          <a:xfrm>
            <a:off x="1458913" y="625475"/>
            <a:ext cx="8459787" cy="2306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47700">
              <a:lnSpc>
                <a:spcPct val="150000"/>
              </a:lnSpc>
            </a:pPr>
            <a:r>
              <a:rPr lang="zh-CN" altLang="zh-CN" b="1">
                <a:latin typeface="Arial" pitchFamily="34" charset="0"/>
                <a:ea typeface="宋体" pitchFamily="2" charset="-122"/>
              </a:rPr>
              <a:t>【</a:t>
            </a:r>
            <a:r>
              <a:rPr lang="zh-CN" altLang="zh-CN" b="1">
                <a:latin typeface="黑体" pitchFamily="49" charset="-122"/>
                <a:ea typeface="黑体" pitchFamily="49" charset="-122"/>
              </a:rPr>
              <a:t>拓展</a:t>
            </a:r>
            <a:r>
              <a:rPr lang="zh-CN" altLang="zh-CN" b="1">
                <a:latin typeface="Arial" pitchFamily="34" charset="0"/>
                <a:ea typeface="宋体" pitchFamily="2" charset="-122"/>
              </a:rPr>
              <a:t>】</a:t>
            </a:r>
            <a:endParaRPr lang="zh-CN" altLang="zh-CN">
              <a:latin typeface="Arial" pitchFamily="34" charset="0"/>
              <a:ea typeface="宋体" pitchFamily="2" charset="-122"/>
            </a:endParaRPr>
          </a:p>
          <a:p>
            <a:pPr marL="0" lvl="0" indent="647700" eaLnBrk="0">
              <a:lnSpc>
                <a:spcPct val="150000"/>
              </a:lnSpc>
            </a:pPr>
            <a:r>
              <a:rPr lang="zh-CN" altLang="zh-CN" b="1">
                <a:latin typeface="仿宋" charset="-122"/>
                <a:ea typeface="仿宋" charset="-122"/>
              </a:rPr>
              <a:t>汉朝与大秦交往的主要条件:张骞出使西域、甘英出使大秦对道路开通的贡献;汉朝在西域设西域都护府,保障丝绸之路畅通;大国间交往的愿望。</a:t>
            </a:r>
            <a:endParaRPr lang="zh-CN" altLang="zh-CN" b="1"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810625" cy="50307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https://d.book118.com/076052004151010030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4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4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4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黑体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2024-08-28T20:05:41.708</cp:lastPrinted>
  <dcterms:created xsi:type="dcterms:W3CDTF">2024-08-28T12:05:41Z</dcterms:created>
  <dcterms:modified xsi:type="dcterms:W3CDTF">2024-08-28T12:05:43Z</dcterms:modified>
</cp:coreProperties>
</file>