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87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36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4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6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4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4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4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6.xml" /><Relationship Id="rId3" Type="http://schemas.openxmlformats.org/officeDocument/2006/relationships/image" Target="../media/image3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4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4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6675AB-FE22-41FB-8438-039D10511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95DF15-B65E-4684-8FE7-4EC626861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5A4EE7-6A8A-460C-B522-357815514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9E49B8-9FC8-4D5F-85FE-512937A8B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FBF3CD-4A44-417A-AD8E-FA91ACAA8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6E753F-AC46-4979-B39F-CF3A87331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2AB15C-7F75-4F93-96BB-95A061A08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AE1870-9F82-44AF-B60F-AC3FAD8F8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5CD968-BFDE-4EAE-8E45-6456FFD6E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BDED0A-7740-4CDE-87D1-820FCBF6F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69F185-EA71-4E69-8F58-CC1E414F8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66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68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5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670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672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6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8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690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63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2097167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00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04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06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08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0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69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4872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71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22" name="联系方式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3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5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83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7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91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82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5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792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94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9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96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98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0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2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4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12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97.xml" /><Relationship Id="rId14" Type="http://schemas.openxmlformats.org/officeDocument/2006/relationships/image" Target="../media/image4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2097155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54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869" r:id="rId2"/>
    <p:sldLayoutId id="2147483870" r:id="rId3"/>
    <p:sldLayoutId id="2147483871" r:id="rId4"/>
    <p:sldLayoutId id="2147483872" r:id="rId5"/>
    <p:sldLayoutId id="2147483873" r:id="rId6"/>
    <p:sldLayoutId id="2147483874" r:id="rId7"/>
    <p:sldLayoutId id="2147483875" r:id="rId8"/>
    <p:sldLayoutId id="2147483876" r:id="rId9"/>
    <p:sldLayoutId id="2147483877" r:id="rId10"/>
    <p:sldLayoutId id="2147483878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21" Type="http://schemas.openxmlformats.org/officeDocument/2006/relationships/tags" Target="../tags/tag127.xml" /><Relationship Id="rId22" Type="http://schemas.openxmlformats.org/officeDocument/2006/relationships/tags" Target="../tags/tag128.xml" /><Relationship Id="rId23" Type="http://schemas.openxmlformats.org/officeDocument/2006/relationships/tags" Target="../tags/tag129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14" Type="http://schemas.openxmlformats.org/officeDocument/2006/relationships/tags" Target="../tags/tag203.xml" /><Relationship Id="rId15" Type="http://schemas.openxmlformats.org/officeDocument/2006/relationships/tags" Target="../tags/tag204.xml" /><Relationship Id="rId16" Type="http://schemas.openxmlformats.org/officeDocument/2006/relationships/tags" Target="../tags/tag205.xml" /><Relationship Id="rId17" Type="http://schemas.openxmlformats.org/officeDocument/2006/relationships/tags" Target="../tags/tag206.xml" /><Relationship Id="rId18" Type="http://schemas.openxmlformats.org/officeDocument/2006/relationships/tags" Target="../tags/tag207.xml" /><Relationship Id="rId19" Type="http://schemas.openxmlformats.org/officeDocument/2006/relationships/tags" Target="../tags/tag208.xml" /><Relationship Id="rId2" Type="http://schemas.openxmlformats.org/officeDocument/2006/relationships/tags" Target="../tags/tag191.xml" /><Relationship Id="rId20" Type="http://schemas.openxmlformats.org/officeDocument/2006/relationships/tags" Target="../tags/tag209.xml" /><Relationship Id="rId21" Type="http://schemas.openxmlformats.org/officeDocument/2006/relationships/tags" Target="../tags/tag210.xml" /><Relationship Id="rId22" Type="http://schemas.openxmlformats.org/officeDocument/2006/relationships/tags" Target="../tags/tag211.xml" /><Relationship Id="rId23" Type="http://schemas.openxmlformats.org/officeDocument/2006/relationships/tags" Target="../tags/tag212.xml" /><Relationship Id="rId24" Type="http://schemas.openxmlformats.org/officeDocument/2006/relationships/tags" Target="../tags/tag213.xml" /><Relationship Id="rId25" Type="http://schemas.openxmlformats.org/officeDocument/2006/relationships/tags" Target="../tags/tag214.xml" /><Relationship Id="rId26" Type="http://schemas.openxmlformats.org/officeDocument/2006/relationships/tags" Target="../tags/tag215.xml" /><Relationship Id="rId27" Type="http://schemas.openxmlformats.org/officeDocument/2006/relationships/tags" Target="../tags/tag216.xml" /><Relationship Id="rId28" Type="http://schemas.openxmlformats.org/officeDocument/2006/relationships/tags" Target="../tags/tag217.xml" /><Relationship Id="rId29" Type="http://schemas.openxmlformats.org/officeDocument/2006/relationships/tags" Target="../tags/tag218.xml" /><Relationship Id="rId3" Type="http://schemas.openxmlformats.org/officeDocument/2006/relationships/tags" Target="../tags/tag192.xml" /><Relationship Id="rId30" Type="http://schemas.openxmlformats.org/officeDocument/2006/relationships/tags" Target="../tags/tag219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2.xml" /><Relationship Id="rId11" Type="http://schemas.openxmlformats.org/officeDocument/2006/relationships/tags" Target="../tags/tag233.xml" /><Relationship Id="rId12" Type="http://schemas.openxmlformats.org/officeDocument/2006/relationships/tags" Target="../tags/tag234.xml" /><Relationship Id="rId13" Type="http://schemas.openxmlformats.org/officeDocument/2006/relationships/tags" Target="../tags/tag235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Relationship Id="rId6" Type="http://schemas.openxmlformats.org/officeDocument/2006/relationships/tags" Target="../tags/tag228.xml" /><Relationship Id="rId7" Type="http://schemas.openxmlformats.org/officeDocument/2006/relationships/tags" Target="../tags/tag229.xml" /><Relationship Id="rId8" Type="http://schemas.openxmlformats.org/officeDocument/2006/relationships/tags" Target="../tags/tag230.xml" /><Relationship Id="rId9" Type="http://schemas.openxmlformats.org/officeDocument/2006/relationships/tags" Target="../tags/tag23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052025004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1048652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提高研究生毕业论文的写作思路和逻辑结构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文本占位符 2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1048840" name="标题 3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2" name="矩形: 圆角 28"/>
          <p:cNvSpPr/>
          <p:nvPr>
            <p:custDataLst>
              <p:tags r:id="rId5"/>
            </p:custDataLst>
          </p:nvPr>
        </p:nvSpPr>
        <p:spPr>
          <a:xfrm>
            <a:off x="3983990" y="8870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44" name="序号"/>
          <p:cNvSpPr txBox="1"/>
          <p:nvPr>
            <p:custDataLst>
              <p:tags r:id="rId6"/>
            </p:custDataLst>
          </p:nvPr>
        </p:nvSpPr>
        <p:spPr>
          <a:xfrm>
            <a:off x="4057930" y="9325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7"/>
            </p:custDataLst>
          </p:nvPr>
        </p:nvSpPr>
        <p:spPr>
          <a:xfrm>
            <a:off x="4915104" y="9979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单击此处添加文本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28"/>
          <p:cNvSpPr/>
          <p:nvPr>
            <p:custDataLst>
              <p:tags r:id="rId8"/>
            </p:custDataLst>
          </p:nvPr>
        </p:nvSpPr>
        <p:spPr>
          <a:xfrm>
            <a:off x="3983990" y="178371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9"/>
            </p:custDataLst>
          </p:nvPr>
        </p:nvSpPr>
        <p:spPr>
          <a:xfrm>
            <a:off x="4057930" y="182913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0"/>
            </p:custDataLst>
          </p:nvPr>
        </p:nvSpPr>
        <p:spPr>
          <a:xfrm>
            <a:off x="4915104" y="189461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明确论文主题和目的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28"/>
          <p:cNvSpPr/>
          <p:nvPr>
            <p:custDataLst>
              <p:tags r:id="rId11"/>
            </p:custDataLst>
          </p:nvPr>
        </p:nvSpPr>
        <p:spPr>
          <a:xfrm>
            <a:off x="3983990" y="268033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2"/>
            </p:custDataLst>
          </p:nvPr>
        </p:nvSpPr>
        <p:spPr>
          <a:xfrm>
            <a:off x="4057930" y="27257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3"/>
            </p:custDataLst>
          </p:nvPr>
        </p:nvSpPr>
        <p:spPr>
          <a:xfrm>
            <a:off x="4915104" y="27912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搜集和整理资料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28"/>
          <p:cNvSpPr/>
          <p:nvPr>
            <p:custDataLst>
              <p:tags r:id="rId14"/>
            </p:custDataLst>
          </p:nvPr>
        </p:nvSpPr>
        <p:spPr>
          <a:xfrm>
            <a:off x="3983990" y="357695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5"/>
            </p:custDataLst>
          </p:nvPr>
        </p:nvSpPr>
        <p:spPr>
          <a:xfrm>
            <a:off x="4057930" y="362237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16"/>
            </p:custDataLst>
          </p:nvPr>
        </p:nvSpPr>
        <p:spPr>
          <a:xfrm>
            <a:off x="4915104" y="368785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构建论文框架和逻辑结构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28"/>
          <p:cNvSpPr/>
          <p:nvPr>
            <p:custDataLst>
              <p:tags r:id="rId17"/>
            </p:custDataLst>
          </p:nvPr>
        </p:nvSpPr>
        <p:spPr>
          <a:xfrm>
            <a:off x="3983990" y="447357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8"/>
            </p:custDataLst>
          </p:nvPr>
        </p:nvSpPr>
        <p:spPr>
          <a:xfrm>
            <a:off x="4057930" y="45189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0" name="标题"/>
          <p:cNvSpPr txBox="1"/>
          <p:nvPr>
            <p:custDataLst>
              <p:tags r:id="rId19"/>
            </p:custDataLst>
          </p:nvPr>
        </p:nvSpPr>
        <p:spPr>
          <a:xfrm>
            <a:off x="4915104" y="45844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撰写论文各部分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2" name="矩形: 圆角 28"/>
          <p:cNvSpPr/>
          <p:nvPr>
            <p:custDataLst>
              <p:tags r:id="rId20"/>
            </p:custDataLst>
          </p:nvPr>
        </p:nvSpPr>
        <p:spPr>
          <a:xfrm>
            <a:off x="3983990" y="53701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74" name="序号"/>
          <p:cNvSpPr txBox="1"/>
          <p:nvPr>
            <p:custDataLst>
              <p:tags r:id="rId21"/>
            </p:custDataLst>
          </p:nvPr>
        </p:nvSpPr>
        <p:spPr>
          <a:xfrm>
            <a:off x="4057930" y="54156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6" name="标题"/>
          <p:cNvSpPr txBox="1"/>
          <p:nvPr>
            <p:custDataLst>
              <p:tags r:id="rId22"/>
            </p:custDataLst>
          </p:nvPr>
        </p:nvSpPr>
        <p:spPr>
          <a:xfrm>
            <a:off x="4915104" y="54810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检查和修改论文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6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28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XX</a:t>
            </a:r>
            <a:endParaRPr lang="zh-CN" altLang="en-US"/>
          </a:p>
        </p:txBody>
      </p:sp>
      <p:sp>
        <p:nvSpPr>
          <p:cNvPr id="104893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明确论文主题和目的</a:t>
            </a:r>
            <a:endParaRPr lang="zh-CN" altLang="en-US"/>
          </a:p>
        </p:txBody>
      </p:sp>
      <p:sp>
        <p:nvSpPr>
          <p:cNvPr id="104897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XX</a:t>
            </a:r>
            <a:endParaRPr lang="zh-CN" altLang="en-US"/>
          </a:p>
        </p:txBody>
      </p:sp>
      <p:sp>
        <p:nvSpPr>
          <p:cNvPr id="1048976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确定研究问题</a:t>
            </a:r>
            <a:endParaRPr lang="zh-CN" altLang="en-US"/>
          </a:p>
        </p:txBody>
      </p:sp>
      <p:sp>
        <p:nvSpPr>
          <p:cNvPr id="104902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确定研究问题：在论文写作中，首先需要明确研究问题，确保研究问题具有明确性、具体性和可操作性。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文献综述：在确定研究问题后，需要对相关文献进行综述，了解前人的研究成果和研究方向，为论文写作提供理论支撑和参考。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研究方法：根据研究问题选择合适的研究方法，确保研究方法具有科学性、合理性和可行性。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实验设计：根据研究问题和研究方法，设计合理的实验方案，确保实验方案具有可操作性和可行性。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7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明确研究目的和意义</a:t>
            </a:r>
            <a:endParaRPr lang="zh-CN" altLang="en-US"/>
          </a:p>
        </p:txBody>
      </p:sp>
      <p:sp>
        <p:nvSpPr>
          <p:cNvPr id="104907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8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8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8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8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研究目的：清晰阐述研究目的，使读者明白研究的意义和价值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8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论文主题：明确研究主题，确保论文内容与主题一致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研究意义：阐述研究对于理论或实践的意义，增强论文说服力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文献综述：对相关研究进行综述，为研究目的和意义提供支持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2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确定论文结构</a:t>
            </a:r>
            <a:endParaRPr lang="zh-CN" altLang="en-US"/>
          </a:p>
        </p:txBody>
      </p:sp>
      <p:sp>
        <p:nvSpPr>
          <p:cNvPr id="1049128" name="矩形 31"/>
          <p:cNvSpPr/>
          <p:nvPr>
            <p:custDataLst>
              <p:tags r:id="rId2"/>
            </p:custDataLst>
          </p:nvPr>
        </p:nvSpPr>
        <p:spPr>
          <a:xfrm>
            <a:off x="3381196" y="1490400"/>
            <a:ext cx="5424404" cy="8364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引言：明确研究背景、目的和意义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矩形 4"/>
          <p:cNvSpPr/>
          <p:nvPr>
            <p:custDataLst>
              <p:tags r:id="rId3"/>
            </p:custDataLst>
          </p:nvPr>
        </p:nvSpPr>
        <p:spPr>
          <a:xfrm>
            <a:off x="3381196" y="2471079"/>
            <a:ext cx="5424404" cy="8364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文献综述：梳理相关研究，确定研究空白和研究方法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矩形 5"/>
          <p:cNvSpPr/>
          <p:nvPr>
            <p:custDataLst>
              <p:tags r:id="rId4"/>
            </p:custDataLst>
          </p:nvPr>
        </p:nvSpPr>
        <p:spPr>
          <a:xfrm>
            <a:off x="3381196" y="3451758"/>
            <a:ext cx="5424404" cy="8364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研究方法：详细说明研究设计、数据采集和分析方法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矩形 7"/>
          <p:cNvSpPr/>
          <p:nvPr>
            <p:custDataLst>
              <p:tags r:id="rId5"/>
            </p:custDataLst>
          </p:nvPr>
        </p:nvSpPr>
        <p:spPr>
          <a:xfrm>
            <a:off x="3381196" y="4432436"/>
            <a:ext cx="5424404" cy="8364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研究结果：呈现研究结果，与预期进行比较分析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矩形 3"/>
          <p:cNvSpPr/>
          <p:nvPr>
            <p:custDataLst>
              <p:tags r:id="rId6"/>
            </p:custDataLst>
          </p:nvPr>
        </p:nvSpPr>
        <p:spPr>
          <a:xfrm>
            <a:off x="3381196" y="5413115"/>
            <a:ext cx="5424404" cy="8364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结论：总结研究结果，提出建议和展望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70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8333"/>
          </a:bodyPr>
          <a:lstStyle/>
          <a:p>
            <a:r>
              <a:rPr lang="zh-CN" altLang="en-US"/>
              <a:t>搜集和整理资料</a:t>
            </a:r>
            <a:endParaRPr lang="zh-CN" altLang="en-US"/>
          </a:p>
        </p:txBody>
      </p:sp>
      <p:sp>
        <p:nvSpPr>
          <p:cNvPr id="1049172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XX</a:t>
            </a:r>
            <a:endParaRPr lang="zh-CN" altLang="en-US"/>
          </a:p>
        </p:txBody>
      </p:sp>
      <p:sp>
        <p:nvSpPr>
          <p:cNvPr id="1049174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1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查找相关文献</a:t>
            </a:r>
            <a:endParaRPr lang="zh-CN" altLang="en-US"/>
          </a:p>
        </p:txBody>
      </p:sp>
      <p:sp>
        <p:nvSpPr>
          <p:cNvPr id="104921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2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3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筛选符合研究需求的文献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3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整理和归类文献资料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3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确定研究主题和关键词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4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利用图书馆、学术数据库等资源进行检索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7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筛选和整理资料</a:t>
            </a:r>
            <a:endParaRPr lang="zh-CN" altLang="en-US"/>
          </a:p>
        </p:txBody>
      </p:sp>
      <p:sp>
        <p:nvSpPr>
          <p:cNvPr id="104927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8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0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确定研究主题和范围，根据主题筛选资料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82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4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6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整理和分类资料，确保资料条理清晰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88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0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筛选和整理资料的方法包括阅读、摘要、归纳等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94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6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8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整理和归纳资料时应注意逻辑性和条理性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3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做好笔记和摘要</a:t>
            </a:r>
            <a:endParaRPr lang="zh-CN" altLang="en-US"/>
          </a:p>
        </p:txBody>
      </p:sp>
      <p:sp>
        <p:nvSpPr>
          <p:cNvPr id="1049334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36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38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0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2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4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6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8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0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2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4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6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8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0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2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笔记方法：采用康奈尔笔记法，将笔记分为三栏，分别记录主题、要点和总结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保持更新：随着研究的深入，不断补充和更新笔记和摘要，确保资料时效性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整理资料：将笔记和摘要归类整理，形成系统的资料库，方便后续查阅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摘要撰写：在阅读文献时，及时撰写摘要，提炼文章要点，有助于加深理解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10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构建论文框架和逻辑结构</a:t>
            </a:r>
            <a:endParaRPr lang="zh-CN" altLang="en-US"/>
          </a:p>
        </p:txBody>
      </p:sp>
      <p:sp>
        <p:nvSpPr>
          <p:cNvPr id="1049412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XX</a:t>
            </a:r>
            <a:endParaRPr lang="zh-CN" altLang="en-US"/>
          </a:p>
        </p:txBody>
      </p:sp>
      <p:sp>
        <p:nvSpPr>
          <p:cNvPr id="1049414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5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设计论文大纲</a:t>
            </a:r>
            <a:endParaRPr lang="zh-CN" altLang="en-US"/>
          </a:p>
        </p:txBody>
      </p:sp>
      <p:sp>
        <p:nvSpPr>
          <p:cNvPr id="104945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6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6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7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7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确定每个部分的具体内容，包括研究问题、研究假设、研究变量等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7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按照逻辑顺序排列各个部分，确保论文整体连贯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7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确定研究主题和目的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8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列出论文大纲，包括引言、文献综述、研究方法、研究结果和结论等部分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https://d.book118.com/076052025004010103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 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6_1"/>
  <p:tag name="KSO_WM_UNIT_INDEX" val="1_6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6_2"/>
  <p:tag name="KSO_WM_UNIT_INDEX" val="1_6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66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23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anchor="ctr" rtlCol="0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站酷文艺体</vt:lpstr>
      <vt:lpstr>MiSans Normal</vt:lpstr>
      <vt:lpstr>Wingdings</vt:lpstr>
      <vt:lpstr>Calibri Light</vt:lpstr>
      <vt:lpstr>微软雅黑</vt:lpstr>
      <vt:lpstr>Office Theme</vt:lpstr>
      <vt:lpstr>提高研究生毕业论文的写作思路和逻辑结构</vt:lpstr>
      <vt:lpstr>目录</vt:lpstr>
      <vt:lpstr>添加章节标题</vt:lpstr>
      <vt:lpstr>明确论文主题和目的</vt:lpstr>
      <vt:lpstr>确定研究问题</vt:lpstr>
      <vt:lpstr>明确研究目的和意义</vt:lpstr>
      <vt:lpstr>确定论文结构</vt:lpstr>
      <vt:lpstr>搜集和整理资料</vt:lpstr>
      <vt:lpstr>查找相关文献</vt:lpstr>
      <vt:lpstr>筛选和整理资料</vt:lpstr>
      <vt:lpstr>做好笔记和摘要</vt:lpstr>
      <vt:lpstr>构建论文框架和逻辑结构</vt:lpstr>
      <vt:lpstr>设计论文大纲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2024-09-28T01:57:23.936</cp:lastPrinted>
  <dcterms:created xsi:type="dcterms:W3CDTF">2024-09-27T17:57:23Z</dcterms:created>
  <dcterms:modified xsi:type="dcterms:W3CDTF">2024-09-27T17:57:26Z</dcterms:modified>
</cp:coreProperties>
</file>