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3302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67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tags" Target="../tags/tag23.xml" /><Relationship Id="rId7" Type="http://schemas.openxmlformats.org/officeDocument/2006/relationships/tags" Target="../tags/tag24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E8778A-4980-4459-B9AF-0822CB41B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5348C9-DEC4-4DAA-8965-7934E7162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167662-2C8C-4160-A26A-47C580D385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1F4C32-6E75-467E-BFA3-F54558BF64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829594-93F4-488F-B0FF-568376EC4F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25C057-D22A-4D13-B54F-A105999D4E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3F4CA3-9823-415B-A3CF-AE8D490F7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A6BB3D-0C12-413B-96B7-7812688D0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A9578D-8A5C-4C58-8371-E276F54E6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EB55F7-035E-4AB7-B4CC-3694281B0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C3943-1241-42E0-8754-997276534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33" name="直接连接符 31"/>
          <p:cNvCxnSpPr/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/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zh-CN" sz="6600" b="0" i="1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309245" marR="0" lvl="0" indent="-309245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/>
          <p:nvPr>
            <p:custDataLst>
              <p:tags r:id="rId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41" name="直接连接符 46"/>
          <p:cNvCxnSpPr/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1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1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/>
          <p:nvPr>
            <p:custDataLst>
              <p:tags r:id="rId4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/>
          <p:nvPr>
            <p:custDataLst>
              <p:tags r:id="rId5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cxnSp>
        <p:nvCxnSpPr>
          <p:cNvPr id="3145755" name="直接连接符 6"/>
          <p:cNvCxnSpPr/>
          <p:nvPr>
            <p:custDataLst>
              <p:tags r:id="rId1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cxnSp>
        <p:nvCxnSpPr>
          <p:cNvPr id="3145759" name="直接连接符 7"/>
          <p:cNvCxnSpPr/>
          <p:nvPr>
            <p:custDataLst>
              <p:tags r:id="rId2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/>
          <p:nvPr>
            <p:custDataLst>
              <p:tags r:id="rId3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/>
          <p:nvPr>
            <p:custDataLst>
              <p:tags r:id="rId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/>
          <p:nvPr>
            <p:custDataLst>
              <p:tags r:id="rId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145767" name="直接连接符 31"/>
          <p:cNvCxnSpPr/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/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MiSans Normal"/>
              <a:ea typeface="MiSans Normal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1" u="none" strike="noStrike" kern="1200" cap="none" spc="0" normalizeH="0" baseline="0" noProof="1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1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29" name="直接连接符 6"/>
          <p:cNvCxnSpPr/>
          <p:nvPr>
            <p:custDataLst>
              <p:tags r:id="rId13"/>
            </p:custDataLst>
          </p:nvPr>
        </p:nvCxnSpPr>
        <p:spPr>
          <a:xfrm flipH="1" flipV="1">
            <a:off x="583974" y="0"/>
            <a:ext cx="0" cy="644044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/>
          <p:nvPr>
            <p:custDataLst>
              <p:tags r:id="rId14"/>
            </p:custDataLst>
          </p:nvPr>
        </p:nvCxnSpPr>
        <p:spPr>
          <a:xfrm flipH="1" flipV="1">
            <a:off x="405554" y="0"/>
            <a:ext cx="0" cy="805603"/>
          </a:xfrm>
          <a:prstGeom prst="line">
            <a:avLst/>
          </a:prstGeom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L="309245" marR="0" lvl="0" indent="-309245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3292" r:id="rId2"/>
    <p:sldLayoutId id="2147493293" r:id="rId3"/>
    <p:sldLayoutId id="2147493294" r:id="rId4"/>
    <p:sldLayoutId id="2147493295" r:id="rId5"/>
    <p:sldLayoutId id="2147493296" r:id="rId6"/>
    <p:sldLayoutId id="2147493297" r:id="rId7"/>
    <p:sldLayoutId id="2147493298" r:id="rId8"/>
    <p:sldLayoutId id="2147493299" r:id="rId9"/>
    <p:sldLayoutId id="2147493300" r:id="rId10"/>
    <p:sldLayoutId id="214749330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/>
          <a:ea typeface="MiSans Heavy"/>
          <a:cs typeface="MiSans Heavy" panose="00000a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5.xml" /><Relationship Id="rId11" Type="http://schemas.openxmlformats.org/officeDocument/2006/relationships/tags" Target="../tags/tag106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14" Type="http://schemas.openxmlformats.org/officeDocument/2006/relationships/tags" Target="../tags/tag109.xml" /><Relationship Id="rId15" Type="http://schemas.openxmlformats.org/officeDocument/2006/relationships/tags" Target="../tags/tag110.xml" /><Relationship Id="rId16" Type="http://schemas.openxmlformats.org/officeDocument/2006/relationships/tags" Target="../tags/tag111.xml" /><Relationship Id="rId17" Type="http://schemas.openxmlformats.org/officeDocument/2006/relationships/tags" Target="../tags/tag112.xml" /><Relationship Id="rId18" Type="http://schemas.openxmlformats.org/officeDocument/2006/relationships/tags" Target="../tags/tag113.xml" /><Relationship Id="rId19" Type="http://schemas.openxmlformats.org/officeDocument/2006/relationships/tags" Target="../tags/tag114.xml" /><Relationship Id="rId2" Type="http://schemas.openxmlformats.org/officeDocument/2006/relationships/tags" Target="../tags/tag97.xml" /><Relationship Id="rId20" Type="http://schemas.openxmlformats.org/officeDocument/2006/relationships/tags" Target="../tags/tag115.xml" /><Relationship Id="rId21" Type="http://schemas.openxmlformats.org/officeDocument/2006/relationships/tags" Target="../tags/tag116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ags" Target="../tags/tag103.xml" /><Relationship Id="rId9" Type="http://schemas.openxmlformats.org/officeDocument/2006/relationships/tags" Target="../tags/tag10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3.xml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tags" Target="../tags/tag150.xml" /><Relationship Id="rId18" Type="http://schemas.openxmlformats.org/officeDocument/2006/relationships/tags" Target="../tags/tag151.xml" /><Relationship Id="rId19" Type="http://schemas.openxmlformats.org/officeDocument/2006/relationships/tags" Target="../tags/tag152.xml" /><Relationship Id="rId2" Type="http://schemas.openxmlformats.org/officeDocument/2006/relationships/tags" Target="../tags/tag135.xml" /><Relationship Id="rId20" Type="http://schemas.openxmlformats.org/officeDocument/2006/relationships/tags" Target="../tags/tag153.xml" /><Relationship Id="rId21" Type="http://schemas.openxmlformats.org/officeDocument/2006/relationships/tags" Target="../tags/tag154.xml" /><Relationship Id="rId22" Type="http://schemas.openxmlformats.org/officeDocument/2006/relationships/tags" Target="../tags/tag155.xml" /><Relationship Id="rId23" Type="http://schemas.openxmlformats.org/officeDocument/2006/relationships/tags" Target="../tags/tag156.xml" /><Relationship Id="rId24" Type="http://schemas.openxmlformats.org/officeDocument/2006/relationships/tags" Target="../tags/tag157.xml" /><Relationship Id="rId25" Type="http://schemas.openxmlformats.org/officeDocument/2006/relationships/tags" Target="../tags/tag158.xml" /><Relationship Id="rId26" Type="http://schemas.openxmlformats.org/officeDocument/2006/relationships/tags" Target="../tags/tag159.xml" /><Relationship Id="rId27" Type="http://schemas.openxmlformats.org/officeDocument/2006/relationships/tags" Target="../tags/tag160.xml" /><Relationship Id="rId28" Type="http://schemas.openxmlformats.org/officeDocument/2006/relationships/tags" Target="../tags/tag161.xml" /><Relationship Id="rId29" Type="http://schemas.openxmlformats.org/officeDocument/2006/relationships/tags" Target="../tags/tag162.xml" /><Relationship Id="rId3" Type="http://schemas.openxmlformats.org/officeDocument/2006/relationships/tags" Target="../tags/tag136.xml" /><Relationship Id="rId30" Type="http://schemas.openxmlformats.org/officeDocument/2006/relationships/tags" Target="../tags/tag163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tags" Target="../tags/tag140.xml" /><Relationship Id="rId8" Type="http://schemas.openxmlformats.org/officeDocument/2006/relationships/tags" Target="../tags/tag141.xml" /><Relationship Id="rId9" Type="http://schemas.openxmlformats.org/officeDocument/2006/relationships/tags" Target="../tags/tag14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18" Type="http://schemas.openxmlformats.org/officeDocument/2006/relationships/tags" Target="../tags/tag183.xml" /><Relationship Id="rId19" Type="http://schemas.openxmlformats.org/officeDocument/2006/relationships/tags" Target="../tags/tag184.xml" /><Relationship Id="rId2" Type="http://schemas.openxmlformats.org/officeDocument/2006/relationships/tags" Target="../tags/tag167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17" Type="http://schemas.openxmlformats.org/officeDocument/2006/relationships/tags" Target="../tags/tag206.xml" /><Relationship Id="rId18" Type="http://schemas.openxmlformats.org/officeDocument/2006/relationships/tags" Target="../tags/tag207.xml" /><Relationship Id="rId19" Type="http://schemas.openxmlformats.org/officeDocument/2006/relationships/tags" Target="../tags/tag208.xml" /><Relationship Id="rId2" Type="http://schemas.openxmlformats.org/officeDocument/2006/relationships/tags" Target="../tags/tag191.xml" /><Relationship Id="rId20" Type="http://schemas.openxmlformats.org/officeDocument/2006/relationships/tags" Target="../tags/tag209.xml" /><Relationship Id="rId21" Type="http://schemas.openxmlformats.org/officeDocument/2006/relationships/tags" Target="../tags/tag210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9.xml" /><Relationship Id="rId11" Type="http://schemas.openxmlformats.org/officeDocument/2006/relationships/tags" Target="../tags/tag220.xml" /><Relationship Id="rId12" Type="http://schemas.openxmlformats.org/officeDocument/2006/relationships/tags" Target="../tags/tag221.xml" /><Relationship Id="rId13" Type="http://schemas.openxmlformats.org/officeDocument/2006/relationships/tags" Target="../tags/tag222.xml" /><Relationship Id="rId14" Type="http://schemas.openxmlformats.org/officeDocument/2006/relationships/tags" Target="../tags/tag223.xml" /><Relationship Id="rId15" Type="http://schemas.openxmlformats.org/officeDocument/2006/relationships/tags" Target="../tags/tag224.xml" /><Relationship Id="rId16" Type="http://schemas.openxmlformats.org/officeDocument/2006/relationships/tags" Target="../tags/tag225.xml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19" Type="http://schemas.openxmlformats.org/officeDocument/2006/relationships/tags" Target="../tags/tag228.xml" /><Relationship Id="rId2" Type="http://schemas.openxmlformats.org/officeDocument/2006/relationships/tags" Target="../tags/tag211.xml" /><Relationship Id="rId20" Type="http://schemas.openxmlformats.org/officeDocument/2006/relationships/tags" Target="../tags/tag229.xml" /><Relationship Id="rId21" Type="http://schemas.openxmlformats.org/officeDocument/2006/relationships/tags" Target="../tags/tag230.xml" /><Relationship Id="rId22" Type="http://schemas.openxmlformats.org/officeDocument/2006/relationships/tags" Target="../tags/tag231.xml" /><Relationship Id="rId23" Type="http://schemas.openxmlformats.org/officeDocument/2006/relationships/tags" Target="../tags/tag232.xml" /><Relationship Id="rId24" Type="http://schemas.openxmlformats.org/officeDocument/2006/relationships/tags" Target="../tags/tag233.xml" /><Relationship Id="rId25" Type="http://schemas.openxmlformats.org/officeDocument/2006/relationships/tags" Target="../tags/tag234.xml" /><Relationship Id="rId26" Type="http://schemas.openxmlformats.org/officeDocument/2006/relationships/tags" Target="../tags/tag235.xml" /><Relationship Id="rId27" Type="http://schemas.openxmlformats.org/officeDocument/2006/relationships/tags" Target="../tags/tag236.xml" /><Relationship Id="rId28" Type="http://schemas.openxmlformats.org/officeDocument/2006/relationships/tags" Target="../tags/tag237.xml" /><Relationship Id="rId29" Type="http://schemas.openxmlformats.org/officeDocument/2006/relationships/tags" Target="../tags/tag238.xml" /><Relationship Id="rId3" Type="http://schemas.openxmlformats.org/officeDocument/2006/relationships/tags" Target="../tags/tag212.xml" /><Relationship Id="rId30" Type="http://schemas.openxmlformats.org/officeDocument/2006/relationships/tags" Target="../tags/tag239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tags" Target="../tags/tag216.xml" /><Relationship Id="rId8" Type="http://schemas.openxmlformats.org/officeDocument/2006/relationships/tags" Target="../tags/tag217.xml" /><Relationship Id="rId9" Type="http://schemas.openxmlformats.org/officeDocument/2006/relationships/tags" Target="../tags/tag2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tags" Target="../tags/tag255.xml" /><Relationship Id="rId15" Type="http://schemas.openxmlformats.org/officeDocument/2006/relationships/tags" Target="../tags/tag256.xml" /><Relationship Id="rId16" Type="http://schemas.openxmlformats.org/officeDocument/2006/relationships/tags" Target="../tags/tag257.xml" /><Relationship Id="rId17" Type="http://schemas.openxmlformats.org/officeDocument/2006/relationships/tags" Target="../tags/tag258.xml" /><Relationship Id="rId18" Type="http://schemas.openxmlformats.org/officeDocument/2006/relationships/tags" Target="../tags/tag259.xml" /><Relationship Id="rId19" Type="http://schemas.openxmlformats.org/officeDocument/2006/relationships/tags" Target="../tags/tag260.xml" /><Relationship Id="rId2" Type="http://schemas.openxmlformats.org/officeDocument/2006/relationships/tags" Target="../tags/tag243.xml" /><Relationship Id="rId20" Type="http://schemas.openxmlformats.org/officeDocument/2006/relationships/tags" Target="../tags/tag261.xml" /><Relationship Id="rId21" Type="http://schemas.openxmlformats.org/officeDocument/2006/relationships/tags" Target="../tags/tag262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63.xml" /><Relationship Id="rId3" Type="http://schemas.openxmlformats.org/officeDocument/2006/relationships/tags" Target="../tags/tag264.xml" /><Relationship Id="rId4" Type="http://schemas.openxmlformats.org/officeDocument/2006/relationships/tags" Target="../tags/tag265.xml" /><Relationship Id="rId5" Type="http://schemas.openxmlformats.org/officeDocument/2006/relationships/tags" Target="../tags/tag26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60520310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中医临床医学针灸学的针灸副反应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6" name="序号"/>
          <p:cNvSpPr txBox="1"/>
          <p:nvPr>
            <p:custDataLst>
              <p:tags r:id="rId3"/>
            </p:custDataLst>
          </p:nvPr>
        </p:nvSpPr>
        <p:spPr>
          <a:xfrm>
            <a:off x="580914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01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08" name="标题"/>
          <p:cNvSpPr txBox="1"/>
          <p:nvPr>
            <p:custDataLst>
              <p:tags r:id="rId4"/>
            </p:custDataLst>
          </p:nvPr>
        </p:nvSpPr>
        <p:spPr>
          <a:xfrm>
            <a:off x="1102174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添加</a:t>
            </a:r>
            <a:endParaRPr lang="zh-CN" altLang="en-US"/>
          </a:p>
          <a:p>
            <a:r>
              <a:rPr lang="zh-CN" altLang="en-US"/>
              <a:t>目录标题</a:t>
            </a:r>
            <a:endParaRPr lang="zh-CN" altLang="en-US"/>
          </a:p>
        </p:txBody>
      </p:sp>
      <p:cxnSp>
        <p:nvCxnSpPr>
          <p:cNvPr id="3145775" name="直接连接符 24"/>
          <p:cNvCxnSpPr/>
          <p:nvPr>
            <p:custDataLst>
              <p:tags r:id="rId5"/>
            </p:custDataLst>
          </p:nvPr>
        </p:nvCxnSpPr>
        <p:spPr>
          <a:xfrm flipH="1">
            <a:off x="922363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2388552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02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12" name="标题"/>
          <p:cNvSpPr txBox="1"/>
          <p:nvPr>
            <p:custDataLst>
              <p:tags r:id="rId7"/>
            </p:custDataLst>
          </p:nvPr>
        </p:nvSpPr>
        <p:spPr>
          <a:xfrm>
            <a:off x="2909606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针灸副反应的定义和分类</a:t>
            </a:r>
            <a:endParaRPr lang="zh-CN" altLang="en-US"/>
          </a:p>
        </p:txBody>
      </p:sp>
      <p:cxnSp>
        <p:nvCxnSpPr>
          <p:cNvPr id="3145777" name="直接连接符 50"/>
          <p:cNvCxnSpPr/>
          <p:nvPr>
            <p:custDataLst>
              <p:tags r:id="rId8"/>
            </p:custDataLst>
          </p:nvPr>
        </p:nvCxnSpPr>
        <p:spPr>
          <a:xfrm flipH="1">
            <a:off x="2730001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9"/>
            </p:custDataLst>
          </p:nvPr>
        </p:nvSpPr>
        <p:spPr>
          <a:xfrm>
            <a:off x="4196190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03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16" name="标题"/>
          <p:cNvSpPr txBox="1"/>
          <p:nvPr>
            <p:custDataLst>
              <p:tags r:id="rId10"/>
            </p:custDataLst>
          </p:nvPr>
        </p:nvSpPr>
        <p:spPr>
          <a:xfrm>
            <a:off x="4717627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针灸副反应的原因</a:t>
            </a:r>
            <a:endParaRPr lang="zh-CN" altLang="en-US"/>
          </a:p>
        </p:txBody>
      </p:sp>
      <p:cxnSp>
        <p:nvCxnSpPr>
          <p:cNvPr id="3145779" name="直接连接符 55"/>
          <p:cNvCxnSpPr/>
          <p:nvPr>
            <p:custDataLst>
              <p:tags r:id="rId11"/>
            </p:custDataLst>
          </p:nvPr>
        </p:nvCxnSpPr>
        <p:spPr>
          <a:xfrm flipH="1">
            <a:off x="4537639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2"/>
            </p:custDataLst>
          </p:nvPr>
        </p:nvSpPr>
        <p:spPr>
          <a:xfrm>
            <a:off x="6003828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04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0" name="标题"/>
          <p:cNvSpPr txBox="1"/>
          <p:nvPr>
            <p:custDataLst>
              <p:tags r:id="rId13"/>
            </p:custDataLst>
          </p:nvPr>
        </p:nvSpPr>
        <p:spPr>
          <a:xfrm>
            <a:off x="6525059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针灸副反应的表现</a:t>
            </a:r>
            <a:endParaRPr lang="zh-CN" altLang="en-US"/>
          </a:p>
        </p:txBody>
      </p:sp>
      <p:cxnSp>
        <p:nvCxnSpPr>
          <p:cNvPr id="3145781" name="直接连接符 60"/>
          <p:cNvCxnSpPr/>
          <p:nvPr>
            <p:custDataLst>
              <p:tags r:id="rId14"/>
            </p:custDataLst>
          </p:nvPr>
        </p:nvCxnSpPr>
        <p:spPr>
          <a:xfrm flipH="1">
            <a:off x="6345277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5"/>
            </p:custDataLst>
          </p:nvPr>
        </p:nvSpPr>
        <p:spPr>
          <a:xfrm>
            <a:off x="7811466" y="2278904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05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4" name="标题"/>
          <p:cNvSpPr txBox="1"/>
          <p:nvPr>
            <p:custDataLst>
              <p:tags r:id="rId16"/>
            </p:custDataLst>
          </p:nvPr>
        </p:nvSpPr>
        <p:spPr>
          <a:xfrm>
            <a:off x="8332491" y="3324286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针灸副反应的预防和处理</a:t>
            </a:r>
            <a:endParaRPr lang="zh-CN" altLang="en-US"/>
          </a:p>
        </p:txBody>
      </p:sp>
      <p:cxnSp>
        <p:nvCxnSpPr>
          <p:cNvPr id="3145783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8152915" y="2946670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9619105" y="2278117"/>
            <a:ext cx="667765" cy="6677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  <a:ea typeface="MiSans Heavy"/>
              </a:rPr>
              <a:t>06</a:t>
            </a:r>
            <a:endParaRPr lang="en-US" sz="2000">
              <a:solidFill>
                <a:schemeClr val="accent1"/>
              </a:solidFill>
              <a:latin typeface="+mj-lt"/>
              <a:ea typeface="MiSans Heavy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10140512" y="3323697"/>
            <a:ext cx="1510022" cy="15934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i="1" kern="1200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针灸副反应的案例分析</a:t>
            </a:r>
            <a:endParaRPr lang="zh-CN" altLang="en-US"/>
          </a:p>
        </p:txBody>
      </p:sp>
      <p:cxnSp>
        <p:nvCxnSpPr>
          <p:cNvPr id="3145785" name="直接连接符 70"/>
          <p:cNvCxnSpPr/>
          <p:nvPr>
            <p:custDataLst>
              <p:tags r:id="rId20"/>
            </p:custDataLst>
          </p:nvPr>
        </p:nvCxnSpPr>
        <p:spPr>
          <a:xfrm flipH="1">
            <a:off x="9960554" y="2945882"/>
            <a:ext cx="0" cy="2588821"/>
          </a:xfrm>
          <a:prstGeom prst="line">
            <a:avLst/>
          </a:prstGeom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针灸副反应的定义和分类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定义</a:t>
            </a:r>
            <a:endParaRPr lang="zh-CN" altLang="en-US"/>
          </a:p>
        </p:txBody>
      </p:sp>
      <p:sp>
        <p:nvSpPr>
          <p:cNvPr id="1048948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50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895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针灸副反应是指在进行针灸治疗过程中或治疗后，机体出现的一些不良反应或副作用。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56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58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针灸副反应包括轻度、中度、重度三个等级，不同等级的副反应表现不同。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62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64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针灸副反应的发生与个体差异、操作技术、穴位选择等多种因素有关。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8968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8970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针灸副反应是针灸治疗中不可避免的现象，但可以通过科学合理的预防措施来减轻或避免。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分类</a:t>
            </a:r>
            <a:endParaRPr lang="zh-CN" altLang="en-US"/>
          </a:p>
        </p:txBody>
      </p:sp>
      <p:sp>
        <p:nvSpPr>
          <p:cNvPr id="104900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3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4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轻度副反应：轻微不适，如局部酸胀、轻度疼痛等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特殊副反应：与操作相关的并发症，如气胸、血肿等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重度副反应：严重的全身反应，如晕厥、呼吸急促等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中度副反应：明显的局部不适或全身反应，如明显的疼痛、红肿等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084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针灸副反应的原因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患者个体差异</a:t>
            </a:r>
            <a:endParaRPr lang="zh-CN" altLang="en-US"/>
          </a:p>
        </p:txBody>
      </p:sp>
      <p:sp>
        <p:nvSpPr>
          <p:cNvPr id="104912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患者年龄、性别、体质等因素影响针灸副反应的发生率。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患者对针灸治疗的认知和配合程度也会影响针灸副反应的发生。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患者病情和病程不同，对针灸治疗的反应也会有所不同。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患者心理状态、情绪等因素也可能导致针灸副反应的出现。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0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操作技术问题</a:t>
            </a:r>
            <a:endParaRPr lang="zh-CN" altLang="en-US"/>
          </a:p>
        </p:txBody>
      </p:sp>
      <p:sp>
        <p:nvSpPr>
          <p:cNvPr id="104920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针刺角度不正确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针刺深度过深或过浅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针具选择不当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针刺手法不熟练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穴位选择不当</a:t>
            </a:r>
            <a:endParaRPr lang="zh-CN" altLang="en-US"/>
          </a:p>
        </p:txBody>
      </p:sp>
      <p:sp>
        <p:nvSpPr>
          <p:cNvPr id="104924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原因：穴位选择不准确，导致针灸效果不佳或产生不良反应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解决方法：选择正确的穴位，根据患者情况个性化施针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注意事项：加强穴位知识学习，提高操作技能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影响：影响治疗效果，甚至加重病情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针灸治疗次数过多</a:t>
            </a:r>
            <a:endParaRPr lang="zh-CN" altLang="en-US"/>
          </a:p>
        </p:txBody>
      </p:sp>
      <p:sp>
        <p:nvSpPr>
          <p:cNvPr id="104931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4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35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针灸治疗次数过多可能导致穴位疲劳，针灸效果减弱。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针灸治疗次数过多还可能引发感染、出血、皮下血肿等不良反应。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长时间频繁针灸可能对穴位周围皮肤和肌肉造成损伤。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过度刺激可能导致身体出现排异反应，产生针灸副反应。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tx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4" name="文本占位符 1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396" name="标题 2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针灸副反应的表现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疼痛</a:t>
            </a:r>
            <a:endParaRPr lang="zh-CN" altLang="en-US"/>
          </a:p>
        </p:txBody>
      </p:sp>
      <p:sp>
        <p:nvSpPr>
          <p:cNvPr id="104944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疼痛：针灸后可能会出现短暂的疼痛感，通常在施针部位周围，属于正常现象。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皮下结节：针灸后可能会出现硬结，通常是由于针灸刺激引起的，几天后会自然消失。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感染：如果在针灸过程中没有严格消毒，可能会导致感染，此时应使用消炎药进行治疗。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出血：针灸时可能会刺破毛细血管，导致出血，此时应使用消毒棉球按压施针部位进行止血。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出血</a:t>
            </a:r>
            <a:endParaRPr lang="zh-CN" altLang="en-US"/>
          </a:p>
        </p:txBody>
      </p:sp>
      <p:sp>
        <p:nvSpPr>
          <p:cNvPr id="1049514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出血是针灸副反应的一种表现，通常表现为皮肤局部出现小出血点或瘀斑。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出血可能是由于针刺时损伤了毛细血管所致，通常不需要特殊处理，几天后可自行消退。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如果出现大量出血或持续出血不止的情况，应及时就医处理。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在进行针灸治疗时，应注意避免过度紧张和过度运动，以减少出血的发生。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https://d.book118.com/076052031004010103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文本样式"/>
  <p:tag name="KSO_WM_UNIT_TYPE" val="b"/>
  <p:tag name="KSO_WM_UNIT_VALUE" val="36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35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SLIDE_CONTENT_AREA" val="{&quot;left&quot;:&quot;140.25&quot;,&quot;top&quot;:&quot;121.15&quot;,&quot;width&quot;:&quot;679.5&quot;,&quot;height&quot;:&quot;208.75&quot;}"/>
  <p:tag name="KSO_WM_SLIDE_ID" val="custom202302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1_2"/>
  <p:tag name="KSO_WM_UNIT_INDEX" val="1_1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2_2"/>
  <p:tag name="KSO_WM_UNIT_INDEX" val="1_2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3_2"/>
  <p:tag name="KSO_WM_UNIT_INDEX" val="1_3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4_2"/>
  <p:tag name="KSO_WM_UNIT_INDEX" val="1_4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5_2"/>
  <p:tag name="KSO_WM_UNIT_INDEX" val="1_5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4861417322835,&quot;width&quot;:871.6236220472441}"/>
  <p:tag name="KSO_WM_TAG_VERSION" val="1.0"/>
  <p:tag name="KSO_WM_TEMPLATE_CATEGORY" val="custom"/>
  <p:tag name="KSO_WM_TEMPLATE_INDEX" val="20230296"/>
  <p:tag name="KSO_WM_UNIT_COMPATIBLE" val="0"/>
  <p:tag name="KSO_WM_UNIT_DIAGRAM_ISNUMVISUAL" val="0"/>
  <p:tag name="KSO_WM_UNIT_DIAGRAM_ISREFERUNIT" val="0"/>
  <p:tag name="KSO_WM_UNIT_HIGHLIGHT" val="0"/>
  <p:tag name="KSO_WM_UNIT_ID" val="custom20230296_6*l_h_i*1_6_2"/>
  <p:tag name="KSO_WM_UNIT_INDEX" val="1_6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1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9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SLIDE_CONTENT_AREA" val="{&quot;left&quot;:&quot;172.55&quot;,&quot;top&quot;:&quot;71.7&quot;,&quot;width&quot;:&quot;610.65&quot;,&quot;height&quot;:&quot;313.05&quot;}"/>
  <p:tag name="KSO_WM_SLIDE_ID" val="custom202302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96"/>
  <p:tag name="KSO_WM_TEMPLATE_MASTER_TYPE" val="0"/>
  <p:tag name="KSO_WM_TEMPLATE_SUBCATEGORY" val="29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Wingdings</vt:lpstr>
      <vt:lpstr>微软雅黑</vt:lpstr>
      <vt:lpstr>宋体</vt:lpstr>
      <vt:lpstr>Office Theme</vt:lpstr>
      <vt:lpstr>中医临床医学针灸学的针灸副反应</vt:lpstr>
      <vt:lpstr>目录</vt:lpstr>
      <vt:lpstr>添加章节标题</vt:lpstr>
      <vt:lpstr>针灸副反应的定义和分类</vt:lpstr>
      <vt:lpstr>定义</vt:lpstr>
      <vt:lpstr>分类</vt:lpstr>
      <vt:lpstr>针灸副反应的原因</vt:lpstr>
      <vt:lpstr>患者个体差异</vt:lpstr>
      <vt:lpstr>操作技术问题</vt:lpstr>
      <vt:lpstr>穴位选择不当</vt:lpstr>
      <vt:lpstr>针灸治疗次数过多</vt:lpstr>
      <vt:lpstr>针灸副反应的表现</vt:lpstr>
      <vt:lpstr>疼痛</vt:lpstr>
      <vt:lpstr>出血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2024-09-28T01:57:25.174</cp:lastPrinted>
  <dcterms:created xsi:type="dcterms:W3CDTF">2024-09-27T17:57:25Z</dcterms:created>
  <dcterms:modified xsi:type="dcterms:W3CDTF">2024-09-27T17:57:27Z</dcterms:modified>
</cp:coreProperties>
</file>