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SUTEHW+MS-UIGothic"/>
      <p:regular r:id="rId15"/>
    </p:embeddedFont>
    <p:embeddedFont>
      <p:font typeface="WMJNEJ+KWWGWS+ArialMT"/>
      <p:regular r:id="rId16"/>
    </p:embeddedFont>
    <p:embeddedFont>
      <p:font typeface="KLFVSO+AHLODL+MicrosoftYaHei"/>
      <p:regular r:id="rId17"/>
    </p:embeddedFont>
    <p:embeddedFont>
      <p:font typeface="MUOJKR+OBVURV+MicrosoftYaHei-Bold"/>
      <p:regular r:id="rId18"/>
    </p:embeddedFont>
    <p:embeddedFont>
      <p:font typeface="JLKITK+AHLODL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6DC54-BA17-4BE1-9B7B-7D09CB6CA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27381-3540-4717-A7D8-788AE8B98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5F40E-9B2D-4A13-B9F5-0CFA4A95A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EED83-C7F0-488C-8336-5886BF4DF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68C270-170B-434A-BCCF-6095CF15F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47D9A4-298A-4507-9D3A-2045692C2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B26774-42BA-43DC-9B96-77E497AA9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70350-937E-42DE-97CC-A4BE5AE75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71194-4AED-4739-9A57-27399EC98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7E05A-B210-43C7-9496-020850B3F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6C8D2-8EDB-4FE6-8199-2B03DC7C1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0400003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824354" y="2005484"/>
            <a:ext cx="9069516" cy="2139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UTEHW+MS-UIGothic"/>
                <a:cs typeface="SUTEHW+MS-UIGothic"/>
              </a:rPr>
              <a:t>人教版《面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5150" spc="25">
                <a:solidFill>
                  <a:srgbClr val="000000"/>
                </a:solidFill>
                <a:latin typeface="SUTEHW+MS-UIGothic"/>
                <a:cs typeface="SUTEHW+MS-UIGothic"/>
              </a:rPr>
              <a:t>的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认识</a:t>
            </a:r>
            <a:r>
              <a:rPr sz="5150" spc="23">
                <a:solidFill>
                  <a:srgbClr val="000000"/>
                </a:solidFill>
                <a:latin typeface="SUTEHW+MS-UIGothic"/>
                <a:cs typeface="SUTEHW+MS-UIGothic"/>
              </a:rPr>
              <a:t>》正式</a:t>
            </a:r>
            <a:r>
              <a:rPr sz="5150">
                <a:solidFill>
                  <a:srgbClr val="000000"/>
                </a:solidFill>
                <a:latin typeface="SimSun"/>
                <a:cs typeface="SimSun"/>
              </a:rPr>
              <a:t>课</a:t>
            </a:r>
          </a:p>
          <a:p>
            <a:pPr marL="3943350" marR="0">
              <a:lnSpc>
                <a:spcPts val="3975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0000"/>
                </a:solidFill>
                <a:latin typeface="SUTEHW+MS-UIGothic"/>
                <a:cs typeface="SUTEHW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WMJNEJ+KWWGWS+ArialMT"/>
                <a:cs typeface="WMJNEJ+KWWGWS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AF79DE"/>
                </a:solidFill>
                <a:latin typeface="SUTEHW+MS-UIGothic"/>
                <a:cs typeface="SUTEHW+MS-UIGothic"/>
              </a:rPr>
              <a:t>程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导</a:t>
            </a:r>
            <a:r>
              <a:rPr sz="2400">
                <a:solidFill>
                  <a:srgbClr val="AF79DE"/>
                </a:solidFill>
                <a:latin typeface="SUTEHW+MS-UIGothic"/>
                <a:cs typeface="SUTEHW+MS-UIGothic"/>
              </a:rPr>
              <a:t>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KLFVSO+AHLODL+MicrosoftYaHei"/>
                <a:cs typeface="KLFVSO+AHLODL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2795516" cy="24301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WMJNEJ+KWWGWS+ArialMT"/>
                <a:cs typeface="WMJNEJ+KWWGWS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UTEHW+MS-UIGothic"/>
                <a:cs typeface="SUTEHW+MS-UIGothic"/>
              </a:rPr>
              <a:t>面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积</a:t>
            </a:r>
            <a:r>
              <a:rPr sz="2400">
                <a:solidFill>
                  <a:srgbClr val="AF79DE"/>
                </a:solidFill>
                <a:latin typeface="SUTEHW+MS-UIGothic"/>
                <a:cs typeface="SUTEHW+MS-UIGothic"/>
              </a:rPr>
              <a:t>的基本概念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WMJNEJ+KWWGWS+ArialMT"/>
                <a:cs typeface="WMJNEJ+KWWGWS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UTEHW+MS-UIGothic"/>
                <a:cs typeface="SUTEHW+MS-UIGothic"/>
              </a:rPr>
              <a:t>面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积</a:t>
            </a:r>
            <a:r>
              <a:rPr sz="2400">
                <a:solidFill>
                  <a:srgbClr val="AF79DE"/>
                </a:solidFill>
                <a:latin typeface="SUTEHW+MS-UIGothic"/>
                <a:cs typeface="SUTEHW+MS-UIGothic"/>
              </a:rPr>
              <a:t>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AF79DE"/>
                </a:solidFill>
                <a:latin typeface="SUTEHW+MS-UIGothic"/>
                <a:cs typeface="SUTEHW+MS-UIGothic"/>
              </a:rPr>
              <a:t>算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WMJNEJ+KWWGWS+ArialMT"/>
                <a:cs typeface="WMJNEJ+KWWGWS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UTEHW+MS-UIGothic"/>
                <a:cs typeface="SUTEHW+MS-UIGothic"/>
              </a:rPr>
              <a:t>面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积</a:t>
            </a:r>
            <a:r>
              <a:rPr sz="2400">
                <a:solidFill>
                  <a:srgbClr val="AF79DE"/>
                </a:solidFill>
                <a:latin typeface="SUTEHW+MS-UIGothic"/>
                <a:cs typeface="SUTEHW+MS-UIGothic"/>
              </a:rPr>
              <a:t>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AF79DE"/>
                </a:solidFill>
                <a:latin typeface="SUTEHW+MS-UIGothic"/>
                <a:cs typeface="SUTEHW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WMJNEJ+KWWGWS+ArialMT"/>
                <a:cs typeface="WMJNEJ+KWWGWS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AF79DE"/>
                </a:solidFill>
                <a:latin typeface="SUTEHW+MS-UIGothic"/>
                <a:cs typeface="SUTEHW+MS-UIGothic"/>
              </a:rPr>
              <a:t>程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总结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UTEHW+MS-UIGothic"/>
                <a:cs typeface="SUTEHW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MUOJKR+OBVURV+MicrosoftYaHei-Bold"/>
                <a:cs typeface="MUOJKR+OBVURV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27295" y="3354784"/>
            <a:ext cx="29337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4200">
                <a:solidFill>
                  <a:srgbClr val="000000"/>
                </a:solidFill>
                <a:latin typeface="SUTEHW+MS-UIGothic"/>
                <a:cs typeface="SUTEHW+MS-UIGothic"/>
              </a:rPr>
              <a:t>程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4200">
                <a:solidFill>
                  <a:srgbClr val="000000"/>
                </a:solidFill>
                <a:latin typeface="SUTEHW+MS-UIGothic"/>
                <a:cs typeface="SUTEHW+MS-UIGothic"/>
              </a:rPr>
              <a:t>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AF79DE"/>
                </a:solidFill>
                <a:latin typeface="SUTEHW+MS-UIGothic"/>
                <a:cs typeface="SUTEHW+MS-UIGothic"/>
              </a:rPr>
              <a:t>程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简</a:t>
            </a:r>
            <a:r>
              <a:rPr sz="3000">
                <a:solidFill>
                  <a:srgbClr val="AF79DE"/>
                </a:solidFill>
                <a:latin typeface="SUTEHW+MS-UIGothic"/>
                <a:cs typeface="SUTEHW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LFVSO+AHLODL+MicrosoftYaHei"/>
                <a:cs typeface="KLFVSO+AHLODL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LFVSO+AHLODL+MicrosoftYaHei"/>
                <a:cs typeface="KLFVSO+AHLODL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LFVSO+AHLODL+MicrosoftYaHei"/>
                <a:cs typeface="KLFVSO+AHLODL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LFVSO+AHLODL+MicrosoftYaHei"/>
                <a:cs typeface="KLFVSO+AHLODL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87119" y="5190342"/>
            <a:ext cx="207025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SUTEHW+MS-UIGothic"/>
                <a:cs typeface="SUTEHW+MS-UIGothic"/>
              </a:rPr>
              <a:t>程名称：《面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SUTEHW+MS-UIGothic"/>
                <a:cs typeface="SUTEHW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认识</a:t>
            </a:r>
            <a:r>
              <a:rPr sz="1350">
                <a:solidFill>
                  <a:srgbClr val="000000"/>
                </a:solidFill>
                <a:latin typeface="SUTEHW+MS-UIGothic"/>
                <a:cs typeface="SUTEHW+MS-UIGothic"/>
              </a:rPr>
              <a:t>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07815" y="5190342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UTEHW+MS-UIGothic"/>
                <a:cs typeface="SUTEHW+MS-UIGothic"/>
              </a:rPr>
              <a:t>适用年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SUTEHW+MS-UIGothic"/>
                <a:cs typeface="SUTEHW+MS-UIGothic"/>
              </a:rPr>
              <a:t>：三年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950325" y="5190342"/>
            <a:ext cx="262787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SUTEHW+MS-UIGothic"/>
                <a:cs typeface="SUTEHW+MS-UIGothic"/>
              </a:rPr>
              <a:t>程目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SUTEHW+MS-UIGothic"/>
                <a:cs typeface="SUTEHW+MS-UIGothic"/>
              </a:rPr>
              <a:t>：帮助学生建立面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UTEHW+MS-UIGothic"/>
                <a:cs typeface="SUTEHW+MS-UIGothic"/>
              </a:rPr>
              <a:t>的概念，掌握面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SUTEHW+MS-UIGothic"/>
                <a:cs typeface="SUTEHW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SUTEHW+MS-UIGothic"/>
                <a:cs typeface="SUTEHW+MS-UIGothic"/>
              </a:rPr>
              <a:t>量方法，</a:t>
            </a:r>
          </a:p>
          <a:p>
            <a:pPr marL="25717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UTEHW+MS-UIGothic"/>
                <a:cs typeface="SUTEHW+MS-UIGothic"/>
              </a:rPr>
              <a:t>理解面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SUTEHW+MS-UIGothic"/>
                <a:cs typeface="SUTEHW+MS-UIGothic"/>
              </a:rPr>
              <a:t>与周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SUTEHW+MS-UIGothic"/>
                <a:cs typeface="SUTEHW+MS-UIGothic"/>
              </a:rPr>
              <a:t>的区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00000"/>
                </a:solidFill>
                <a:latin typeface="SUTEHW+MS-UIGothic"/>
                <a:cs typeface="SUTEHW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771640" y="5490062"/>
            <a:ext cx="1572710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SUTEHW+MS-UIGothic"/>
                <a:cs typeface="SUTEHW+MS-UIGothic"/>
              </a:rPr>
              <a:t>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时长</a:t>
            </a:r>
            <a:r>
              <a:rPr sz="1350">
                <a:solidFill>
                  <a:srgbClr val="000000"/>
                </a:solidFill>
                <a:latin typeface="SUTEHW+MS-UIGothic"/>
                <a:cs typeface="SUTEHW+MS-UIGothic"/>
              </a:rPr>
              <a:t>：</a:t>
            </a:r>
            <a:r>
              <a:rPr sz="1350">
                <a:solidFill>
                  <a:srgbClr val="000000"/>
                </a:solidFill>
                <a:latin typeface="KLFVSO+AHLODL+MicrosoftYaHei"/>
                <a:cs typeface="KLFVSO+AHLODL+MicrosoftYaHei"/>
              </a:rPr>
              <a:t>45</a:t>
            </a:r>
            <a:r>
              <a:rPr sz="1350">
                <a:solidFill>
                  <a:srgbClr val="000000"/>
                </a:solidFill>
                <a:latin typeface="SUTEHW+MS-UIGothic"/>
                <a:cs typeface="SUTEHW+MS-UIGothic"/>
              </a:rPr>
              <a:t>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钟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UTEHW+MS-UIGothic"/>
                <a:cs typeface="SUTEHW+MS-UIGothic"/>
              </a:rPr>
              <a:t>学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AF79DE"/>
                </a:solidFill>
                <a:latin typeface="SUTEHW+MS-UIGothic"/>
                <a:cs typeface="SUTEHW+MS-UIGothic"/>
              </a:rPr>
              <a:t>目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UOJKR+OBVURV+MicrosoftYaHei-Bold"/>
                <a:cs typeface="MUOJKR+OBVURV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UOJKR+OBVURV+MicrosoftYaHei-Bold"/>
                <a:cs typeface="MUOJKR+OBVURV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UOJKR+OBVURV+MicrosoftYaHei-Bold"/>
                <a:cs typeface="MUOJKR+OBVURV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SUTEHW+MS-UIGothic"/>
                <a:cs typeface="SUTEHW+MS-UIGothic"/>
              </a:rPr>
              <a:t>知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识</a:t>
            </a:r>
            <a:r>
              <a:rPr sz="2000" spc="25">
                <a:solidFill>
                  <a:srgbClr val="AF79DE"/>
                </a:solidFill>
                <a:latin typeface="SUTEHW+MS-UIGothic"/>
                <a:cs typeface="SUTEHW+MS-UIGothic"/>
              </a:rPr>
              <a:t>目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SUTEHW+MS-UIGothic"/>
                <a:cs typeface="SUTEHW+MS-UIGothic"/>
              </a:rPr>
              <a:t>能力目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SUTEHW+MS-UIGothic"/>
                <a:cs typeface="SUTEHW+MS-UIGothic"/>
              </a:rPr>
              <a:t>情感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态</a:t>
            </a:r>
            <a:r>
              <a:rPr sz="2000" spc="25">
                <a:solidFill>
                  <a:srgbClr val="AF79DE"/>
                </a:solidFill>
                <a:latin typeface="SUTEHW+MS-UIGothic"/>
                <a:cs typeface="SUTEHW+MS-UIGothic"/>
              </a:rPr>
              <a:t>度与价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值观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理解面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的概念，掌握面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量方法。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运用面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解决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际问题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算平面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形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的面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培养学生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数学的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趣，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到数学在生活中的重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要性。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UTEHW+MS-UIGothic"/>
                <a:cs typeface="SUTEHW+MS-UIGothic"/>
              </a:rPr>
              <a:t>学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AF79DE"/>
                </a:solidFill>
                <a:latin typeface="SUTEHW+MS-UIGothic"/>
                <a:cs typeface="SUTEHW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讲</a:t>
            </a:r>
            <a:r>
              <a:rPr sz="2300" spc="25">
                <a:solidFill>
                  <a:srgbClr val="AF79DE"/>
                </a:solidFill>
                <a:latin typeface="SUTEHW+MS-UIGothic"/>
                <a:cs typeface="SUTEHW+MS-UIGothic"/>
              </a:rPr>
              <a:t>解与示范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UTEHW+MS-UIGothic"/>
                <a:cs typeface="SUTEHW+MS-UIGothic"/>
              </a:rPr>
              <a:t>小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组讨论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练习</a:t>
            </a:r>
            <a:r>
              <a:rPr sz="2300" spc="23">
                <a:solidFill>
                  <a:srgbClr val="AF79DE"/>
                </a:solidFill>
                <a:latin typeface="SUTEHW+MS-UIGothic"/>
                <a:cs typeface="SUTEHW+MS-UIGothic"/>
              </a:rPr>
              <a:t>与反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过讲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解和示范，帮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助学生理解面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的概念和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量方法。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学生分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组讨论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，互相交流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的理解和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量方法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的掌握情况。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学生通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过练习题进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践，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师给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予及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和指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帮助学生巩固所学知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MUOJKR+OBVURV+MicrosoftYaHei-Bold"/>
                <a:cs typeface="MUOJKR+OBVURV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27195" y="3354784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UTEHW+MS-UIGothic"/>
                <a:cs typeface="SUTEHW+MS-UIGothic"/>
              </a:rPr>
              <a:t>面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4200">
                <a:solidFill>
                  <a:srgbClr val="000000"/>
                </a:solidFill>
                <a:latin typeface="SUTEHW+MS-UIGothic"/>
                <a:cs typeface="SUTEHW+MS-UIGothic"/>
              </a:rPr>
              <a:t>的基本概念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UTEHW+MS-UIGothic"/>
                <a:cs typeface="SUTEHW+MS-UIGothic"/>
              </a:rPr>
              <a:t>什么是面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 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UTEHW+MS-UIGothic"/>
                <a:cs typeface="SUTEHW+MS-UIGothic"/>
              </a:rPr>
              <a:t>面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表示平面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形占据的空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大小。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UTEHW+MS-UIGothic"/>
                <a:cs typeface="SUTEHW+MS-UIGothic"/>
              </a:rPr>
              <a:t>面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积</a:t>
            </a:r>
            <a:r>
              <a:rPr sz="2300" spc="25">
                <a:solidFill>
                  <a:srgbClr val="AF79DE"/>
                </a:solidFill>
                <a:latin typeface="SUTEHW+MS-UIGothic"/>
                <a:cs typeface="SUTEHW+MS-UIGothic"/>
              </a:rPr>
              <a:t>的度量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单</a:t>
            </a:r>
            <a:r>
              <a:rPr sz="2300">
                <a:solidFill>
                  <a:srgbClr val="AF79DE"/>
                </a:solidFill>
                <a:latin typeface="SUTEHW+MS-UIGothic"/>
                <a:cs typeface="SUTEHW+MS-UIGothic"/>
              </a:rPr>
              <a:t>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26271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平方米、平方厘米、公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顷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UTEHW+MS-UIGothic"/>
                <a:cs typeface="SUTEHW+MS-UIGothic"/>
              </a:rPr>
              <a:t>面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积</a:t>
            </a:r>
            <a:r>
              <a:rPr sz="2300" spc="25">
                <a:solidFill>
                  <a:srgbClr val="AF79DE"/>
                </a:solidFill>
                <a:latin typeface="SUTEHW+MS-UIGothic"/>
                <a:cs typeface="SUTEHW+MS-UIGothic"/>
              </a:rPr>
              <a:t>的几何意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40888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表示二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平面或三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立体所占空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的大小。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UTEHW+MS-UIGothic"/>
                <a:cs typeface="SUTEHW+MS-UIGothic"/>
              </a:rPr>
              <a:t>面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积</a:t>
            </a:r>
            <a:r>
              <a:rPr sz="3000">
                <a:solidFill>
                  <a:srgbClr val="AF79DE"/>
                </a:solidFill>
                <a:latin typeface="SUTEHW+MS-UIGothic"/>
                <a:cs typeface="SUTEHW+MS-UIGothic"/>
              </a:rPr>
              <a:t>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单</a:t>
            </a:r>
            <a:r>
              <a:rPr sz="3000">
                <a:solidFill>
                  <a:srgbClr val="AF79DE"/>
                </a:solidFill>
                <a:latin typeface="SUTEHW+MS-UIGothic"/>
                <a:cs typeface="SUTEHW+MS-UIGothic"/>
              </a:rPr>
              <a:t>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UTEHW+MS-UIGothic"/>
                <a:cs typeface="SUTEHW+MS-UIGothic"/>
              </a:rPr>
              <a:t>国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际标</a:t>
            </a:r>
            <a:r>
              <a:rPr sz="2000" spc="23">
                <a:solidFill>
                  <a:srgbClr val="FFFDFD"/>
                </a:solidFill>
                <a:latin typeface="SUTEHW+MS-UIGothic"/>
                <a:cs typeface="SUTEHW+MS-UIGothic"/>
              </a:rPr>
              <a:t>准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单</a:t>
            </a:r>
            <a:r>
              <a:rPr sz="2000">
                <a:solidFill>
                  <a:srgbClr val="FFFDFD"/>
                </a:solidFill>
                <a:latin typeface="SUTEHW+MS-UIGothic"/>
                <a:cs typeface="SUTEHW+MS-UIGothic"/>
              </a:rPr>
              <a:t>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UTEHW+MS-UIGothic"/>
                <a:cs typeface="SUTEHW+MS-UIGothic"/>
              </a:rPr>
              <a:t>其他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单</a:t>
            </a:r>
            <a:r>
              <a:rPr sz="2000">
                <a:solidFill>
                  <a:srgbClr val="FFFDFD"/>
                </a:solidFill>
                <a:latin typeface="SUTEHW+MS-UIGothic"/>
                <a:cs typeface="SUTEHW+MS-UIGothic"/>
              </a:rPr>
              <a:t>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624192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UTEHW+MS-UIGothic"/>
                <a:cs typeface="SUTEHW+MS-UIGothic"/>
              </a:rPr>
              <a:t>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顷</a:t>
            </a:r>
            <a:r>
              <a:rPr sz="1500">
                <a:solidFill>
                  <a:srgbClr val="FFFDFD"/>
                </a:solidFill>
                <a:latin typeface="SUTEHW+MS-UIGothic"/>
                <a:cs typeface="SUTEHW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亩</a:t>
            </a:r>
            <a:r>
              <a:rPr sz="1500">
                <a:solidFill>
                  <a:srgbClr val="FFFDFD"/>
                </a:solidFill>
                <a:latin typeface="SUTEHW+MS-UIGothic"/>
                <a:cs typeface="SUTEHW+MS-UIGothic"/>
              </a:rPr>
              <a:t>等，适用于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SUTEHW+MS-UIGothic"/>
                <a:cs typeface="SUTEHW+MS-UIGothic"/>
              </a:rPr>
              <a:t>量更大或更小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UTEHW+MS-UIGothic"/>
                <a:cs typeface="SUTEHW+MS-UIGothic"/>
              </a:rPr>
              <a:t>的面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SUTEHW+MS-UIGothic"/>
                <a:cs typeface="SUTEHW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77289" y="2795642"/>
            <a:ext cx="3431925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UTEHW+MS-UIGothic"/>
                <a:cs typeface="SUTEHW+MS-UIGothic"/>
              </a:rPr>
              <a:t>平方米（</a:t>
            </a:r>
            <a:r>
              <a:rPr sz="1500">
                <a:solidFill>
                  <a:srgbClr val="FFFDFD"/>
                </a:solidFill>
                <a:latin typeface="KLFVSO+AHLODL+MicrosoftYaHei"/>
                <a:cs typeface="KLFVSO+AHLODL+MicrosoftYaHei"/>
              </a:rPr>
              <a:t>m²</a:t>
            </a:r>
            <a:r>
              <a:rPr sz="1500">
                <a:solidFill>
                  <a:srgbClr val="FFFDFD"/>
                </a:solidFill>
                <a:latin typeface="SUTEHW+MS-UIGothic"/>
                <a:cs typeface="SUTEHW+MS-UIGothic"/>
              </a:rPr>
              <a:t>），适用于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SUTEHW+MS-UIGothic"/>
                <a:cs typeface="SUTEHW+MS-UIGothic"/>
              </a:rPr>
              <a:t>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SUTEHW+MS-UIGothic"/>
                <a:cs typeface="SUTEHW+MS-UIGothic"/>
              </a:rPr>
              <a:t>大面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SUTEHW+MS-UIGothic"/>
                <a:cs typeface="SUTEHW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UTEHW+MS-UIGothic"/>
                <a:cs typeface="SUTEHW+MS-UIGothic"/>
              </a:rPr>
              <a:t>常用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单</a:t>
            </a:r>
            <a:r>
              <a:rPr sz="2000">
                <a:solidFill>
                  <a:srgbClr val="FFFDFD"/>
                </a:solidFill>
                <a:latin typeface="SUTEHW+MS-UIGothic"/>
                <a:cs typeface="SUTEHW+MS-UIGothic"/>
              </a:rPr>
              <a:t>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20259" y="4768588"/>
            <a:ext cx="317724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UTEHW+MS-UIGothic"/>
                <a:cs typeface="SUTEHW+MS-UIGothic"/>
              </a:rPr>
              <a:t>平方厘米（</a:t>
            </a:r>
            <a:r>
              <a:rPr sz="1500">
                <a:solidFill>
                  <a:srgbClr val="FFFDFD"/>
                </a:solidFill>
                <a:latin typeface="KLFVSO+AHLODL+MicrosoftYaHei"/>
                <a:cs typeface="KLFVSO+AHLODL+MicrosoftYaHei"/>
              </a:rPr>
              <a:t>cm²</a:t>
            </a:r>
            <a:r>
              <a:rPr sz="1500">
                <a:solidFill>
                  <a:srgbClr val="FFFDFD"/>
                </a:solidFill>
                <a:latin typeface="SUTEHW+MS-UIGothic"/>
                <a:cs typeface="SUTEHW+MS-UIGothic"/>
              </a:rPr>
              <a:t>），适用于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SUTEHW+MS-UIGothic"/>
                <a:cs typeface="SUTEHW+MS-UIGothic"/>
              </a:rPr>
              <a:t>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SUTEHW+MS-UIGothic"/>
                <a:cs typeface="SUTEHW+MS-UIGothic"/>
              </a:rPr>
              <a:t>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UTEHW+MS-UIGothic"/>
                <a:cs typeface="SUTEHW+MS-UIGothic"/>
              </a:rPr>
              <a:t>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SUTEHW+MS-UIGothic"/>
                <a:cs typeface="SUTEH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UTEHW+MS-UIGothic"/>
                <a:cs typeface="SUTEHW+MS-UIGothic"/>
              </a:rPr>
              <a:t>面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积</a:t>
            </a:r>
            <a:r>
              <a:rPr sz="3000">
                <a:solidFill>
                  <a:srgbClr val="AF79DE"/>
                </a:solidFill>
                <a:latin typeface="SUTEHW+MS-UIGothic"/>
                <a:cs typeface="SUTEHW+MS-UIGothic"/>
              </a:rPr>
              <a:t>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AF79DE"/>
                </a:solidFill>
                <a:latin typeface="SUTEHW+MS-UIGothic"/>
                <a:cs typeface="SUTEHW+MS-UIGothic"/>
              </a:rPr>
              <a:t>量方法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间</a:t>
            </a:r>
            <a:r>
              <a:rPr sz="2300" spc="25">
                <a:solidFill>
                  <a:srgbClr val="AF79DE"/>
                </a:solidFill>
                <a:latin typeface="SUTEHW+MS-UIGothic"/>
                <a:cs typeface="SUTEHW+MS-UIGothic"/>
              </a:rPr>
              <a:t>接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测</a:t>
            </a:r>
            <a:r>
              <a:rPr sz="2300" spc="23">
                <a:solidFill>
                  <a:srgbClr val="AF79DE"/>
                </a:solidFill>
                <a:latin typeface="SUTEHW+MS-UIGothic"/>
                <a:cs typeface="SUTEHW+MS-UIGothic"/>
              </a:rPr>
              <a:t>量法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两个相似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形，利用比例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关系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算面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26564" y="2257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UTEHW+MS-UIGothic"/>
                <a:cs typeface="SUTEHW+MS-UIGothic"/>
              </a:rPr>
              <a:t>直接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测</a:t>
            </a:r>
            <a:r>
              <a:rPr sz="2300" spc="23">
                <a:solidFill>
                  <a:srgbClr val="AF79DE"/>
                </a:solidFill>
                <a:latin typeface="SUTEHW+MS-UIGothic"/>
                <a:cs typeface="SUTEHW+MS-UIGothic"/>
              </a:rPr>
              <a:t>量法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过测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量平面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形的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边长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算</a:t>
            </a:r>
          </a:p>
          <a:p>
            <a:pPr marL="2095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其面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UTEHW+MS-UIGothic"/>
                <a:cs typeface="SUTEHW+MS-UIGothic"/>
              </a:rPr>
              <a:t>近似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测</a:t>
            </a:r>
            <a:r>
              <a:rPr sz="2300" spc="23">
                <a:solidFill>
                  <a:srgbClr val="AF79DE"/>
                </a:solidFill>
                <a:latin typeface="SUTEHW+MS-UIGothic"/>
                <a:cs typeface="SUTEHW+MS-UIGothic"/>
              </a:rPr>
              <a:t>量法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在无法精确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量的情况下，采用近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值进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SUTEHW+MS-UIGothic"/>
                <a:cs typeface="SUTEHW+MS-UIGothic"/>
              </a:rPr>
              <a:t>算。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https://d.book118.com/076104000032010052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SUTEHW+MS-UIGothic</vt:lpstr>
      <vt:lpstr>SimSun</vt:lpstr>
      <vt:lpstr>WMJNEJ+KWWGWS+ArialMT</vt:lpstr>
      <vt:lpstr>Times New Roman</vt:lpstr>
      <vt:lpstr>KLFVSO+AHLODL+MicrosoftYaHei</vt:lpstr>
      <vt:lpstr>MUOJKR+OBVURV+MicrosoftYaHei-Bold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2024-09-18T09:21:27.903</cp:lastPrinted>
  <dcterms:created xsi:type="dcterms:W3CDTF">2024-09-18T01:21:27Z</dcterms:created>
  <dcterms:modified xsi:type="dcterms:W3CDTF">2024-09-18T01:21:29Z</dcterms:modified>
</cp:coreProperties>
</file>